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D5EA"/>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64E38C-B3A1-4293-8B01-87E0100131FE}" v="527" dt="2023-09-13T13:26:18.592"/>
    <p1510:client id="{387749C6-E283-81A1-CF8A-B16841FCB924}" v="346" dt="2023-11-05T15:38:56.270"/>
    <p1510:client id="{49C726B0-F273-4078-8697-E396ACB92E32}" v="326" dt="2023-09-13T13:25:25.337"/>
    <p1510:client id="{DC0593A7-AD2C-20DF-B9E1-FD8E07EBD5E4}" v="584" dt="2023-11-14T05:55:38.698"/>
    <p1510:client id="{4E16D837-777A-255D-943A-AA77176BDD3A}" v="18" dt="2023-10-29T13:33:44.924"/>
    <p1510:client id="{71809BC4-8830-126F-B0CD-A4A88E8001D7}" v="2438" dt="2023-11-11T21:00:37.5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5788"/>
  </p:normalViewPr>
  <p:slideViewPr>
    <p:cSldViewPr snapToGrid="0">
      <p:cViewPr>
        <p:scale>
          <a:sx n="94" d="100"/>
          <a:sy n="94" d="100"/>
        </p:scale>
        <p:origin x="44"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07/11/2024</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07/11/2024</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07/11/2024</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07/11/2024</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07/11/2024</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07/11/2024</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07/11/2024</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07/11/2024</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07/11/2024</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07/11/2024</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07/11/2024</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07/11/2024</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199551"/>
            <a:ext cx="4163470" cy="1039713"/>
          </a:xfrm>
          <a:prstGeom prst="rect">
            <a:avLst/>
          </a:prstGeom>
          <a:solidFill>
            <a:schemeClr val="bg1"/>
          </a:solidFill>
          <a:ln w="28575" algn="in">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Calibri" panose="020F0502020204030204" pitchFamily="34" charset="0"/>
              </a:rPr>
              <a:t>Our theme this term is…</a:t>
            </a: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rgbClr val="000000"/>
              </a:solidFill>
              <a:effectLst/>
              <a:latin typeface="Bernard MT Condensed" panose="02050806060905020404" pitchFamily="18" charset="0"/>
            </a:endParaRPr>
          </a:p>
          <a:p>
            <a:pPr algn="ctr" eaLnBrk="0" fontAlgn="base" hangingPunct="0">
              <a:spcBef>
                <a:spcPct val="0"/>
              </a:spcBef>
              <a:spcAft>
                <a:spcPct val="0"/>
              </a:spcAft>
            </a:pPr>
            <a:r>
              <a:rPr lang="en-US" altLang="en-US" sz="2000" b="0" i="0" u="none" strike="noStrike" cap="none" normalizeH="0" baseline="0" dirty="0">
                <a:ln>
                  <a:noFill/>
                </a:ln>
                <a:effectLst/>
                <a:cs typeface="Calibri"/>
              </a:rPr>
              <a:t>We are </a:t>
            </a:r>
            <a:r>
              <a:rPr lang="en-US" altLang="en-US" sz="2000" b="0" i="0" u="none" strike="noStrike" cap="none" normalizeH="0" baseline="0">
                <a:ln>
                  <a:noFill/>
                </a:ln>
                <a:effectLst/>
                <a:cs typeface="Calibri"/>
              </a:rPr>
              <a:t>all individual…</a:t>
            </a:r>
            <a:endParaRPr lang="en-US" altLang="en-US" sz="2000" b="0" i="0" u="none" strike="noStrike" cap="none" normalizeH="0" baseline="0" dirty="0">
              <a:ln>
                <a:noFill/>
              </a:ln>
              <a:effectLst/>
              <a:cs typeface="Calibri"/>
            </a:endParaRP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1192067311"/>
              </p:ext>
            </p:extLst>
          </p:nvPr>
        </p:nvGraphicFramePr>
        <p:xfrm>
          <a:off x="4464117" y="208976"/>
          <a:ext cx="3686721" cy="2380928"/>
        </p:xfrm>
        <a:graphic>
          <a:graphicData uri="http://schemas.openxmlformats.org/drawingml/2006/table">
            <a:tbl>
              <a:tblPr firstRow="1" bandRow="1">
                <a:tableStyleId>{5C22544A-7EE6-4342-B048-85BDC9FD1C3A}</a:tableStyleId>
              </a:tblPr>
              <a:tblGrid>
                <a:gridCol w="3686721">
                  <a:extLst>
                    <a:ext uri="{9D8B030D-6E8A-4147-A177-3AD203B41FA5}">
                      <a16:colId xmlns:a16="http://schemas.microsoft.com/office/drawing/2014/main" val="1337843456"/>
                    </a:ext>
                  </a:extLst>
                </a:gridCol>
              </a:tblGrid>
              <a:tr h="369248">
                <a:tc>
                  <a:txBody>
                    <a:bodyPr/>
                    <a:lstStyle/>
                    <a:p>
                      <a:r>
                        <a:rPr lang="en-GB" dirty="0"/>
                        <a:t>English (Reading and Writing)</a:t>
                      </a:r>
                    </a:p>
                  </a:txBody>
                  <a:tcPr anchor="ctr"/>
                </a:tc>
                <a:extLst>
                  <a:ext uri="{0D108BD9-81ED-4DB2-BD59-A6C34878D82A}">
                    <a16:rowId xmlns:a16="http://schemas.microsoft.com/office/drawing/2014/main" val="1786578608"/>
                  </a:ext>
                </a:extLst>
              </a:tr>
              <a:tr h="1914876">
                <a:tc>
                  <a:txBody>
                    <a:bodyPr/>
                    <a:lstStyle/>
                    <a:p>
                      <a:pPr marL="0" marR="0" lvl="0" indent="0" algn="l" rtl="0" eaLnBrk="1" fontAlgn="auto" latinLnBrk="0" hangingPunct="1">
                        <a:lnSpc>
                          <a:spcPct val="100000"/>
                        </a:lnSpc>
                        <a:spcBef>
                          <a:spcPts val="0"/>
                        </a:spcBef>
                        <a:spcAft>
                          <a:spcPts val="0"/>
                        </a:spcAft>
                        <a:buClrTx/>
                        <a:buSzTx/>
                        <a:buFontTx/>
                        <a:buNone/>
                      </a:pPr>
                      <a:r>
                        <a:rPr lang="en-GB" sz="1400" baseline="0" dirty="0"/>
                        <a:t>In reading, we will be still focusing on being a fluent reader. In writing, we will using </a:t>
                      </a:r>
                      <a:r>
                        <a:rPr lang="en-US" sz="1400" dirty="0"/>
                        <a:t>The </a:t>
                      </a:r>
                      <a:r>
                        <a:rPr lang="en-US" sz="1400" dirty="0" err="1"/>
                        <a:t>Barnabus</a:t>
                      </a:r>
                      <a:r>
                        <a:rPr lang="en-US" sz="1400" dirty="0"/>
                        <a:t> Project by the Fan Brothers as a stimulus to discuss what we look for in the ‘perfect pet’ and use scientific equipment and our imaginations to create their pet. We will create advertisement for the Pet shop. they will write letters of advice and create an escape plan for </a:t>
                      </a:r>
                      <a:r>
                        <a:rPr lang="en-US" sz="1400" dirty="0" err="1"/>
                        <a:t>Barnabus</a:t>
                      </a:r>
                      <a:r>
                        <a:rPr lang="en-US" sz="1400" dirty="0"/>
                        <a:t> and the other ‘failed’ pets. </a:t>
                      </a:r>
                      <a:endParaRPr lang="en-GB" sz="1350" baseline="0" dirty="0"/>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340168882"/>
              </p:ext>
            </p:extLst>
          </p:nvPr>
        </p:nvGraphicFramePr>
        <p:xfrm>
          <a:off x="8198698" y="208975"/>
          <a:ext cx="3792164" cy="2377440"/>
        </p:xfrm>
        <a:graphic>
          <a:graphicData uri="http://schemas.openxmlformats.org/drawingml/2006/table">
            <a:tbl>
              <a:tblPr firstRow="1" bandRow="1">
                <a:tableStyleId>{5C22544A-7EE6-4342-B048-85BDC9FD1C3A}</a:tableStyleId>
              </a:tblPr>
              <a:tblGrid>
                <a:gridCol w="3792164">
                  <a:extLst>
                    <a:ext uri="{9D8B030D-6E8A-4147-A177-3AD203B41FA5}">
                      <a16:colId xmlns:a16="http://schemas.microsoft.com/office/drawing/2014/main" val="1337843456"/>
                    </a:ext>
                  </a:extLst>
                </a:gridCol>
              </a:tblGrid>
              <a:tr h="362607">
                <a:tc>
                  <a:txBody>
                    <a:bodyPr/>
                    <a:lstStyle/>
                    <a:p>
                      <a:r>
                        <a:rPr lang="en-GB" dirty="0"/>
                        <a:t>Maths</a:t>
                      </a:r>
                    </a:p>
                  </a:txBody>
                  <a:tcPr anchor="ctr"/>
                </a:tc>
                <a:extLst>
                  <a:ext uri="{0D108BD9-81ED-4DB2-BD59-A6C34878D82A}">
                    <a16:rowId xmlns:a16="http://schemas.microsoft.com/office/drawing/2014/main" val="1786578608"/>
                  </a:ext>
                </a:extLst>
              </a:tr>
              <a:tr h="1939157">
                <a:tc>
                  <a:txBody>
                    <a:bodyPr/>
                    <a:lstStyle/>
                    <a:p>
                      <a:r>
                        <a:rPr lang="en-GB" sz="1400" baseline="0" dirty="0"/>
                        <a:t>This term we will be learning formal methods for written addition and subtraction. We will looking at which method is efficient/appropriate for the problem solving question. We will then move onto statistics and data. We will be learning why </a:t>
                      </a:r>
                      <a:r>
                        <a:rPr lang="en-US" sz="1400" dirty="0"/>
                        <a:t>bar charts are useful for </a:t>
                      </a:r>
                      <a:r>
                        <a:rPr lang="en-US" sz="1400" dirty="0" err="1"/>
                        <a:t>organising</a:t>
                      </a:r>
                      <a:r>
                        <a:rPr lang="en-US" sz="1400" dirty="0"/>
                        <a:t> information and we will learning how to retrieve information from bar charts and interpret. We will finish this term off by learning about turns and angles. </a:t>
                      </a:r>
                      <a:endParaRPr lang="en-GB" sz="1400" baseline="0" dirty="0"/>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3414216346"/>
              </p:ext>
            </p:extLst>
          </p:nvPr>
        </p:nvGraphicFramePr>
        <p:xfrm>
          <a:off x="198782" y="1303130"/>
          <a:ext cx="4163471" cy="1574714"/>
        </p:xfrm>
        <a:graphic>
          <a:graphicData uri="http://schemas.openxmlformats.org/drawingml/2006/table">
            <a:tbl>
              <a:tblPr firstRow="1" bandRow="1">
                <a:tableStyleId>{7DF18680-E054-41AD-8BC1-D1AEF772440D}</a:tableStyleId>
              </a:tblPr>
              <a:tblGrid>
                <a:gridCol w="4163471">
                  <a:extLst>
                    <a:ext uri="{9D8B030D-6E8A-4147-A177-3AD203B41FA5}">
                      <a16:colId xmlns:a16="http://schemas.microsoft.com/office/drawing/2014/main" val="1337843456"/>
                    </a:ext>
                  </a:extLst>
                </a:gridCol>
              </a:tblGrid>
              <a:tr h="353266">
                <a:tc>
                  <a:txBody>
                    <a:bodyPr/>
                    <a:lstStyle/>
                    <a:p>
                      <a:r>
                        <a:rPr lang="en-GB" dirty="0"/>
                        <a:t>Science</a:t>
                      </a:r>
                    </a:p>
                  </a:txBody>
                  <a:tcPr anchor="ctr">
                    <a:solidFill>
                      <a:srgbClr val="4472C4"/>
                    </a:solidFill>
                  </a:tcPr>
                </a:tc>
                <a:extLst>
                  <a:ext uri="{0D108BD9-81ED-4DB2-BD59-A6C34878D82A}">
                    <a16:rowId xmlns:a16="http://schemas.microsoft.com/office/drawing/2014/main" val="1786578608"/>
                  </a:ext>
                </a:extLst>
              </a:tr>
              <a:tr h="1208954">
                <a:tc>
                  <a:txBody>
                    <a:bodyPr/>
                    <a:lstStyle/>
                    <a:p>
                      <a:r>
                        <a:rPr lang="en-GB" sz="1300" dirty="0">
                          <a:solidFill>
                            <a:srgbClr val="000000"/>
                          </a:solidFill>
                        </a:rPr>
                        <a:t>This half-term we will start by finishing the unit of animals including humans. We will then be learning about the solar system and the earth's movement relating to the sun and the moon to the Earth. We will finish this term by </a:t>
                      </a:r>
                      <a:r>
                        <a:rPr lang="en-GB" sz="1300" baseline="0" dirty="0">
                          <a:solidFill>
                            <a:schemeClr val="tx1"/>
                          </a:solidFill>
                        </a:rPr>
                        <a:t>investigating different types of sounds and their sources.</a:t>
                      </a:r>
                      <a:endParaRPr lang="en-GB" sz="1300" baseline="0" dirty="0">
                        <a:solidFill>
                          <a:srgbClr val="000000"/>
                        </a:solidFill>
                      </a:endParaRPr>
                    </a:p>
                  </a:txBody>
                  <a:tcPr>
                    <a:solidFill>
                      <a:srgbClr val="CFD5EA"/>
                    </a:solidFill>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3459006349"/>
              </p:ext>
            </p:extLst>
          </p:nvPr>
        </p:nvGraphicFramePr>
        <p:xfrm>
          <a:off x="202406" y="2994421"/>
          <a:ext cx="4163471" cy="2169874"/>
        </p:xfrm>
        <a:graphic>
          <a:graphicData uri="http://schemas.openxmlformats.org/drawingml/2006/table">
            <a:tbl>
              <a:tblPr firstRow="1" bandRow="1">
                <a:tableStyleId>{5C22544A-7EE6-4342-B048-85BDC9FD1C3A}</a:tableStyleId>
              </a:tblPr>
              <a:tblGrid>
                <a:gridCol w="4163471">
                  <a:extLst>
                    <a:ext uri="{9D8B030D-6E8A-4147-A177-3AD203B41FA5}">
                      <a16:colId xmlns:a16="http://schemas.microsoft.com/office/drawing/2014/main" val="1337843456"/>
                    </a:ext>
                  </a:extLst>
                </a:gridCol>
              </a:tblGrid>
              <a:tr h="500014">
                <a:tc>
                  <a:txBody>
                    <a:bodyPr/>
                    <a:lstStyle/>
                    <a:p>
                      <a:r>
                        <a:rPr lang="en-GB" dirty="0"/>
                        <a:t>Geography and History</a:t>
                      </a:r>
                    </a:p>
                  </a:txBody>
                  <a:tcPr anchor="ctr"/>
                </a:tc>
                <a:extLst>
                  <a:ext uri="{0D108BD9-81ED-4DB2-BD59-A6C34878D82A}">
                    <a16:rowId xmlns:a16="http://schemas.microsoft.com/office/drawing/2014/main" val="1786578608"/>
                  </a:ext>
                </a:extLst>
              </a:tr>
              <a:tr h="1669860">
                <a:tc>
                  <a:txBody>
                    <a:bodyPr/>
                    <a:lstStyle/>
                    <a:p>
                      <a:r>
                        <a:rPr lang="en-GB" sz="1400" dirty="0"/>
                        <a:t>In Geography, we will be learning about international transport and trade: What is international transportation, how goods/food is transported and how cultural attractions bring tourism to different countries. In History, we will be looking at using artefacts to analyse the changing of human civilisation from the stone age to the bronze age. </a:t>
                      </a:r>
                      <a:endParaRPr lang="en-GB" sz="1400" dirty="0" err="1"/>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686628563"/>
              </p:ext>
            </p:extLst>
          </p:nvPr>
        </p:nvGraphicFramePr>
        <p:xfrm>
          <a:off x="198782" y="5233659"/>
          <a:ext cx="4163471" cy="1524000"/>
        </p:xfrm>
        <a:graphic>
          <a:graphicData uri="http://schemas.openxmlformats.org/drawingml/2006/table">
            <a:tbl>
              <a:tblPr firstRow="1" bandRow="1">
                <a:tableStyleId>{5C22544A-7EE6-4342-B048-85BDC9FD1C3A}</a:tableStyleId>
              </a:tblPr>
              <a:tblGrid>
                <a:gridCol w="4163471">
                  <a:extLst>
                    <a:ext uri="{9D8B030D-6E8A-4147-A177-3AD203B41FA5}">
                      <a16:colId xmlns:a16="http://schemas.microsoft.com/office/drawing/2014/main" val="1337843456"/>
                    </a:ext>
                  </a:extLst>
                </a:gridCol>
              </a:tblGrid>
              <a:tr h="340415">
                <a:tc>
                  <a:txBody>
                    <a:bodyPr/>
                    <a:lstStyle/>
                    <a:p>
                      <a:r>
                        <a:rPr lang="en-GB" dirty="0"/>
                        <a:t>Art and DT</a:t>
                      </a:r>
                    </a:p>
                  </a:txBody>
                  <a:tcPr anchor="ctr"/>
                </a:tc>
                <a:extLst>
                  <a:ext uri="{0D108BD9-81ED-4DB2-BD59-A6C34878D82A}">
                    <a16:rowId xmlns:a16="http://schemas.microsoft.com/office/drawing/2014/main" val="1786578608"/>
                  </a:ext>
                </a:extLst>
              </a:tr>
              <a:tr h="1061297">
                <a:tc>
                  <a:txBody>
                    <a:bodyPr/>
                    <a:lstStyle/>
                    <a:p>
                      <a:r>
                        <a:rPr lang="en-GB" sz="1400" dirty="0"/>
                        <a:t>We will be learning about symbolism in Art. Looking at art from the 'noirs' collection created by Odilon Redon and The scream by Edvard Munch, children will take inspiration and their own piece to symbolise different emotions. In Dt we will be designing and creating dips.</a:t>
                      </a:r>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3997541355"/>
              </p:ext>
            </p:extLst>
          </p:nvPr>
        </p:nvGraphicFramePr>
        <p:xfrm>
          <a:off x="4464117" y="2618959"/>
          <a:ext cx="3686721" cy="1864606"/>
        </p:xfrm>
        <a:graphic>
          <a:graphicData uri="http://schemas.openxmlformats.org/drawingml/2006/table">
            <a:tbl>
              <a:tblPr firstRow="1" bandRow="1">
                <a:tableStyleId>{5C22544A-7EE6-4342-B048-85BDC9FD1C3A}</a:tableStyleId>
              </a:tblPr>
              <a:tblGrid>
                <a:gridCol w="3686721">
                  <a:extLst>
                    <a:ext uri="{9D8B030D-6E8A-4147-A177-3AD203B41FA5}">
                      <a16:colId xmlns:a16="http://schemas.microsoft.com/office/drawing/2014/main" val="1337843456"/>
                    </a:ext>
                  </a:extLst>
                </a:gridCol>
              </a:tblGrid>
              <a:tr h="371086">
                <a:tc>
                  <a:txBody>
                    <a:bodyPr/>
                    <a:lstStyle/>
                    <a:p>
                      <a:r>
                        <a:rPr lang="en-GB" dirty="0"/>
                        <a:t>RE</a:t>
                      </a:r>
                    </a:p>
                  </a:txBody>
                  <a:tcPr anchor="ctr"/>
                </a:tc>
                <a:extLst>
                  <a:ext uri="{0D108BD9-81ED-4DB2-BD59-A6C34878D82A}">
                    <a16:rowId xmlns:a16="http://schemas.microsoft.com/office/drawing/2014/main" val="1786578608"/>
                  </a:ext>
                </a:extLst>
              </a:tr>
              <a:tr h="1402160">
                <a:tc>
                  <a:txBody>
                    <a:bodyPr/>
                    <a:lstStyle/>
                    <a:p>
                      <a:r>
                        <a:rPr lang="en-GB" sz="1300" dirty="0"/>
                        <a:t>This half-term we will be learning</a:t>
                      </a:r>
                      <a:r>
                        <a:rPr lang="en-GB" sz="1300" baseline="0" dirty="0"/>
                        <a:t> about </a:t>
                      </a:r>
                      <a:r>
                        <a:rPr lang="en-GB" sz="1300" baseline="0" dirty="0" err="1"/>
                        <a:t>Sanatana</a:t>
                      </a:r>
                      <a:r>
                        <a:rPr lang="en-GB" sz="1300" baseline="0" dirty="0"/>
                        <a:t> Dharma which is a part of Hinduism.  Our enquiry question this term is ‘</a:t>
                      </a:r>
                      <a:r>
                        <a:rPr lang="en-US" sz="1300" b="0" i="0" kern="1200" dirty="0">
                          <a:solidFill>
                            <a:schemeClr val="dk1"/>
                          </a:solidFill>
                          <a:effectLst/>
                          <a:latin typeface="+mn-lt"/>
                          <a:ea typeface="+mn-ea"/>
                          <a:cs typeface="+mn-cs"/>
                        </a:rPr>
                        <a:t>What do some deities tell </a:t>
                      </a:r>
                      <a:r>
                        <a:rPr lang="en-US" sz="1300" b="0" i="0" kern="1200" dirty="0" err="1">
                          <a:solidFill>
                            <a:schemeClr val="dk1"/>
                          </a:solidFill>
                          <a:effectLst/>
                          <a:latin typeface="+mn-lt"/>
                          <a:ea typeface="+mn-ea"/>
                          <a:cs typeface="+mn-cs"/>
                        </a:rPr>
                        <a:t>Sanatanis</a:t>
                      </a:r>
                      <a:r>
                        <a:rPr lang="en-US" sz="1300" b="0" i="0" kern="1200" dirty="0">
                          <a:solidFill>
                            <a:schemeClr val="dk1"/>
                          </a:solidFill>
                          <a:effectLst/>
                          <a:latin typeface="+mn-lt"/>
                          <a:ea typeface="+mn-ea"/>
                          <a:cs typeface="+mn-cs"/>
                        </a:rPr>
                        <a:t> about God?’. We will explore </a:t>
                      </a:r>
                      <a:r>
                        <a:rPr lang="en-US" sz="1300" b="0" i="0" kern="1200" dirty="0" err="1">
                          <a:solidFill>
                            <a:schemeClr val="dk1"/>
                          </a:solidFill>
                          <a:effectLst/>
                          <a:latin typeface="+mn-lt"/>
                          <a:ea typeface="+mn-ea"/>
                          <a:cs typeface="+mn-cs"/>
                        </a:rPr>
                        <a:t>Sanatanis</a:t>
                      </a:r>
                      <a:r>
                        <a:rPr lang="en-US" sz="1300" b="0" i="0" kern="1200" dirty="0">
                          <a:solidFill>
                            <a:schemeClr val="dk1"/>
                          </a:solidFill>
                          <a:effectLst/>
                          <a:latin typeface="+mn-lt"/>
                          <a:ea typeface="+mn-ea"/>
                          <a:cs typeface="+mn-cs"/>
                        </a:rPr>
                        <a:t>’ belief in deities and Brahman (the one supreme). We will focus on </a:t>
                      </a:r>
                      <a:r>
                        <a:rPr lang="en-US" sz="1300" b="0" i="0" kern="1200" dirty="0" err="1">
                          <a:solidFill>
                            <a:schemeClr val="dk1"/>
                          </a:solidFill>
                          <a:effectLst/>
                          <a:latin typeface="+mn-lt"/>
                          <a:ea typeface="+mn-ea"/>
                          <a:cs typeface="+mn-cs"/>
                        </a:rPr>
                        <a:t>Ganesha</a:t>
                      </a:r>
                      <a:r>
                        <a:rPr lang="en-US" sz="1300" b="0" i="0" kern="1200" dirty="0">
                          <a:solidFill>
                            <a:schemeClr val="dk1"/>
                          </a:solidFill>
                          <a:effectLst/>
                          <a:latin typeface="+mn-lt"/>
                          <a:ea typeface="+mn-ea"/>
                          <a:cs typeface="+mn-cs"/>
                        </a:rPr>
                        <a:t> and Lakshmi and the blessings they bestow</a:t>
                      </a:r>
                      <a:r>
                        <a:rPr lang="en-US" sz="1400" b="0" i="0" kern="1200" dirty="0">
                          <a:solidFill>
                            <a:schemeClr val="dk1"/>
                          </a:solidFill>
                          <a:effectLst/>
                          <a:latin typeface="+mn-lt"/>
                          <a:ea typeface="+mn-ea"/>
                          <a:cs typeface="+mn-cs"/>
                        </a:rPr>
                        <a:t>. </a:t>
                      </a:r>
                      <a:endParaRPr lang="en-GB" sz="1200" b="0" i="0" u="none" strike="noStrike" baseline="0" noProof="0" dirty="0">
                        <a:latin typeface="Calibri"/>
                      </a:endParaRPr>
                    </a:p>
                  </a:txBody>
                  <a:tcPr/>
                </a:tc>
                <a:extLst>
                  <a:ext uri="{0D108BD9-81ED-4DB2-BD59-A6C34878D82A}">
                    <a16:rowId xmlns:a16="http://schemas.microsoft.com/office/drawing/2014/main" val="2171682978"/>
                  </a:ext>
                </a:extLst>
              </a:tr>
            </a:tbl>
          </a:graphicData>
        </a:graphic>
      </p:graphicFrame>
      <p:graphicFrame>
        <p:nvGraphicFramePr>
          <p:cNvPr id="14" name="Table 13">
            <a:extLst>
              <a:ext uri="{FF2B5EF4-FFF2-40B4-BE49-F238E27FC236}">
                <a16:creationId xmlns:a16="http://schemas.microsoft.com/office/drawing/2014/main" id="{A67AED8A-3D48-48B8-B381-BC6349F0A3F0}"/>
              </a:ext>
            </a:extLst>
          </p:cNvPr>
          <p:cNvGraphicFramePr>
            <a:graphicFrameLocks noGrp="1"/>
          </p:cNvGraphicFramePr>
          <p:nvPr>
            <p:extLst>
              <p:ext uri="{D42A27DB-BD31-4B8C-83A1-F6EECF244321}">
                <p14:modId xmlns:p14="http://schemas.microsoft.com/office/powerpoint/2010/main" val="4275754312"/>
              </p:ext>
            </p:extLst>
          </p:nvPr>
        </p:nvGraphicFramePr>
        <p:xfrm>
          <a:off x="8198698" y="2618958"/>
          <a:ext cx="3792164" cy="1849366"/>
        </p:xfrm>
        <a:graphic>
          <a:graphicData uri="http://schemas.openxmlformats.org/drawingml/2006/table">
            <a:tbl>
              <a:tblPr firstRow="1" bandRow="1">
                <a:tableStyleId>{5C22544A-7EE6-4342-B048-85BDC9FD1C3A}</a:tableStyleId>
              </a:tblPr>
              <a:tblGrid>
                <a:gridCol w="3792164">
                  <a:extLst>
                    <a:ext uri="{9D8B030D-6E8A-4147-A177-3AD203B41FA5}">
                      <a16:colId xmlns:a16="http://schemas.microsoft.com/office/drawing/2014/main" val="1337843456"/>
                    </a:ext>
                  </a:extLst>
                </a:gridCol>
              </a:tblGrid>
              <a:tr h="371086">
                <a:tc>
                  <a:txBody>
                    <a:bodyPr/>
                    <a:lstStyle/>
                    <a:p>
                      <a:r>
                        <a:rPr lang="en-GB" dirty="0"/>
                        <a:t>Computing</a:t>
                      </a:r>
                    </a:p>
                  </a:txBody>
                  <a:tcPr anchor="ctr"/>
                </a:tc>
                <a:extLst>
                  <a:ext uri="{0D108BD9-81ED-4DB2-BD59-A6C34878D82A}">
                    <a16:rowId xmlns:a16="http://schemas.microsoft.com/office/drawing/2014/main" val="1786578608"/>
                  </a:ext>
                </a:extLst>
              </a:tr>
              <a:tr h="1402160">
                <a:tc>
                  <a:txBody>
                    <a:bodyPr/>
                    <a:lstStyle/>
                    <a:p>
                      <a:r>
                        <a:rPr lang="en-GB" sz="1300" b="0" i="0" u="none" strike="noStrike" noProof="0" dirty="0">
                          <a:latin typeface="Calibri"/>
                        </a:rPr>
                        <a:t>We </a:t>
                      </a:r>
                      <a:r>
                        <a:rPr lang="en-GB" sz="1300" b="0" i="0" u="none" strike="noStrike" kern="1200" noProof="0" dirty="0">
                          <a:solidFill>
                            <a:schemeClr val="dk1"/>
                          </a:solidFill>
                          <a:effectLst/>
                          <a:latin typeface="+mn-lt"/>
                          <a:ea typeface="+mn-ea"/>
                          <a:cs typeface="+mn-cs"/>
                        </a:rPr>
                        <a:t>will be</a:t>
                      </a:r>
                      <a:r>
                        <a:rPr lang="en-GB" sz="1300" kern="1200" dirty="0">
                          <a:solidFill>
                            <a:schemeClr val="dk1"/>
                          </a:solidFill>
                          <a:effectLst/>
                          <a:latin typeface="+mn-lt"/>
                          <a:ea typeface="+mn-ea"/>
                          <a:cs typeface="+mn-cs"/>
                        </a:rPr>
                        <a:t> exploring the concept of sequencing in programming through Scratch. It begins with an introduction to the programming environment, which will be new to most learners. We will be introduced to a selection of motion, sound, and event blocks which we will use to create our own programs, featuring sequences.</a:t>
                      </a:r>
                      <a:endParaRPr lang="en-GB" sz="1300" b="0" i="0" u="none" strike="noStrike" noProof="0" dirty="0">
                        <a:latin typeface="Calibri"/>
                      </a:endParaRPr>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3273575974"/>
              </p:ext>
            </p:extLst>
          </p:nvPr>
        </p:nvGraphicFramePr>
        <p:xfrm>
          <a:off x="4464116" y="4473058"/>
          <a:ext cx="1987309" cy="2294899"/>
        </p:xfrm>
        <a:graphic>
          <a:graphicData uri="http://schemas.openxmlformats.org/drawingml/2006/table">
            <a:tbl>
              <a:tblPr firstRow="1" bandRow="1">
                <a:tableStyleId>{5C22544A-7EE6-4342-B048-85BDC9FD1C3A}</a:tableStyleId>
              </a:tblPr>
              <a:tblGrid>
                <a:gridCol w="1987309">
                  <a:extLst>
                    <a:ext uri="{9D8B030D-6E8A-4147-A177-3AD203B41FA5}">
                      <a16:colId xmlns:a16="http://schemas.microsoft.com/office/drawing/2014/main" val="1337843456"/>
                    </a:ext>
                  </a:extLst>
                </a:gridCol>
              </a:tblGrid>
              <a:tr h="436292">
                <a:tc>
                  <a:txBody>
                    <a:bodyPr/>
                    <a:lstStyle/>
                    <a:p>
                      <a:r>
                        <a:rPr lang="en-GB" dirty="0"/>
                        <a:t>PSHE</a:t>
                      </a:r>
                    </a:p>
                  </a:txBody>
                  <a:tcPr anchor="ctr"/>
                </a:tc>
                <a:extLst>
                  <a:ext uri="{0D108BD9-81ED-4DB2-BD59-A6C34878D82A}">
                    <a16:rowId xmlns:a16="http://schemas.microsoft.com/office/drawing/2014/main" val="1786578608"/>
                  </a:ext>
                </a:extLst>
              </a:tr>
              <a:tr h="1858607">
                <a:tc>
                  <a:txBody>
                    <a:bodyPr/>
                    <a:lstStyle/>
                    <a:p>
                      <a:r>
                        <a:rPr lang="en-GB" sz="1400" dirty="0"/>
                        <a:t>We will be 'celebrating differences' and not judging a book by its cover, How to give compliments to others and how to deal with bullies. This will coincide with anti bullying week.  </a:t>
                      </a:r>
                      <a:endParaRPr lang="en-GB" sz="1400" baseline="0" dirty="0"/>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2641478908"/>
              </p:ext>
            </p:extLst>
          </p:nvPr>
        </p:nvGraphicFramePr>
        <p:xfrm>
          <a:off x="6512767" y="4472814"/>
          <a:ext cx="1647811" cy="2335108"/>
        </p:xfrm>
        <a:graphic>
          <a:graphicData uri="http://schemas.openxmlformats.org/drawingml/2006/table">
            <a:tbl>
              <a:tblPr firstRow="1" bandRow="1">
                <a:tableStyleId>{5C22544A-7EE6-4342-B048-85BDC9FD1C3A}</a:tableStyleId>
              </a:tblPr>
              <a:tblGrid>
                <a:gridCol w="1647811">
                  <a:extLst>
                    <a:ext uri="{9D8B030D-6E8A-4147-A177-3AD203B41FA5}">
                      <a16:colId xmlns:a16="http://schemas.microsoft.com/office/drawing/2014/main" val="1337843456"/>
                    </a:ext>
                  </a:extLst>
                </a:gridCol>
              </a:tblGrid>
              <a:tr h="445348">
                <a:tc>
                  <a:txBody>
                    <a:bodyPr/>
                    <a:lstStyle/>
                    <a:p>
                      <a:r>
                        <a:rPr lang="en-GB" dirty="0"/>
                        <a:t>PE</a:t>
                      </a:r>
                    </a:p>
                  </a:txBody>
                  <a:tcPr anchor="ctr"/>
                </a:tc>
                <a:extLst>
                  <a:ext uri="{0D108BD9-81ED-4DB2-BD59-A6C34878D82A}">
                    <a16:rowId xmlns:a16="http://schemas.microsoft.com/office/drawing/2014/main" val="1786578608"/>
                  </a:ext>
                </a:extLst>
              </a:tr>
              <a:tr h="1862372">
                <a:tc>
                  <a:txBody>
                    <a:bodyPr/>
                    <a:lstStyle/>
                    <a:p>
                      <a:r>
                        <a:rPr lang="en-GB" sz="1300" dirty="0"/>
                        <a:t>This half-term will be dance. We will be developing our use of counting and rhythm. We will choreograph our dances using different levels and formations, moving in canon or unison</a:t>
                      </a:r>
                      <a:r>
                        <a:rPr lang="en-GB" sz="1400" dirty="0"/>
                        <a:t>. </a:t>
                      </a:r>
                      <a:endParaRPr lang="en-GB" sz="1400" baseline="0" dirty="0"/>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9562938"/>
              </p:ext>
            </p:extLst>
          </p:nvPr>
        </p:nvGraphicFramePr>
        <p:xfrm>
          <a:off x="8221919" y="4467702"/>
          <a:ext cx="1835339" cy="2305874"/>
        </p:xfrm>
        <a:graphic>
          <a:graphicData uri="http://schemas.openxmlformats.org/drawingml/2006/table">
            <a:tbl>
              <a:tblPr firstRow="1" bandRow="1">
                <a:tableStyleId>{5C22544A-7EE6-4342-B048-85BDC9FD1C3A}</a:tableStyleId>
              </a:tblPr>
              <a:tblGrid>
                <a:gridCol w="1835339">
                  <a:extLst>
                    <a:ext uri="{9D8B030D-6E8A-4147-A177-3AD203B41FA5}">
                      <a16:colId xmlns:a16="http://schemas.microsoft.com/office/drawing/2014/main" val="1337843456"/>
                    </a:ext>
                  </a:extLst>
                </a:gridCol>
              </a:tblGrid>
              <a:tr h="490795">
                <a:tc>
                  <a:txBody>
                    <a:bodyPr/>
                    <a:lstStyle/>
                    <a:p>
                      <a:r>
                        <a:rPr lang="en-GB" dirty="0"/>
                        <a:t>Music</a:t>
                      </a:r>
                    </a:p>
                  </a:txBody>
                  <a:tcPr anchor="ctr"/>
                </a:tc>
                <a:extLst>
                  <a:ext uri="{0D108BD9-81ED-4DB2-BD59-A6C34878D82A}">
                    <a16:rowId xmlns:a16="http://schemas.microsoft.com/office/drawing/2014/main" val="1786578608"/>
                  </a:ext>
                </a:extLst>
              </a:tr>
              <a:tr h="1815079">
                <a:tc>
                  <a:txBody>
                    <a:bodyPr/>
                    <a:lstStyle/>
                    <a:p>
                      <a:r>
                        <a:rPr lang="en-GB" sz="1400" kern="1200" dirty="0">
                          <a:solidFill>
                            <a:srgbClr val="000000"/>
                          </a:solidFill>
                          <a:effectLst/>
                        </a:rPr>
                        <a:t>Using recorders, We will be learning </a:t>
                      </a:r>
                      <a:r>
                        <a:rPr lang="en-US" sz="1400" dirty="0"/>
                        <a:t>how to perform and compose using up to 3 notes</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2474664632"/>
              </p:ext>
            </p:extLst>
          </p:nvPr>
        </p:nvGraphicFramePr>
        <p:xfrm>
          <a:off x="10118600" y="4469670"/>
          <a:ext cx="1868634" cy="2303906"/>
        </p:xfrm>
        <a:graphic>
          <a:graphicData uri="http://schemas.openxmlformats.org/drawingml/2006/table">
            <a:tbl>
              <a:tblPr firstRow="1" bandRow="1">
                <a:tableStyleId>{5C22544A-7EE6-4342-B048-85BDC9FD1C3A}</a:tableStyleId>
              </a:tblPr>
              <a:tblGrid>
                <a:gridCol w="1868634">
                  <a:extLst>
                    <a:ext uri="{9D8B030D-6E8A-4147-A177-3AD203B41FA5}">
                      <a16:colId xmlns:a16="http://schemas.microsoft.com/office/drawing/2014/main" val="1337843456"/>
                    </a:ext>
                  </a:extLst>
                </a:gridCol>
              </a:tblGrid>
              <a:tr h="490238">
                <a:tc>
                  <a:txBody>
                    <a:bodyPr/>
                    <a:lstStyle/>
                    <a:p>
                      <a:r>
                        <a:rPr lang="en-GB" dirty="0"/>
                        <a:t>French </a:t>
                      </a:r>
                      <a:endParaRPr lang="en-GB"/>
                    </a:p>
                  </a:txBody>
                  <a:tcPr anchor="ctr"/>
                </a:tc>
                <a:extLst>
                  <a:ext uri="{0D108BD9-81ED-4DB2-BD59-A6C34878D82A}">
                    <a16:rowId xmlns:a16="http://schemas.microsoft.com/office/drawing/2014/main" val="1786578608"/>
                  </a:ext>
                </a:extLst>
              </a:tr>
              <a:tr h="1813668">
                <a:tc>
                  <a:txBody>
                    <a:bodyPr/>
                    <a:lstStyle/>
                    <a:p>
                      <a:pPr marL="0" marR="0" lvl="0" indent="0" algn="l" rtl="0" eaLnBrk="1" fontAlgn="auto" latinLnBrk="0" hangingPunct="1">
                        <a:lnSpc>
                          <a:spcPct val="100000"/>
                        </a:lnSpc>
                        <a:spcBef>
                          <a:spcPts val="0"/>
                        </a:spcBef>
                        <a:spcAft>
                          <a:spcPts val="0"/>
                        </a:spcAft>
                        <a:buClrTx/>
                        <a:buSzTx/>
                        <a:buFontTx/>
                        <a:buNone/>
                      </a:pPr>
                      <a:r>
                        <a:rPr lang="en-GB" sz="1400" kern="1200" dirty="0">
                          <a:solidFill>
                            <a:srgbClr val="000000"/>
                          </a:solidFill>
                          <a:effectLst/>
                        </a:rPr>
                        <a:t>We start by learning </a:t>
                      </a:r>
                      <a:r>
                        <a:rPr lang="en-US" sz="1400" b="0" i="0" kern="1200" dirty="0">
                          <a:solidFill>
                            <a:schemeClr val="dk1"/>
                          </a:solidFill>
                          <a:effectLst/>
                          <a:latin typeface="+mn-lt"/>
                          <a:ea typeface="+mn-ea"/>
                          <a:cs typeface="+mn-cs"/>
                        </a:rPr>
                        <a:t>a selection of the key phonemes to facilitate accurate and authentic pronunciation. We will learn 10 common shapes and  the seasons of the year. </a:t>
                      </a:r>
                      <a:endParaRPr lang="en-GB" sz="1400" kern="1200" dirty="0">
                        <a:solidFill>
                          <a:srgbClr val="000000"/>
                        </a:solidFill>
                        <a:effectLst/>
                      </a:endParaRPr>
                    </a:p>
                  </a:txBody>
                  <a:tcPr/>
                </a:tc>
                <a:extLst>
                  <a:ext uri="{0D108BD9-81ED-4DB2-BD59-A6C34878D82A}">
                    <a16:rowId xmlns:a16="http://schemas.microsoft.com/office/drawing/2014/main" val="2171682978"/>
                  </a:ext>
                </a:extLst>
              </a:tr>
            </a:tbl>
          </a:graphicData>
        </a:graphic>
      </p:graphicFrame>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66cb0dc-d351-45af-9abe-2a4c6f397d9b">
      <Terms xmlns="http://schemas.microsoft.com/office/infopath/2007/PartnerControls"/>
    </lcf76f155ced4ddcb4097134ff3c332f>
    <TaxCatchAll xmlns="d4bfe957-5417-4326-b3ca-2e7faf1b0fa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798A8CDD61D742AD1F06CEBAFB0290" ma:contentTypeVersion="16" ma:contentTypeDescription="Create a new document." ma:contentTypeScope="" ma:versionID="5cd1b97321fdbf455848307945bc4b31">
  <xsd:schema xmlns:xsd="http://www.w3.org/2001/XMLSchema" xmlns:xs="http://www.w3.org/2001/XMLSchema" xmlns:p="http://schemas.microsoft.com/office/2006/metadata/properties" xmlns:ns2="566cb0dc-d351-45af-9abe-2a4c6f397d9b" xmlns:ns3="d4bfe957-5417-4326-b3ca-2e7faf1b0fa8" targetNamespace="http://schemas.microsoft.com/office/2006/metadata/properties" ma:root="true" ma:fieldsID="cc9c18d10f4609ab73a54128534ca958" ns2:_="" ns3:_="">
    <xsd:import namespace="566cb0dc-d351-45af-9abe-2a4c6f397d9b"/>
    <xsd:import namespace="d4bfe957-5417-4326-b3ca-2e7faf1b0f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6cb0dc-d351-45af-9abe-2a4c6f397d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4bfe957-5417-4326-b3ca-2e7faf1b0fa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eb1072c-ecf9-4c07-8a21-80e52c02d8cf}" ma:internalName="TaxCatchAll" ma:showField="CatchAllData" ma:web="d4bfe957-5417-4326-b3ca-2e7faf1b0f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D2BC8FF-D64D-430B-B35D-F2C5F72C9672}">
  <ds:schemaRefs>
    <ds:schemaRef ds:uri="http://purl.org/dc/terms/"/>
    <ds:schemaRef ds:uri="http://purl.org/dc/elements/1.1/"/>
    <ds:schemaRef ds:uri="http://www.w3.org/XML/1998/namespace"/>
    <ds:schemaRef ds:uri="http://schemas.openxmlformats.org/package/2006/metadata/core-properties"/>
    <ds:schemaRef ds:uri="http://schemas.microsoft.com/office/2006/documentManagement/types"/>
    <ds:schemaRef ds:uri="http://schemas.microsoft.com/office/2006/metadata/properties"/>
    <ds:schemaRef ds:uri="http://schemas.microsoft.com/office/infopath/2007/PartnerControls"/>
    <ds:schemaRef ds:uri="d4bfe957-5417-4326-b3ca-2e7faf1b0fa8"/>
    <ds:schemaRef ds:uri="566cb0dc-d351-45af-9abe-2a4c6f397d9b"/>
    <ds:schemaRef ds:uri="http://purl.org/dc/dcmitype/"/>
  </ds:schemaRefs>
</ds:datastoreItem>
</file>

<file path=customXml/itemProps2.xml><?xml version="1.0" encoding="utf-8"?>
<ds:datastoreItem xmlns:ds="http://schemas.openxmlformats.org/officeDocument/2006/customXml" ds:itemID="{8338D159-D274-4E15-A58B-07196265F3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6cb0dc-d351-45af-9abe-2a4c6f397d9b"/>
    <ds:schemaRef ds:uri="d4bfe957-5417-4326-b3ca-2e7faf1b0f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D06EBA1-5A79-4761-A012-E55BEBBD7A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9108</TotalTime>
  <Words>598</Words>
  <Application>Microsoft Office PowerPoint</Application>
  <PresentationFormat>Widescreen</PresentationFormat>
  <Paragraphs>25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Bernard MT Condensed</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Naomi Stafford</cp:lastModifiedBy>
  <cp:revision>577</cp:revision>
  <dcterms:created xsi:type="dcterms:W3CDTF">2022-01-07T10:34:56Z</dcterms:created>
  <dcterms:modified xsi:type="dcterms:W3CDTF">2024-11-08T07:28:13Z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0x010100AA798A8CDD61D742AD1F06CEBAFB0290</vt:lpwstr>
  </property>
</Properties>
</file>