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varScale="1">
        <p:scale>
          <a:sx n="60" d="100"/>
          <a:sy n="60" d="100"/>
        </p:scale>
        <p:origin x="16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10/01/2024</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10/01/2024</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10/01/2024</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10/01/2024</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10/01/2024</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10/01/2024</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10/01/2024</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10/01/2024</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10/01/2024</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10/01/2024</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10/01/2024</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10/01/2024</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4163470" cy="1150677"/>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rPr>
              <a:t>Our theme this term </a:t>
            </a:r>
            <a:r>
              <a:rPr lang="en-GB" altLang="en-US" sz="1400" dirty="0">
                <a:solidFill>
                  <a:srgbClr val="000000"/>
                </a:solidFill>
                <a:latin typeface="Calibri" panose="020F0502020204030204" pitchFamily="34" charset="0"/>
              </a:rPr>
              <a:t>are..</a:t>
            </a:r>
            <a:endParaRPr kumimoji="0" lang="en-GB" altLang="en-US" sz="1400" b="0" i="0" u="none" strike="noStrike" cap="none" normalizeH="0" baseline="0" dirty="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3000" dirty="0">
                <a:solidFill>
                  <a:srgbClr val="000000"/>
                </a:solidFill>
                <a:latin typeface="Calibri" panose="020F0502020204030204" pitchFamily="34" charset="0"/>
              </a:rPr>
              <a:t>Biomes 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000" b="0" i="0" u="none" strike="noStrike" cap="none" normalizeH="0" baseline="0" dirty="0">
                <a:ln>
                  <a:noFill/>
                </a:ln>
                <a:solidFill>
                  <a:srgbClr val="000000"/>
                </a:solidFill>
                <a:effectLst/>
                <a:latin typeface="Calibri" panose="020F0502020204030204" pitchFamily="34" charset="0"/>
              </a:rPr>
              <a:t>Tudor Monarchs </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rgbClr val="000000"/>
              </a:solidFill>
              <a:effectLst/>
              <a:latin typeface="Bernard MT Condensed" panose="020508060609050204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3902555343"/>
              </p:ext>
            </p:extLst>
          </p:nvPr>
        </p:nvGraphicFramePr>
        <p:xfrm>
          <a:off x="4464117" y="208976"/>
          <a:ext cx="3686721" cy="2312348"/>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69248">
                <a:tc>
                  <a:txBody>
                    <a:bodyPr/>
                    <a:lstStyle/>
                    <a:p>
                      <a:r>
                        <a:rPr lang="en-GB" dirty="0"/>
                        <a:t>English </a:t>
                      </a:r>
                    </a:p>
                  </a:txBody>
                  <a:tcPr anchor="ctr"/>
                </a:tc>
                <a:extLst>
                  <a:ext uri="{0D108BD9-81ED-4DB2-BD59-A6C34878D82A}">
                    <a16:rowId xmlns:a16="http://schemas.microsoft.com/office/drawing/2014/main" val="1786578608"/>
                  </a:ext>
                </a:extLst>
              </a:tr>
              <a:tr h="1914876">
                <a:tc>
                  <a:txBody>
                    <a:bodyPr/>
                    <a:lstStyle/>
                    <a:p>
                      <a:r>
                        <a:rPr lang="en-GB" sz="1350" dirty="0"/>
                        <a:t>We will be reading ‘The Invention of Hugo </a:t>
                      </a:r>
                      <a:r>
                        <a:rPr lang="en-GB" sz="1350" dirty="0" err="1"/>
                        <a:t>Cabret</a:t>
                      </a:r>
                      <a:r>
                        <a:rPr lang="en-GB" sz="1350" dirty="0"/>
                        <a:t>’ and using it as inspiration for our final written outcome of a biography. We will be gathering our ideas through writing diaries, journalistic writing, flashback narrative, speech, discussion, letter, and a film critique.  </a:t>
                      </a:r>
                    </a:p>
                    <a:p>
                      <a:r>
                        <a:rPr lang="en-GB" sz="1350" dirty="0"/>
                        <a:t>We will use these books to learn how to use apostrophes for contractions, passive voice, adverbs of possibility and question tags. </a:t>
                      </a:r>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377402969"/>
              </p:ext>
            </p:extLst>
          </p:nvPr>
        </p:nvGraphicFramePr>
        <p:xfrm>
          <a:off x="8198698" y="208975"/>
          <a:ext cx="3792164" cy="2377440"/>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51404">
                <a:tc>
                  <a:txBody>
                    <a:bodyPr/>
                    <a:lstStyle/>
                    <a:p>
                      <a:r>
                        <a:rPr lang="en-GB" dirty="0"/>
                        <a:t>Maths</a:t>
                      </a:r>
                    </a:p>
                  </a:txBody>
                  <a:tcPr anchor="ctr"/>
                </a:tc>
                <a:extLst>
                  <a:ext uri="{0D108BD9-81ED-4DB2-BD59-A6C34878D82A}">
                    <a16:rowId xmlns:a16="http://schemas.microsoft.com/office/drawing/2014/main" val="1786578608"/>
                  </a:ext>
                </a:extLst>
              </a:tr>
              <a:tr h="1932720">
                <a:tc>
                  <a:txBody>
                    <a:bodyPr/>
                    <a:lstStyle/>
                    <a:p>
                      <a:r>
                        <a:rPr lang="en-GB" sz="1400" dirty="0"/>
                        <a:t>We will be learning the concept of Ratio and how to reason and problem solve and looking at similarities and difference to fractions. We will then be moving onto scale drawing and using scale factors. Then we will move onto Algebra and understanding which includes looking at substitution and formulae and how solve equations. After that we will move on looking at decimals. </a:t>
                      </a:r>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287624469"/>
              </p:ext>
            </p:extLst>
          </p:nvPr>
        </p:nvGraphicFramePr>
        <p:xfrm>
          <a:off x="201136" y="1421127"/>
          <a:ext cx="4163471" cy="1773245"/>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01548">
                <a:tc>
                  <a:txBody>
                    <a:bodyPr/>
                    <a:lstStyle/>
                    <a:p>
                      <a:r>
                        <a:rPr lang="en-GB" dirty="0"/>
                        <a:t>Science</a:t>
                      </a:r>
                    </a:p>
                  </a:txBody>
                  <a:tcPr anchor="ctr"/>
                </a:tc>
                <a:extLst>
                  <a:ext uri="{0D108BD9-81ED-4DB2-BD59-A6C34878D82A}">
                    <a16:rowId xmlns:a16="http://schemas.microsoft.com/office/drawing/2014/main" val="1786578608"/>
                  </a:ext>
                </a:extLst>
              </a:tr>
              <a:tr h="1371697">
                <a:tc>
                  <a:txBody>
                    <a:bodyPr/>
                    <a:lstStyle/>
                    <a:p>
                      <a:r>
                        <a:rPr lang="en-GB" sz="1400" dirty="0"/>
                        <a:t>This half-term we will be learning about Earth and Space. We will be looking at the shape and the relative sizes of the Earth, Sun and Moon. The children will investigate the idea </a:t>
                      </a:r>
                      <a:r>
                        <a:rPr lang="en-GB" sz="1400" dirty="0">
                          <a:latin typeface="+mn-lt"/>
                        </a:rPr>
                        <a:t>of </a:t>
                      </a:r>
                      <a:r>
                        <a:rPr lang="en-US" sz="1400" b="0" i="0" kern="1200" dirty="0">
                          <a:solidFill>
                            <a:schemeClr val="dk1"/>
                          </a:solidFill>
                          <a:effectLst/>
                          <a:latin typeface="+mn-lt"/>
                          <a:ea typeface="+mn-ea"/>
                          <a:cs typeface="+mn-cs"/>
                        </a:rPr>
                        <a:t>Earth’s rotation to explain day and night and the apparent movement of the sun across the sky. </a:t>
                      </a:r>
                      <a:endParaRPr lang="en-GB" sz="1400" dirty="0">
                        <a:latin typeface="+mn-lt"/>
                      </a:endParaRP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4041135139"/>
              </p:ext>
            </p:extLst>
          </p:nvPr>
        </p:nvGraphicFramePr>
        <p:xfrm>
          <a:off x="201136" y="3330986"/>
          <a:ext cx="4163471" cy="1790127"/>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18527">
                <a:tc>
                  <a:txBody>
                    <a:bodyPr/>
                    <a:lstStyle/>
                    <a:p>
                      <a:r>
                        <a:rPr lang="en-GB" dirty="0"/>
                        <a:t>History</a:t>
                      </a:r>
                    </a:p>
                  </a:txBody>
                  <a:tcPr anchor="ctr"/>
                </a:tc>
                <a:extLst>
                  <a:ext uri="{0D108BD9-81ED-4DB2-BD59-A6C34878D82A}">
                    <a16:rowId xmlns:a16="http://schemas.microsoft.com/office/drawing/2014/main" val="1786578608"/>
                  </a:ext>
                </a:extLst>
              </a:tr>
              <a:tr h="1354718">
                <a:tc>
                  <a:txBody>
                    <a:bodyPr/>
                    <a:lstStyle/>
                    <a:p>
                      <a:r>
                        <a:rPr lang="en-GB" sz="1400" dirty="0"/>
                        <a:t>We will be learning the Tudors. The pupils will further their knowledge by looking at the Battle of Bosworth and that was won; The Tudor monarchs and how the most famous Kings and Queens came from the Tudor family. The children will also be learning about the past times and beliefs in the era of </a:t>
                      </a:r>
                      <a:r>
                        <a:rPr lang="en-GB" sz="1400"/>
                        <a:t>the Tudors. </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3316382542"/>
              </p:ext>
            </p:extLst>
          </p:nvPr>
        </p:nvGraphicFramePr>
        <p:xfrm>
          <a:off x="201137" y="5192012"/>
          <a:ext cx="4163471" cy="1645920"/>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344125">
                <a:tc>
                  <a:txBody>
                    <a:bodyPr/>
                    <a:lstStyle/>
                    <a:p>
                      <a:r>
                        <a:rPr lang="en-GB" dirty="0"/>
                        <a:t>Art</a:t>
                      </a:r>
                    </a:p>
                  </a:txBody>
                  <a:tcPr anchor="ctr"/>
                </a:tc>
                <a:extLst>
                  <a:ext uri="{0D108BD9-81ED-4DB2-BD59-A6C34878D82A}">
                    <a16:rowId xmlns:a16="http://schemas.microsoft.com/office/drawing/2014/main" val="1786578608"/>
                  </a:ext>
                </a:extLst>
              </a:tr>
              <a:tr h="1215141">
                <a:tc>
                  <a:txBody>
                    <a:bodyPr/>
                    <a:lstStyle/>
                    <a:p>
                      <a:r>
                        <a:rPr lang="en-GB" sz="1300" dirty="0"/>
                        <a:t>We will be learning Art and Fashion and the artist Piet Mondrian. The pupils will </a:t>
                      </a:r>
                      <a:r>
                        <a:rPr lang="en-US" sz="1300" dirty="0"/>
                        <a:t>investigate the success of the collaboration between artist Pablo Picasso and the fashion designer Coco Chanel in the 1920s. They will also be creating and investigating Op art design using line and </a:t>
                      </a:r>
                      <a:r>
                        <a:rPr lang="en-US" sz="1300" dirty="0" err="1"/>
                        <a:t>colour</a:t>
                      </a:r>
                      <a:r>
                        <a:rPr lang="en-US" sz="1300" dirty="0"/>
                        <a:t> in the style of Victor </a:t>
                      </a:r>
                      <a:r>
                        <a:rPr lang="en-US" sz="1300" dirty="0" err="1"/>
                        <a:t>Vasarely</a:t>
                      </a:r>
                      <a:r>
                        <a:rPr lang="en-US" sz="1300" dirty="0"/>
                        <a:t>. </a:t>
                      </a:r>
                      <a:endParaRPr lang="en-GB" sz="1300" b="0" dirty="0"/>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3023377264"/>
              </p:ext>
            </p:extLst>
          </p:nvPr>
        </p:nvGraphicFramePr>
        <p:xfrm>
          <a:off x="4464117" y="2618959"/>
          <a:ext cx="3686721" cy="1910326"/>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71086">
                <a:tc>
                  <a:txBody>
                    <a:bodyPr/>
                    <a:lstStyle/>
                    <a:p>
                      <a:r>
                        <a:rPr lang="en-GB" dirty="0"/>
                        <a:t>RE</a:t>
                      </a:r>
                    </a:p>
                  </a:txBody>
                  <a:tcPr anchor="ctr"/>
                </a:tc>
                <a:extLst>
                  <a:ext uri="{0D108BD9-81ED-4DB2-BD59-A6C34878D82A}">
                    <a16:rowId xmlns:a16="http://schemas.microsoft.com/office/drawing/2014/main" val="1786578608"/>
                  </a:ext>
                </a:extLst>
              </a:tr>
              <a:tr h="1402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dirty="0"/>
                        <a:t>In our RE we are looking at Hinduism and our enquiry question is</a:t>
                      </a:r>
                      <a:r>
                        <a:rPr lang="en-US" sz="1350" b="0" i="0" kern="1200" dirty="0">
                          <a:solidFill>
                            <a:schemeClr val="dk1"/>
                          </a:solidFill>
                          <a:effectLst/>
                          <a:latin typeface="+mn-lt"/>
                          <a:ea typeface="+mn-ea"/>
                          <a:cs typeface="+mn-cs"/>
                        </a:rPr>
                        <a:t>: Do beliefs in Karma, Samsara and Moksha help </a:t>
                      </a:r>
                      <a:r>
                        <a:rPr lang="en-US" sz="1350" b="0" i="0" kern="1200" dirty="0" err="1">
                          <a:solidFill>
                            <a:schemeClr val="dk1"/>
                          </a:solidFill>
                          <a:effectLst/>
                          <a:latin typeface="+mn-lt"/>
                          <a:ea typeface="+mn-ea"/>
                          <a:cs typeface="+mn-cs"/>
                        </a:rPr>
                        <a:t>Sanatanis</a:t>
                      </a:r>
                      <a:r>
                        <a:rPr lang="en-US" sz="1350" b="0" i="0" kern="1200" dirty="0">
                          <a:solidFill>
                            <a:schemeClr val="dk1"/>
                          </a:solidFill>
                          <a:effectLst/>
                          <a:latin typeface="+mn-lt"/>
                          <a:ea typeface="+mn-ea"/>
                          <a:cs typeface="+mn-cs"/>
                        </a:rPr>
                        <a:t> lead good lives? Through the term they will learning about consequences, choices, reincarnation, Dharma (duty), Karma (action) and how to live a good life.</a:t>
                      </a:r>
                    </a:p>
                    <a:p>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2179907938"/>
              </p:ext>
            </p:extLst>
          </p:nvPr>
        </p:nvGraphicFramePr>
        <p:xfrm>
          <a:off x="8250348" y="2618958"/>
          <a:ext cx="3740513" cy="1950720"/>
        </p:xfrm>
        <a:graphic>
          <a:graphicData uri="http://schemas.openxmlformats.org/drawingml/2006/table">
            <a:tbl>
              <a:tblPr firstRow="1" bandRow="1">
                <a:tableStyleId>{93296810-A885-4BE3-A3E7-6D5BEEA58F35}</a:tableStyleId>
              </a:tblPr>
              <a:tblGrid>
                <a:gridCol w="3740513">
                  <a:extLst>
                    <a:ext uri="{9D8B030D-6E8A-4147-A177-3AD203B41FA5}">
                      <a16:colId xmlns:a16="http://schemas.microsoft.com/office/drawing/2014/main" val="1337843456"/>
                    </a:ext>
                  </a:extLst>
                </a:gridCol>
              </a:tblGrid>
              <a:tr h="335649">
                <a:tc>
                  <a:txBody>
                    <a:bodyPr/>
                    <a:lstStyle/>
                    <a:p>
                      <a:r>
                        <a:rPr lang="en-GB" dirty="0"/>
                        <a:t>Computing</a:t>
                      </a:r>
                    </a:p>
                  </a:txBody>
                  <a:tcPr anchor="ctr"/>
                </a:tc>
                <a:extLst>
                  <a:ext uri="{0D108BD9-81ED-4DB2-BD59-A6C34878D82A}">
                    <a16:rowId xmlns:a16="http://schemas.microsoft.com/office/drawing/2014/main" val="1786578608"/>
                  </a:ext>
                </a:extLst>
              </a:tr>
              <a:tr h="14544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aseline="0" dirty="0"/>
                        <a:t>We will be learning about 3D modelling and learning how to design simple and more complex objects as well as electrical circuits. The pupils will be able to use their coding knowledge.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aseline="0" dirty="0"/>
                        <a:t>Pupils will be designing and modifying their objects.  </a:t>
                      </a:r>
                    </a:p>
                    <a:p>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986242604"/>
              </p:ext>
            </p:extLst>
          </p:nvPr>
        </p:nvGraphicFramePr>
        <p:xfrm>
          <a:off x="4464116" y="4473058"/>
          <a:ext cx="1987309" cy="2305874"/>
        </p:xfrm>
        <a:graphic>
          <a:graphicData uri="http://schemas.openxmlformats.org/drawingml/2006/table">
            <a:tbl>
              <a:tblPr firstRow="1" bandRow="1">
                <a:tableStyleId>{93296810-A885-4BE3-A3E7-6D5BEEA58F35}</a:tableStyleId>
              </a:tblPr>
              <a:tblGrid>
                <a:gridCol w="1987309">
                  <a:extLst>
                    <a:ext uri="{9D8B030D-6E8A-4147-A177-3AD203B41FA5}">
                      <a16:colId xmlns:a16="http://schemas.microsoft.com/office/drawing/2014/main" val="1337843456"/>
                    </a:ext>
                  </a:extLst>
                </a:gridCol>
              </a:tblGrid>
              <a:tr h="443502">
                <a:tc>
                  <a:txBody>
                    <a:bodyPr/>
                    <a:lstStyle/>
                    <a:p>
                      <a:r>
                        <a:rPr lang="en-GB" dirty="0"/>
                        <a:t>PSHE</a:t>
                      </a:r>
                    </a:p>
                  </a:txBody>
                  <a:tcPr anchor="ctr"/>
                </a:tc>
                <a:extLst>
                  <a:ext uri="{0D108BD9-81ED-4DB2-BD59-A6C34878D82A}">
                    <a16:rowId xmlns:a16="http://schemas.microsoft.com/office/drawing/2014/main" val="1786578608"/>
                  </a:ext>
                </a:extLst>
              </a:tr>
              <a:tr h="1862372">
                <a:tc>
                  <a:txBody>
                    <a:bodyPr/>
                    <a:lstStyle/>
                    <a:p>
                      <a:r>
                        <a:rPr lang="en-GB" sz="1400" dirty="0"/>
                        <a:t>We will be thinking about our dreams and goals. The children will work on their steps to success to achieve their dreams and goals with a positive attitude and perseverance. </a:t>
                      </a:r>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1638465523"/>
              </p:ext>
            </p:extLst>
          </p:nvPr>
        </p:nvGraphicFramePr>
        <p:xfrm>
          <a:off x="6512767" y="4472814"/>
          <a:ext cx="1647811" cy="2307720"/>
        </p:xfrm>
        <a:graphic>
          <a:graphicData uri="http://schemas.openxmlformats.org/drawingml/2006/table">
            <a:tbl>
              <a:tblPr firstRow="1" bandRow="1">
                <a:tableStyleId>{93296810-A885-4BE3-A3E7-6D5BEEA58F35}</a:tableStyleId>
              </a:tblPr>
              <a:tblGrid>
                <a:gridCol w="1647811">
                  <a:extLst>
                    <a:ext uri="{9D8B030D-6E8A-4147-A177-3AD203B41FA5}">
                      <a16:colId xmlns:a16="http://schemas.microsoft.com/office/drawing/2014/main" val="1337843456"/>
                    </a:ext>
                  </a:extLst>
                </a:gridCol>
              </a:tblGrid>
              <a:tr h="445348">
                <a:tc>
                  <a:txBody>
                    <a:bodyPr/>
                    <a:lstStyle/>
                    <a:p>
                      <a:r>
                        <a:rPr lang="en-GB" dirty="0"/>
                        <a:t>PE</a:t>
                      </a:r>
                    </a:p>
                  </a:txBody>
                  <a:tcPr anchor="ctr"/>
                </a:tc>
                <a:extLst>
                  <a:ext uri="{0D108BD9-81ED-4DB2-BD59-A6C34878D82A}">
                    <a16:rowId xmlns:a16="http://schemas.microsoft.com/office/drawing/2014/main" val="1786578608"/>
                  </a:ext>
                </a:extLst>
              </a:tr>
              <a:tr h="1862372">
                <a:tc>
                  <a:txBody>
                    <a:bodyPr/>
                    <a:lstStyle/>
                    <a:p>
                      <a:r>
                        <a:rPr lang="en-GB" sz="1400" dirty="0"/>
                        <a:t>This half-term we will be learning about gymnastics and how to develop a range of skills: flexibility, strength, technique, control and balance. </a:t>
                      </a:r>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1562018201"/>
              </p:ext>
            </p:extLst>
          </p:nvPr>
        </p:nvGraphicFramePr>
        <p:xfrm>
          <a:off x="8221919" y="4467702"/>
          <a:ext cx="1835339" cy="2305874"/>
        </p:xfrm>
        <a:graphic>
          <a:graphicData uri="http://schemas.openxmlformats.org/drawingml/2006/table">
            <a:tbl>
              <a:tblPr firstRow="1" bandRow="1">
                <a:tableStyleId>{93296810-A885-4BE3-A3E7-6D5BEEA58F35}</a:tableStyleId>
              </a:tblPr>
              <a:tblGrid>
                <a:gridCol w="1835339">
                  <a:extLst>
                    <a:ext uri="{9D8B030D-6E8A-4147-A177-3AD203B41FA5}">
                      <a16:colId xmlns:a16="http://schemas.microsoft.com/office/drawing/2014/main" val="1337843456"/>
                    </a:ext>
                  </a:extLst>
                </a:gridCol>
              </a:tblGrid>
              <a:tr h="490795">
                <a:tc>
                  <a:txBody>
                    <a:bodyPr/>
                    <a:lstStyle/>
                    <a:p>
                      <a:r>
                        <a:rPr lang="en-GB" dirty="0"/>
                        <a:t>Music</a:t>
                      </a:r>
                    </a:p>
                  </a:txBody>
                  <a:tcPr anchor="ctr"/>
                </a:tc>
                <a:extLst>
                  <a:ext uri="{0D108BD9-81ED-4DB2-BD59-A6C34878D82A}">
                    <a16:rowId xmlns:a16="http://schemas.microsoft.com/office/drawing/2014/main" val="1786578608"/>
                  </a:ext>
                </a:extLst>
              </a:tr>
              <a:tr h="1815079">
                <a:tc>
                  <a:txBody>
                    <a:bodyPr/>
                    <a:lstStyle/>
                    <a:p>
                      <a:r>
                        <a:rPr lang="en-GB" sz="1400" i="0" kern="1200" dirty="0">
                          <a:solidFill>
                            <a:schemeClr val="dk1"/>
                          </a:solidFill>
                          <a:effectLst/>
                          <a:latin typeface="+mn-lt"/>
                          <a:ea typeface="+mn-ea"/>
                          <a:cs typeface="+mn-cs"/>
                        </a:rPr>
                        <a:t>We will be learning how to perform and compose music using pitch, rhythm, pulse and form. We will also be continue learning how learn how to play  the Ukulele. </a:t>
                      </a:r>
                      <a:endParaRPr lang="en-GB" sz="1400" i="0" dirty="0"/>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1393766721"/>
              </p:ext>
            </p:extLst>
          </p:nvPr>
        </p:nvGraphicFramePr>
        <p:xfrm>
          <a:off x="10118600" y="4469670"/>
          <a:ext cx="1868634" cy="2303243"/>
        </p:xfrm>
        <a:graphic>
          <a:graphicData uri="http://schemas.openxmlformats.org/drawingml/2006/table">
            <a:tbl>
              <a:tblPr firstRow="1" bandRow="1">
                <a:tableStyleId>{93296810-A885-4BE3-A3E7-6D5BEEA58F35}</a:tableStyleId>
              </a:tblPr>
              <a:tblGrid>
                <a:gridCol w="1868634">
                  <a:extLst>
                    <a:ext uri="{9D8B030D-6E8A-4147-A177-3AD203B41FA5}">
                      <a16:colId xmlns:a16="http://schemas.microsoft.com/office/drawing/2014/main" val="1337843456"/>
                    </a:ext>
                  </a:extLst>
                </a:gridCol>
              </a:tblGrid>
              <a:tr h="485789">
                <a:tc>
                  <a:txBody>
                    <a:bodyPr/>
                    <a:lstStyle/>
                    <a:p>
                      <a:r>
                        <a:rPr lang="en-GB" dirty="0"/>
                        <a:t>French – Year 6</a:t>
                      </a:r>
                    </a:p>
                  </a:txBody>
                  <a:tcPr anchor="ctr"/>
                </a:tc>
                <a:extLst>
                  <a:ext uri="{0D108BD9-81ED-4DB2-BD59-A6C34878D82A}">
                    <a16:rowId xmlns:a16="http://schemas.microsoft.com/office/drawing/2014/main" val="1786578608"/>
                  </a:ext>
                </a:extLst>
              </a:tr>
              <a:tr h="18174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kern="1200" dirty="0">
                          <a:solidFill>
                            <a:schemeClr val="dk1"/>
                          </a:solidFill>
                          <a:effectLst/>
                          <a:latin typeface="+mn-lt"/>
                          <a:ea typeface="+mn-ea"/>
                          <a:cs typeface="+mn-cs"/>
                        </a:rPr>
                        <a:t>We will be learning about regular and irregular verbs.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a:solidFill>
                            <a:schemeClr val="dk1"/>
                          </a:solidFill>
                          <a:effectLst/>
                          <a:latin typeface="+mn-lt"/>
                          <a:ea typeface="+mn-ea"/>
                          <a:cs typeface="+mn-cs"/>
                        </a:rPr>
                        <a:t>They will learn the terminology and patterns involved in regular whole verb conjugation. </a:t>
                      </a:r>
                    </a:p>
                  </a:txBody>
                  <a:tcPr/>
                </a:tc>
                <a:extLst>
                  <a:ext uri="{0D108BD9-81ED-4DB2-BD59-A6C34878D82A}">
                    <a16:rowId xmlns:a16="http://schemas.microsoft.com/office/drawing/2014/main" val="2171682978"/>
                  </a:ext>
                </a:extLst>
              </a:tr>
            </a:tbl>
          </a:graphicData>
        </a:graphic>
      </p:graphicFrame>
      <p:pic>
        <p:nvPicPr>
          <p:cNvPr id="2" name="Picture 1">
            <a:extLst>
              <a:ext uri="{FF2B5EF4-FFF2-40B4-BE49-F238E27FC236}">
                <a16:creationId xmlns:a16="http://schemas.microsoft.com/office/drawing/2014/main" id="{A4BC5DCE-F3AA-48FC-B43A-986FEF39B780}"/>
              </a:ext>
            </a:extLst>
          </p:cNvPr>
          <p:cNvPicPr>
            <a:picLocks noChangeAspect="1"/>
          </p:cNvPicPr>
          <p:nvPr/>
        </p:nvPicPr>
        <p:blipFill>
          <a:blip r:embed="rId2"/>
          <a:stretch>
            <a:fillRect/>
          </a:stretch>
        </p:blipFill>
        <p:spPr>
          <a:xfrm>
            <a:off x="2222205" y="290917"/>
            <a:ext cx="668078" cy="668078"/>
          </a:xfrm>
          <a:prstGeom prst="rect">
            <a:avLst/>
          </a:prstGeom>
        </p:spPr>
      </p:pic>
      <p:pic>
        <p:nvPicPr>
          <p:cNvPr id="1026" name="Picture 2" descr="Has a piece of Henry VIII's lost crown been buried in the Midlands for 400  years? | Apollo Magazine">
            <a:extLst>
              <a:ext uri="{FF2B5EF4-FFF2-40B4-BE49-F238E27FC236}">
                <a16:creationId xmlns:a16="http://schemas.microsoft.com/office/drawing/2014/main" id="{DD65E08D-6EB6-4018-A8E4-E7328E4092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110916" y="398594"/>
            <a:ext cx="1130941" cy="752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2.xml><?xml version="1.0" encoding="utf-8"?>
<ds:datastoreItem xmlns:ds="http://schemas.openxmlformats.org/officeDocument/2006/customXml" ds:itemID="{FD2BC8FF-D64D-430B-B35D-F2C5F72C9672}">
  <ds:schemaRefs>
    <ds:schemaRef ds:uri="d4bfe957-5417-4326-b3ca-2e7faf1b0fa8"/>
    <ds:schemaRef ds:uri="http://schemas.openxmlformats.org/package/2006/metadata/core-properties"/>
    <ds:schemaRef ds:uri="http://schemas.microsoft.com/office/infopath/2007/PartnerControls"/>
    <ds:schemaRef ds:uri="http://purl.org/dc/dcmitype/"/>
    <ds:schemaRef ds:uri="http://schemas.microsoft.com/office/2006/documentManagement/types"/>
    <ds:schemaRef ds:uri="http://purl.org/dc/elements/1.1/"/>
    <ds:schemaRef ds:uri="http://www.w3.org/XML/1998/namespace"/>
    <ds:schemaRef ds:uri="566cb0dc-d351-45af-9abe-2a4c6f397d9b"/>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1206</TotalTime>
  <Words>556</Words>
  <Application>Microsoft Office PowerPoint</Application>
  <PresentationFormat>Widescreen</PresentationFormat>
  <Paragraphs>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Bernard MT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Parveen Din</cp:lastModifiedBy>
  <cp:revision>42</cp:revision>
  <dcterms:created xsi:type="dcterms:W3CDTF">2022-01-07T10:34:56Z</dcterms:created>
  <dcterms:modified xsi:type="dcterms:W3CDTF">2024-01-10T20:44:28Z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