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400DCD-770F-90B9-F5C1-C1D9263439FE}" v="233" dt="2023-01-10T21:12:06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2BDB-127D-4CCA-95DC-5BF7D55E9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BEEE5-E26D-4F98-AF9F-CD9983C4B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C868-5A9F-4832-8EC9-0090E653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E74FE-5747-4A85-8CF6-46F786F1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32454-C9E3-45E1-86BD-C1054059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6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3220-CD31-4605-8DA6-5A7A4AFC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F2523-5B21-4F61-8ACE-C7C33A1F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F439-93DA-4DED-9E3C-40A7A9F7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C8FF-EB98-4E3F-9007-BE9074CB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530AC-E94C-47D3-AC85-CAB82360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02333-6502-4919-A870-56033D4DC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CC33C-3340-4A44-99A4-3A43316C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47597-5C3B-4C7C-9DB4-028D92A0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E944B-979C-4E30-8749-B15CE8AE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C824A-0B7D-4188-AEB1-6E4A76D9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2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2B08-E0D7-4AE1-9B59-477BACCA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B42F-87C0-4F52-BBA7-1DDF53F39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3FF57-D74D-4B1B-A7BB-14431C15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3CB4D-3811-419D-ABD2-D2F5BB24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2993-B291-45C1-A4C9-7D9668FB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6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3EFB-8FA0-4096-829B-E9B8E999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D2943-FC3C-4234-A0E6-8112740CB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6F23D-7E1A-4584-A2F8-F3300F69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348FA-DC5D-4DC0-8E3E-5FD3F717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F58F-F166-431D-A4F4-82C645B4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1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C80-B963-4AE7-AA61-675C1F8A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D092-9AA3-4196-B6D7-6540DBFF6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88759-300B-4ACD-A29F-212F0BA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9F387-0E02-47D4-83D2-21B12DBE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C58C-B841-403C-8AEB-C533B152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12059-00A5-4BB5-89CF-12B0859B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1B50-03BC-44FD-BD99-CBC85C5B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D8C12-9510-4C93-A6D7-89291E12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FA1A-A14B-46BC-8DC1-1ADF67AAA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0272E-BE53-4DF4-B1A7-EA53263C4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28BC9-5650-4494-8762-7193D1902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4346B-907A-4D4F-A079-18AD4192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93722-1DBA-49AF-85F9-6B69D716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977FC-B443-4E2E-BB14-22709E3A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2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4B08-D3D8-4B32-AF10-094252D9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52E7F-3D00-4E33-9DD3-04CC1862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AB1F9-8A14-4F32-A588-1817B459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6E3E9-4F96-461B-AB20-D081702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67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53B75-5EDD-4B30-8349-4EB1D522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A0B36-0FBC-4B63-99C5-0E48D9FD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E4803-EF21-4799-8196-EBFA1E52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74CC-A74A-4C02-ABC9-5E28B7CD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96AD-68F2-44F7-9865-31D2F545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BA6F5-BA26-4919-AA5F-BC6A456B9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14485-B2C7-48A3-9C87-31D6C6E1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5F3C-F093-43F1-9A7D-82E0853C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C612F-E072-40E6-AB35-157EFF98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3637-0112-4ECA-9272-004FEC53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AD555-B292-4367-858D-EDFA903C3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57DB4-CFA4-4E16-A9E1-FE55ADB93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B896-FCF5-4C21-8C8D-78CC0700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DC7F-833E-4D64-A92E-F4E9B1C8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F5B7E-34B6-41B6-BBC5-7467C290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3CA0B-2498-457B-AA45-7F54CE12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1821-33EA-47D8-B75E-16A7D06C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2FEB-BB09-4D15-A2FD-9690E8A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02C9-3D8C-4CD4-BD60-FDCD58772382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2B41-D5EA-403F-B01D-60973296E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5E04-8AAC-4614-88B6-2F9F8404B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27D964CA-FAD4-40D5-8A19-F7B4BB48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8" y="188665"/>
            <a:ext cx="4030663" cy="1107925"/>
          </a:xfrm>
          <a:prstGeom prst="rect">
            <a:avLst/>
          </a:prstGeom>
          <a:noFill/>
          <a:ln w="28575" algn="in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theme this term is…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Walking Through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the Jungle</a:t>
            </a: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CF3AC-CD02-44AC-BB62-4E92093EB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5789"/>
              </p:ext>
            </p:extLst>
          </p:nvPr>
        </p:nvGraphicFramePr>
        <p:xfrm>
          <a:off x="4464117" y="208975"/>
          <a:ext cx="3746630" cy="26762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79182">
                <a:tc>
                  <a:txBody>
                    <a:bodyPr/>
                    <a:lstStyle/>
                    <a:p>
                      <a:r>
                        <a:rPr lang="en-GB"/>
                        <a:t>English (Writing)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197039">
                <a:tc>
                  <a:txBody>
                    <a:bodyPr/>
                    <a:lstStyle/>
                    <a:p>
                      <a:r>
                        <a:rPr lang="en-GB" sz="1600"/>
                        <a:t>We will be focusing on these three texts: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The Magic Paintbrush</a:t>
                      </a:r>
                      <a:endParaRPr lang="en-GB" sz="1600" baseline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/>
                        <a:t>Little Red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/>
                        <a:t>Super Milly and the Super School Day.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baseline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/>
                        <a:t>We will use these books to learn how to create signs and labels, captions, invitations and letters.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206755-AFEA-4C39-969A-3A80F2EEC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63510"/>
              </p:ext>
            </p:extLst>
          </p:nvPr>
        </p:nvGraphicFramePr>
        <p:xfrm>
          <a:off x="8244232" y="208975"/>
          <a:ext cx="3746630" cy="26667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69755">
                <a:tc>
                  <a:txBody>
                    <a:bodyPr/>
                    <a:lstStyle/>
                    <a:p>
                      <a:r>
                        <a:rPr lang="en-GB"/>
                        <a:t>Maths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197039">
                <a:tc>
                  <a:txBody>
                    <a:bodyPr/>
                    <a:lstStyle/>
                    <a:p>
                      <a:r>
                        <a:rPr lang="en-GB" sz="1700"/>
                        <a:t>We</a:t>
                      </a:r>
                      <a:r>
                        <a:rPr lang="en-GB" sz="1700" baseline="0"/>
                        <a:t> will be focusing on a range of Maths topics this half term to build on our mathematical skills including: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/>
                        <a:t>Numbers 6, 7, 8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/>
                        <a:t>Even and Odd numbers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/>
                        <a:t>Combining 2 groups (addition)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/>
                        <a:t>Measuring length and height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/>
                        <a:t>Spatial Reasoning </a:t>
                      </a:r>
                      <a:endParaRPr lang="en-GB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4B4083-B2DA-4CA1-AEF1-973FE94A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571485"/>
              </p:ext>
            </p:extLst>
          </p:nvPr>
        </p:nvGraphicFramePr>
        <p:xfrm>
          <a:off x="201137" y="1307476"/>
          <a:ext cx="4163471" cy="22921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6347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2856">
                <a:tc>
                  <a:txBody>
                    <a:bodyPr/>
                    <a:lstStyle/>
                    <a:p>
                      <a:r>
                        <a:rPr lang="en-GB"/>
                        <a:t>Phonics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44256">
                <a:tc>
                  <a:txBody>
                    <a:bodyPr/>
                    <a:lstStyle/>
                    <a:p>
                      <a:r>
                        <a:rPr lang="en-GB" sz="1400"/>
                        <a:t>We</a:t>
                      </a:r>
                      <a:r>
                        <a:rPr lang="en-GB" sz="1400" baseline="0"/>
                        <a:t> will be learning Reception Spring 1 phonemes. </a:t>
                      </a:r>
                    </a:p>
                    <a:p>
                      <a:r>
                        <a:rPr lang="en-GB" sz="1400" baseline="0"/>
                        <a:t>Diagraphs: </a:t>
                      </a:r>
                      <a:r>
                        <a:rPr lang="en-GB" sz="1400" baseline="0" err="1"/>
                        <a:t>ai</a:t>
                      </a:r>
                      <a:r>
                        <a:rPr lang="en-GB" sz="1400" baseline="0"/>
                        <a:t>, </a:t>
                      </a:r>
                      <a:r>
                        <a:rPr lang="en-GB" sz="1400" baseline="0" err="1"/>
                        <a:t>ee</a:t>
                      </a:r>
                      <a:r>
                        <a:rPr lang="en-GB" sz="1400" baseline="0"/>
                        <a:t>, </a:t>
                      </a:r>
                      <a:r>
                        <a:rPr lang="en-GB" sz="1400" baseline="0" err="1"/>
                        <a:t>oa</a:t>
                      </a:r>
                      <a:r>
                        <a:rPr lang="en-GB" sz="1400" baseline="0"/>
                        <a:t>, </a:t>
                      </a:r>
                      <a:r>
                        <a:rPr lang="en-GB" sz="1400" baseline="0" err="1"/>
                        <a:t>oo</a:t>
                      </a:r>
                      <a:r>
                        <a:rPr lang="en-GB" sz="1400" baseline="0"/>
                        <a:t> (long and short sound), </a:t>
                      </a:r>
                      <a:r>
                        <a:rPr lang="en-GB" sz="1400" baseline="0" err="1"/>
                        <a:t>ar</a:t>
                      </a:r>
                      <a:r>
                        <a:rPr lang="en-GB" sz="1400" baseline="0"/>
                        <a:t>, or, </a:t>
                      </a:r>
                      <a:r>
                        <a:rPr lang="en-GB" sz="1400" baseline="0" err="1"/>
                        <a:t>ur</a:t>
                      </a:r>
                      <a:r>
                        <a:rPr lang="en-GB" sz="1400" baseline="0"/>
                        <a:t>, ow, oi, </a:t>
                      </a:r>
                      <a:r>
                        <a:rPr lang="en-GB" sz="1400" baseline="0" err="1"/>
                        <a:t>er</a:t>
                      </a:r>
                      <a:r>
                        <a:rPr lang="en-GB" sz="1400" baseline="0"/>
                        <a:t>, </a:t>
                      </a:r>
                      <a:r>
                        <a:rPr lang="en-GB" sz="1400" baseline="0" err="1"/>
                        <a:t>dd</a:t>
                      </a:r>
                      <a:r>
                        <a:rPr lang="en-GB" sz="1400" baseline="0"/>
                        <a:t>, mm, </a:t>
                      </a:r>
                      <a:r>
                        <a:rPr lang="en-GB" sz="1400" baseline="0" err="1"/>
                        <a:t>tt</a:t>
                      </a:r>
                      <a:r>
                        <a:rPr lang="en-GB" sz="1400" baseline="0"/>
                        <a:t>, bb, </a:t>
                      </a:r>
                      <a:r>
                        <a:rPr lang="en-GB" sz="1400" baseline="0" err="1"/>
                        <a:t>rr</a:t>
                      </a:r>
                      <a:r>
                        <a:rPr lang="en-GB" sz="1400" baseline="0"/>
                        <a:t>, gg, pp, ff.</a:t>
                      </a:r>
                    </a:p>
                    <a:p>
                      <a:r>
                        <a:rPr lang="en-GB" sz="1400" baseline="0" err="1"/>
                        <a:t>Trigraphs</a:t>
                      </a:r>
                      <a:r>
                        <a:rPr lang="en-GB" sz="1400" baseline="0"/>
                        <a:t>: </a:t>
                      </a:r>
                      <a:r>
                        <a:rPr lang="en-GB" sz="1400" baseline="0" err="1"/>
                        <a:t>igh</a:t>
                      </a:r>
                      <a:r>
                        <a:rPr lang="en-GB" sz="1400" baseline="0"/>
                        <a:t>, ear</a:t>
                      </a:r>
                      <a:r>
                        <a:rPr lang="en-GB" sz="1800" baseline="0"/>
                        <a:t>, </a:t>
                      </a:r>
                      <a:r>
                        <a:rPr lang="en-GB" sz="1400" baseline="0"/>
                        <a:t>air. </a:t>
                      </a:r>
                    </a:p>
                    <a:p>
                      <a:r>
                        <a:rPr lang="en-GB" sz="1400" baseline="0"/>
                        <a:t>We will also be learning a range of tricky words, how to decode and blend to read words, how to segment to spell words and how to chunk up longer words to read them.</a:t>
                      </a: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6BF2F47-F5A6-44A7-89DF-6F32BA1D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561302"/>
              </p:ext>
            </p:extLst>
          </p:nvPr>
        </p:nvGraphicFramePr>
        <p:xfrm>
          <a:off x="201137" y="3653288"/>
          <a:ext cx="4479720" cy="30311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7972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343397">
                <a:tc>
                  <a:txBody>
                    <a:bodyPr/>
                    <a:lstStyle/>
                    <a:p>
                      <a:r>
                        <a:rPr lang="en-GB"/>
                        <a:t>Understanding</a:t>
                      </a:r>
                      <a:r>
                        <a:rPr lang="en-GB" baseline="0"/>
                        <a:t> the World</a:t>
                      </a:r>
                      <a:endParaRPr lang="en-GB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665372">
                <a:tc>
                  <a:txBody>
                    <a:bodyPr/>
                    <a:lstStyle/>
                    <a:p>
                      <a:r>
                        <a:rPr lang="en-GB" sz="1400"/>
                        <a:t>Understanding</a:t>
                      </a:r>
                      <a:r>
                        <a:rPr lang="en-GB" sz="1400" baseline="0"/>
                        <a:t> the world is split into 3 sections: The Natural World, Past and Present and People, Culture and Communities. </a:t>
                      </a:r>
                      <a:endParaRPr lang="en-GB" sz="1400"/>
                    </a:p>
                    <a:p>
                      <a:r>
                        <a:rPr lang="en-GB" sz="1400" b="1"/>
                        <a:t>The Natural</a:t>
                      </a:r>
                      <a:r>
                        <a:rPr lang="en-GB" sz="1400" b="1" baseline="0"/>
                        <a:t> World: </a:t>
                      </a:r>
                      <a:r>
                        <a:rPr lang="en-GB" sz="1400" b="0" baseline="0"/>
                        <a:t>we will be learning about animals including: different categories of animals, nocturnal animals, seasonal changes- growth and change over time. </a:t>
                      </a:r>
                    </a:p>
                    <a:p>
                      <a:r>
                        <a:rPr lang="en-GB" sz="1400" b="1" baseline="0"/>
                        <a:t>Past and Present (history link): </a:t>
                      </a:r>
                      <a:r>
                        <a:rPr lang="en-GB" sz="1400" b="0" baseline="0"/>
                        <a:t>we will be talking about members of our immediate family and community. </a:t>
                      </a:r>
                    </a:p>
                    <a:p>
                      <a:r>
                        <a:rPr lang="en-GB" sz="1400" b="1" baseline="0"/>
                        <a:t>People, Culture and Communities (RE link): </a:t>
                      </a:r>
                      <a:r>
                        <a:rPr lang="en-GB" sz="1400" b="0" baseline="0"/>
                        <a:t>we will be learning about Islam, Lunar New Year and understanding that some places are special to members of their community.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7AED8A-3D48-48B8-B381-BC6349F0A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5115"/>
              </p:ext>
            </p:extLst>
          </p:nvPr>
        </p:nvGraphicFramePr>
        <p:xfrm>
          <a:off x="5189479" y="2963001"/>
          <a:ext cx="5151949" cy="19401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51949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6014">
                <a:tc>
                  <a:txBody>
                    <a:bodyPr/>
                    <a:lstStyle/>
                    <a:p>
                      <a:r>
                        <a:rPr lang="en-GB"/>
                        <a:t>Expressive Arts and Design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34137">
                <a:tc>
                  <a:txBody>
                    <a:bodyPr/>
                    <a:lstStyle/>
                    <a:p>
                      <a:r>
                        <a:rPr lang="en-GB" sz="1800" b="1"/>
                        <a:t>Creating</a:t>
                      </a:r>
                      <a:r>
                        <a:rPr lang="en-GB" sz="1800" b="1" baseline="0"/>
                        <a:t> with Materials: </a:t>
                      </a:r>
                      <a:r>
                        <a:rPr lang="en-GB" sz="1800" b="0" baseline="0"/>
                        <a:t>We will be learning to create collaboratively, working together to develop and realise creative ideas- linked to animal habitats. </a:t>
                      </a:r>
                    </a:p>
                    <a:p>
                      <a:r>
                        <a:rPr lang="en-GB" sz="1800" b="1" baseline="0"/>
                        <a:t>Being Imaginative and Expressive: </a:t>
                      </a:r>
                      <a:r>
                        <a:rPr lang="en-GB" sz="1800" b="0" baseline="0"/>
                        <a:t>We will be learning to listen, think, play and exploring timbre.</a:t>
                      </a:r>
                      <a:endParaRPr lang="en-GB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ABFC04D-A76D-48FA-9F0A-E6AFBA8AE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57938"/>
              </p:ext>
            </p:extLst>
          </p:nvPr>
        </p:nvGraphicFramePr>
        <p:xfrm>
          <a:off x="9598260" y="4990385"/>
          <a:ext cx="2347241" cy="18995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Music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/>
                        <a:t>Continue to develop control of singing voice. Take turns in musical activities and songs.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9DD706B-E236-4F16-926F-D31A1AF6B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644944"/>
              </p:ext>
            </p:extLst>
          </p:nvPr>
        </p:nvGraphicFramePr>
        <p:xfrm>
          <a:off x="7086416" y="4990385"/>
          <a:ext cx="2347241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/>
                        <a:t>Experimenting</a:t>
                      </a:r>
                      <a:r>
                        <a:rPr lang="en-GB" baseline="0"/>
                        <a:t> with different ways of moving, jumping and landing appropriately. 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12F8BEF-6D91-499B-B53E-701AAAAD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250416"/>
              </p:ext>
            </p:extLst>
          </p:nvPr>
        </p:nvGraphicFramePr>
        <p:xfrm>
          <a:off x="4985657" y="4990386"/>
          <a:ext cx="1936156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615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/>
                        <a:t>Jigsaw PSED unit:</a:t>
                      </a:r>
                      <a:r>
                        <a:rPr lang="en-GB" baseline="0"/>
                        <a:t> our dreams and goals. 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DC54513-1E2E-480D-8665-4B8C53792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772" y="294580"/>
            <a:ext cx="1545546" cy="100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9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Owen</dc:creator>
  <cp:lastModifiedBy>Alison Cowe</cp:lastModifiedBy>
  <cp:revision>1</cp:revision>
  <dcterms:created xsi:type="dcterms:W3CDTF">2022-01-07T10:34:56Z</dcterms:created>
  <dcterms:modified xsi:type="dcterms:W3CDTF">2023-02-01T14:44:19Z</dcterms:modified>
</cp:coreProperties>
</file>