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era Holland" userId="691da866-c418-4e2a-8f1d-5e2d475fa74b" providerId="ADAL" clId="{20F4E914-31F2-4D4E-9048-34071148295A}"/>
    <pc:docChg chg="undo custSel modSld">
      <pc:chgData name="Kiera Holland" userId="691da866-c418-4e2a-8f1d-5e2d475fa74b" providerId="ADAL" clId="{20F4E914-31F2-4D4E-9048-34071148295A}" dt="2026-02-26T09:55:01.511" v="19" actId="20577"/>
      <pc:docMkLst>
        <pc:docMk/>
      </pc:docMkLst>
      <pc:sldChg chg="modSp mod">
        <pc:chgData name="Kiera Holland" userId="691da866-c418-4e2a-8f1d-5e2d475fa74b" providerId="ADAL" clId="{20F4E914-31F2-4D4E-9048-34071148295A}" dt="2026-02-26T09:55:01.511" v="19" actId="20577"/>
        <pc:sldMkLst>
          <pc:docMk/>
          <pc:sldMk cId="3514798268" sldId="256"/>
        </pc:sldMkLst>
        <pc:graphicFrameChg chg="modGraphic">
          <ac:chgData name="Kiera Holland" userId="691da866-c418-4e2a-8f1d-5e2d475fa74b" providerId="ADAL" clId="{20F4E914-31F2-4D4E-9048-34071148295A}" dt="2026-02-26T09:54:10.297" v="6" actId="20577"/>
          <ac:graphicFrameMkLst>
            <pc:docMk/>
            <pc:sldMk cId="3514798268" sldId="256"/>
            <ac:graphicFrameMk id="5" creationId="{FA8CF3AC-CD02-44AC-BB62-4E92093EB6ED}"/>
          </ac:graphicFrameMkLst>
        </pc:graphicFrameChg>
        <pc:graphicFrameChg chg="modGraphic">
          <ac:chgData name="Kiera Holland" userId="691da866-c418-4e2a-8f1d-5e2d475fa74b" providerId="ADAL" clId="{20F4E914-31F2-4D4E-9048-34071148295A}" dt="2026-02-26T09:55:01.511" v="19" actId="20577"/>
          <ac:graphicFrameMkLst>
            <pc:docMk/>
            <pc:sldMk cId="3514798268" sldId="256"/>
            <ac:graphicFrameMk id="10" creationId="{F6BF2F47-F5A6-44A7-89DF-6F32BA1D053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2BDB-127D-4CCA-95DC-5BF7D55E9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BEEE5-E26D-4F98-AF9F-CD9983C4B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4C868-5A9F-4832-8EC9-0090E653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E74FE-5747-4A85-8CF6-46F786F1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32454-C9E3-45E1-86BD-C1054059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6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3220-CD31-4605-8DA6-5A7A4AF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F2523-5B21-4F61-8ACE-C7C33A1FE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9F439-93DA-4DED-9E3C-40A7A9F7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9C8FF-EB98-4E3F-9007-BE9074CB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530AC-E94C-47D3-AC85-CAB82360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02333-6502-4919-A870-56033D4DC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CC33C-3340-4A44-99A4-3A43316C9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47597-5C3B-4C7C-9DB4-028D92A0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E944B-979C-4E30-8749-B15CE8AEB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C824A-0B7D-4188-AEB1-6E4A76D9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22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42B08-E0D7-4AE1-9B59-477BACCA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BB42F-87C0-4F52-BBA7-1DDF53F3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3FF57-D74D-4B1B-A7BB-14431C15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3CB4D-3811-419D-ABD2-D2F5BB24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32993-B291-45C1-A4C9-7D9668FB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6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A3EFB-8FA0-4096-829B-E9B8E9993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D2943-FC3C-4234-A0E6-8112740CB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6F23D-7E1A-4584-A2F8-F3300F69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348FA-DC5D-4DC0-8E3E-5FD3F717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FF58F-F166-431D-A4F4-82C645B4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1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3C80-B963-4AE7-AA61-675C1F8A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5D092-9AA3-4196-B6D7-6540DBFF6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88759-300B-4ACD-A29F-212F0BA62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9F387-0E02-47D4-83D2-21B12DBE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8C58C-B841-403C-8AEB-C533B152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2059-00A5-4BB5-89CF-12B0859B8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4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1B50-03BC-44FD-BD99-CBC85C5B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D8C12-9510-4C93-A6D7-89291E123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CFA1A-A14B-46BC-8DC1-1ADF67AAA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0272E-BE53-4DF4-B1A7-EA53263C4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28BC9-5650-4494-8762-7193D1902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F4346B-907A-4D4F-A079-18AD41928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293722-1DBA-49AF-85F9-6B69D716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977FC-B443-4E2E-BB14-22709E3A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24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4B08-D3D8-4B32-AF10-094252D9F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52E7F-3D00-4E33-9DD3-04CC18625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AB1F9-8A14-4F32-A588-1817B459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6E3E9-4F96-461B-AB20-D081702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7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53B75-5EDD-4B30-8349-4EB1D522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CA0B36-0FBC-4B63-99C5-0E48D9FD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E4803-EF21-4799-8196-EBFA1E52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12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74CC-A74A-4C02-ABC9-5E28B7CD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96AD-68F2-44F7-9865-31D2F545B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BA6F5-BA26-4919-AA5F-BC6A456B9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14485-B2C7-48A3-9C87-31D6C6E1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95F3C-F093-43F1-9A7D-82E0853CC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C612F-E072-40E6-AB35-157EFF98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3637-0112-4ECA-9272-004FEC53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AD555-B292-4367-858D-EDFA903C3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57DB4-CFA4-4E16-A9E1-FE55ADB93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B896-FCF5-4C21-8C8D-78CC0700C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2DC7F-833E-4D64-A92E-F4E9B1C8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F5B7E-34B6-41B6-BBC5-7467C290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6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3CA0B-2498-457B-AA45-7F54CE12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E1821-33EA-47D8-B75E-16A7D06CE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92FEB-BB09-4D15-A2FD-9690E8A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D02C9-3D8C-4CD4-BD60-FDCD5877238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32B41-D5EA-403F-B01D-60973296E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A5E04-8AAC-4614-88B6-2F9F8404BD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6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27D964CA-FAD4-40D5-8A19-F7B4BB482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8" y="76905"/>
            <a:ext cx="4030663" cy="1107925"/>
          </a:xfrm>
          <a:prstGeom prst="rect">
            <a:avLst/>
          </a:prstGeom>
          <a:noFill/>
          <a:ln w="28575" algn="in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Our theme this half term is…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/>
              <a:t>Growing and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/>
              <a:t>Spring.</a:t>
            </a:r>
            <a:endParaRPr lang="en-US" altLang="en-US" sz="2400" dirty="0"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8CF3AC-CD02-44AC-BB62-4E92093EB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86011"/>
              </p:ext>
            </p:extLst>
          </p:nvPr>
        </p:nvGraphicFramePr>
        <p:xfrm>
          <a:off x="5090161" y="94749"/>
          <a:ext cx="3383150" cy="29856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315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55817">
                <a:tc>
                  <a:txBody>
                    <a:bodyPr/>
                    <a:lstStyle/>
                    <a:p>
                      <a:r>
                        <a:rPr lang="en-GB"/>
                        <a:t>English (Writing)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2406482">
                <a:tc>
                  <a:txBody>
                    <a:bodyPr/>
                    <a:lstStyle/>
                    <a:p>
                      <a:r>
                        <a:rPr lang="en-GB" sz="1600" dirty="0"/>
                        <a:t>We will be focusing on books centred around Celebrations and Journeys.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dirty="0"/>
                        <a:t>We will learn that writers can inform others of their own experiences and that drawings/ illustrations can support this.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dirty="0"/>
                        <a:t>We will learn that writers seek to entertain others with their thoughts and ideas wishes and that drawings/ illustrations can support this.</a:t>
                      </a:r>
                      <a:endParaRPr lang="en-GB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9206755-AFEA-4C39-969A-3A80F2EEC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773096"/>
              </p:ext>
            </p:extLst>
          </p:nvPr>
        </p:nvGraphicFramePr>
        <p:xfrm>
          <a:off x="8607712" y="115071"/>
          <a:ext cx="3383150" cy="28216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315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97034">
                <a:tc>
                  <a:txBody>
                    <a:bodyPr/>
                    <a:lstStyle/>
                    <a:p>
                      <a:r>
                        <a:rPr lang="en-GB" dirty="0"/>
                        <a:t>Maths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2324622">
                <a:tc>
                  <a:txBody>
                    <a:bodyPr/>
                    <a:lstStyle/>
                    <a:p>
                      <a:r>
                        <a:rPr lang="en-GB" sz="1700" dirty="0"/>
                        <a:t>We</a:t>
                      </a:r>
                      <a:r>
                        <a:rPr lang="en-GB" sz="1700" baseline="0" dirty="0"/>
                        <a:t> will be focusing on a range of Maths topics this half term to build on our mathematical skills including: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Magnitude- Ordering &amp; Estimating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Regrouping the whole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Regrouping parts to find the total (whole)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44B4083-B2DA-4CA1-AEF1-973FE94A4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965137"/>
              </p:ext>
            </p:extLst>
          </p:nvPr>
        </p:nvGraphicFramePr>
        <p:xfrm>
          <a:off x="71121" y="1219200"/>
          <a:ext cx="4914536" cy="20552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453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09372">
                <a:tc>
                  <a:txBody>
                    <a:bodyPr/>
                    <a:lstStyle/>
                    <a:p>
                      <a:r>
                        <a:rPr lang="en-GB"/>
                        <a:t>Phonics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544256">
                <a:tc>
                  <a:txBody>
                    <a:bodyPr/>
                    <a:lstStyle/>
                    <a:p>
                      <a:r>
                        <a:rPr lang="en-GB" sz="1400" dirty="0"/>
                        <a:t>We</a:t>
                      </a:r>
                      <a:r>
                        <a:rPr lang="en-GB" sz="1400" baseline="0" dirty="0"/>
                        <a:t> will be revising Phase 3 phonemes:</a:t>
                      </a:r>
                    </a:p>
                    <a:p>
                      <a:r>
                        <a:rPr lang="en-GB" sz="1400" u="sng" baseline="0" dirty="0"/>
                        <a:t>Diagraphs: </a:t>
                      </a:r>
                      <a:r>
                        <a:rPr lang="en-GB" sz="1400" baseline="0" dirty="0"/>
                        <a:t>ai, </a:t>
                      </a:r>
                      <a:r>
                        <a:rPr lang="en-GB" sz="1400" baseline="0" dirty="0" err="1"/>
                        <a:t>ee</a:t>
                      </a:r>
                      <a:r>
                        <a:rPr lang="en-GB" sz="1400" baseline="0" dirty="0"/>
                        <a:t>, </a:t>
                      </a:r>
                      <a:r>
                        <a:rPr lang="en-GB" sz="1400" baseline="0" dirty="0" err="1"/>
                        <a:t>oa</a:t>
                      </a:r>
                      <a:r>
                        <a:rPr lang="en-GB" sz="1400" baseline="0" dirty="0"/>
                        <a:t>, </a:t>
                      </a:r>
                      <a:r>
                        <a:rPr lang="en-GB" sz="1400" baseline="0" dirty="0" err="1"/>
                        <a:t>oo</a:t>
                      </a:r>
                      <a:r>
                        <a:rPr lang="en-GB" sz="1400" baseline="0" dirty="0"/>
                        <a:t> (long and short sound), </a:t>
                      </a:r>
                      <a:r>
                        <a:rPr lang="en-GB" sz="1400" baseline="0" dirty="0" err="1"/>
                        <a:t>ar</a:t>
                      </a:r>
                      <a:r>
                        <a:rPr lang="en-GB" sz="1400" baseline="0" dirty="0"/>
                        <a:t>, or, </a:t>
                      </a:r>
                      <a:r>
                        <a:rPr lang="en-GB" sz="1400" baseline="0" dirty="0" err="1"/>
                        <a:t>ur</a:t>
                      </a:r>
                      <a:r>
                        <a:rPr lang="en-GB" sz="1400" baseline="0" dirty="0"/>
                        <a:t>, ow, oi, </a:t>
                      </a:r>
                      <a:r>
                        <a:rPr lang="en-GB" sz="1400" baseline="0" dirty="0" err="1"/>
                        <a:t>er</a:t>
                      </a:r>
                      <a:r>
                        <a:rPr lang="en-GB" sz="1400" baseline="0" dirty="0"/>
                        <a:t>. </a:t>
                      </a:r>
                      <a:r>
                        <a:rPr lang="en-GB" sz="1400" u="sng" baseline="0" dirty="0"/>
                        <a:t>Trigraphs: </a:t>
                      </a:r>
                      <a:r>
                        <a:rPr lang="en-GB" sz="1400" baseline="0" dirty="0" err="1"/>
                        <a:t>igh</a:t>
                      </a:r>
                      <a:r>
                        <a:rPr lang="en-GB" sz="1400" baseline="0" dirty="0"/>
                        <a:t>, ear</a:t>
                      </a:r>
                      <a:r>
                        <a:rPr lang="en-GB" sz="1800" baseline="0" dirty="0"/>
                        <a:t>, </a:t>
                      </a:r>
                      <a:r>
                        <a:rPr lang="en-GB" sz="1400" baseline="0" dirty="0"/>
                        <a:t>air. </a:t>
                      </a:r>
                    </a:p>
                    <a:p>
                      <a:r>
                        <a:rPr lang="en-GB" sz="1400" baseline="0" dirty="0"/>
                        <a:t>We will also be revising a range of tricky words, words with double letters, longer words, words with two or more diagraphs, words ending in- </a:t>
                      </a:r>
                      <a:r>
                        <a:rPr lang="en-GB" sz="1400" baseline="0" dirty="0" err="1"/>
                        <a:t>ing</a:t>
                      </a:r>
                      <a:r>
                        <a:rPr lang="en-GB" sz="1400" baseline="0" dirty="0"/>
                        <a:t>, compound words, </a:t>
                      </a:r>
                      <a:r>
                        <a:rPr lang="en-US" sz="1400" dirty="0"/>
                        <a:t>words with s in the middle /z/ s, words ending –s and words with –es at end /z/.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6BF2F47-F5A6-44A7-89DF-6F32BA1D0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652768"/>
              </p:ext>
            </p:extLst>
          </p:nvPr>
        </p:nvGraphicFramePr>
        <p:xfrm>
          <a:off x="71120" y="3291840"/>
          <a:ext cx="4914535" cy="34240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14535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335143">
                <a:tc>
                  <a:txBody>
                    <a:bodyPr/>
                    <a:lstStyle/>
                    <a:p>
                      <a:r>
                        <a:rPr lang="en-GB" dirty="0"/>
                        <a:t>Understanding</a:t>
                      </a:r>
                      <a:r>
                        <a:rPr lang="en-GB" baseline="0" dirty="0"/>
                        <a:t> the World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3058297">
                <a:tc>
                  <a:txBody>
                    <a:bodyPr/>
                    <a:lstStyle/>
                    <a:p>
                      <a:r>
                        <a:rPr lang="en-GB" sz="1300" dirty="0"/>
                        <a:t>Understanding</a:t>
                      </a:r>
                      <a:r>
                        <a:rPr lang="en-GB" sz="1300" baseline="0" dirty="0"/>
                        <a:t> the world is split into 3 sections: The Natural World, Past and Present and People, Culture and Communities. </a:t>
                      </a:r>
                      <a:endParaRPr lang="en-GB" sz="13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/>
                        <a:t>The Natural</a:t>
                      </a:r>
                      <a:r>
                        <a:rPr lang="en-GB" sz="1300" b="1" baseline="0" dirty="0"/>
                        <a:t> World (science link): </a:t>
                      </a:r>
                      <a:r>
                        <a:rPr lang="en-GB" sz="1300" b="0" baseline="0" dirty="0"/>
                        <a:t>we will be learning how to plant/ look after a bean, explore the seasonal changes into Spring, explore changes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materials from one state to another by combining different ingredients to make bread.</a:t>
                      </a:r>
                    </a:p>
                    <a:p>
                      <a:r>
                        <a:rPr lang="en-GB" sz="1300" b="1" baseline="0" dirty="0"/>
                        <a:t>Past and Present (history link): </a:t>
                      </a:r>
                      <a:r>
                        <a:rPr lang="en-GB" sz="1300" b="0" baseline="0" dirty="0"/>
                        <a:t>we will learn about 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ife cycle/stages of growth of a plant. We will make observations of animals and plants and explain why some </a:t>
                      </a:r>
                      <a:r>
                        <a:rPr lang="en-GB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occur. We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also create a festival timeline. </a:t>
                      </a:r>
                    </a:p>
                    <a:p>
                      <a:pPr lvl="0"/>
                      <a: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(Geography link): </a:t>
                      </a:r>
                      <a:r>
                        <a:rPr lang="en-US" sz="13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be able to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some similarities and differences between life/ environments in this country and other countries. Find Africa on map, compare and say what is the same/different about a countries physical or human geography. Compare jungle and polar regions.</a:t>
                      </a:r>
                    </a:p>
                    <a:p>
                      <a:r>
                        <a:rPr lang="en-GB" sz="1300" b="1" baseline="0" dirty="0"/>
                        <a:t>People, Culture and Communities (RE link):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(Salvation).</a:t>
                      </a:r>
                      <a:endParaRPr lang="en-GB" sz="12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67AED8A-3D48-48B8-B381-BC6349F0A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98697"/>
              </p:ext>
            </p:extLst>
          </p:nvPr>
        </p:nvGraphicFramePr>
        <p:xfrm>
          <a:off x="5040087" y="3047911"/>
          <a:ext cx="6871063" cy="19401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71063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06014">
                <a:tc>
                  <a:txBody>
                    <a:bodyPr/>
                    <a:lstStyle/>
                    <a:p>
                      <a:r>
                        <a:rPr lang="en-GB" dirty="0"/>
                        <a:t>Expressive Arts and Design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534137">
                <a:tc>
                  <a:txBody>
                    <a:bodyPr/>
                    <a:lstStyle/>
                    <a:p>
                      <a:r>
                        <a:rPr lang="en-GB" sz="1800" b="1" dirty="0"/>
                        <a:t>Creating</a:t>
                      </a:r>
                      <a:r>
                        <a:rPr lang="en-GB" sz="1800" b="1" baseline="0" dirty="0"/>
                        <a:t> with Materials: </a:t>
                      </a:r>
                      <a:r>
                        <a:rPr lang="en-GB" sz="1800" b="0" baseline="0" dirty="0"/>
                        <a:t>Artist study: Rosseau. Observational drawings, adding shades/ tints, collaging, sewing (simple running stitch). </a:t>
                      </a:r>
                    </a:p>
                    <a:p>
                      <a:r>
                        <a:rPr lang="en-GB" sz="1800" b="1" baseline="0" dirty="0"/>
                        <a:t>Being Imaginative and Expressive: </a:t>
                      </a:r>
                      <a:r>
                        <a:rPr lang="en-GB" sz="1800" b="0" baseline="0" dirty="0"/>
                        <a:t>We will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experiences and learnt stories to develop storylines. We will enhance our small world play with simple resources.</a:t>
                      </a:r>
                      <a:endParaRPr lang="en-GB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ABFC04D-A76D-48FA-9F0A-E6AFBA8AE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177561"/>
              </p:ext>
            </p:extLst>
          </p:nvPr>
        </p:nvGraphicFramePr>
        <p:xfrm>
          <a:off x="9598260" y="4970065"/>
          <a:ext cx="2347241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07407">
                <a:tc>
                  <a:txBody>
                    <a:bodyPr/>
                    <a:lstStyle/>
                    <a:p>
                      <a:r>
                        <a:rPr lang="en-GB"/>
                        <a:t>Music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6545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/>
                        <a:t>To learn how to read simple music. Learn and repeat a beat in time to music.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9DD706B-E236-4F16-926F-D31A1AF6B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09373"/>
              </p:ext>
            </p:extLst>
          </p:nvPr>
        </p:nvGraphicFramePr>
        <p:xfrm>
          <a:off x="7086416" y="4990385"/>
          <a:ext cx="2347241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 dirty="0"/>
                        <a:t>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sz="1600" dirty="0"/>
                        <a:t>Explore how to use space safely. Explore travelling actions, shapes and balances. Copy, repeat and remember actions.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12F8BEF-6D91-499B-B53E-701AAAAD4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49954"/>
              </p:ext>
            </p:extLst>
          </p:nvPr>
        </p:nvGraphicFramePr>
        <p:xfrm>
          <a:off x="4985657" y="4990386"/>
          <a:ext cx="1936156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3615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PSED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dirty="0"/>
                        <a:t>Jigsaw PSED unit:</a:t>
                      </a:r>
                      <a:r>
                        <a:rPr lang="en-GB" baseline="0" dirty="0"/>
                        <a:t> Healthy Me (looking after our bodies)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pic>
        <p:nvPicPr>
          <p:cNvPr id="12" name="Picture 11" descr="A close-up of a plant&#10;&#10;Description automatically generated">
            <a:extLst>
              <a:ext uri="{FF2B5EF4-FFF2-40B4-BE49-F238E27FC236}">
                <a16:creationId xmlns:a16="http://schemas.microsoft.com/office/drawing/2014/main" id="{8EF8C7BD-58B1-447B-86E5-200A0BC7B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759" y="167789"/>
            <a:ext cx="1535521" cy="100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98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2DFB282FC574797A8C1D9D477840E" ma:contentTypeVersion="12" ma:contentTypeDescription="Create a new document." ma:contentTypeScope="" ma:versionID="2f32fadd2b51c43895a666f4b93f8ca9">
  <xsd:schema xmlns:xsd="http://www.w3.org/2001/XMLSchema" xmlns:xs="http://www.w3.org/2001/XMLSchema" xmlns:p="http://schemas.microsoft.com/office/2006/metadata/properties" xmlns:ns2="ea49b8bd-d29e-4d46-aff1-e5ae5b220632" xmlns:ns3="6749df9f-eb47-44f2-be0e-f72bd5306b52" targetNamespace="http://schemas.microsoft.com/office/2006/metadata/properties" ma:root="true" ma:fieldsID="1fe4f26bbea51cdab5b444fd3f6d596c" ns2:_="" ns3:_="">
    <xsd:import namespace="ea49b8bd-d29e-4d46-aff1-e5ae5b220632"/>
    <xsd:import namespace="6749df9f-eb47-44f2-be0e-f72bd5306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9b8bd-d29e-4d46-aff1-e5ae5b2206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7f2d8c2-54ac-484e-a02a-080cea7a55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49df9f-eb47-44f2-be0e-f72bd5306b5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b2e5981-123d-4d1a-a550-8105e8e0e8c4}" ma:internalName="TaxCatchAll" ma:showField="CatchAllData" ma:web="6749df9f-eb47-44f2-be0e-f72bd5306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49df9f-eb47-44f2-be0e-f72bd5306b52" xsi:nil="true"/>
    <lcf76f155ced4ddcb4097134ff3c332f xmlns="ea49b8bd-d29e-4d46-aff1-e5ae5b22063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6F6F03E-F0EE-4900-9519-85BD461B9A0E}"/>
</file>

<file path=customXml/itemProps2.xml><?xml version="1.0" encoding="utf-8"?>
<ds:datastoreItem xmlns:ds="http://schemas.openxmlformats.org/officeDocument/2006/customXml" ds:itemID="{0CEEA1ED-65AA-42A6-84B3-AEE5191F8792}"/>
</file>

<file path=customXml/itemProps3.xml><?xml version="1.0" encoding="utf-8"?>
<ds:datastoreItem xmlns:ds="http://schemas.openxmlformats.org/officeDocument/2006/customXml" ds:itemID="{9A106859-B51E-4CAC-A7D1-FAADE963B8E9}"/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504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Owen</dc:creator>
  <cp:lastModifiedBy>Kiera Holland</cp:lastModifiedBy>
  <cp:revision>16</cp:revision>
  <dcterms:created xsi:type="dcterms:W3CDTF">2022-01-07T10:34:56Z</dcterms:created>
  <dcterms:modified xsi:type="dcterms:W3CDTF">2026-02-26T09:55:07Z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0x0101006DB2DFB282FC574797A8C1D9D477840E</vt:lpwstr>
  </property>
</Properties>
</file>