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0" d="100"/>
          <a:sy n="60" d="100"/>
        </p:scale>
        <p:origin x="1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13/02/2025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13/02/2025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150677"/>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a:t>
            </a:r>
            <a:r>
              <a:rPr lang="en-GB" altLang="en-US" sz="1400" dirty="0">
                <a:solidFill>
                  <a:srgbClr val="000000"/>
                </a:solidFill>
                <a:latin typeface="Calibri" panose="020F0502020204030204" pitchFamily="34" charset="0"/>
              </a:rPr>
              <a:t>are.. </a:t>
            </a:r>
            <a:endParaRPr kumimoji="0" lang="en-GB" altLang="en-US" sz="1400" b="0" i="0" u="none" strike="noStrike" cap="none" normalizeH="0" baseline="0" dirty="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3000" dirty="0">
                <a:solidFill>
                  <a:srgbClr val="000000"/>
                </a:solidFill>
                <a:latin typeface="Calibri" panose="020F0502020204030204" pitchFamily="34" charset="0"/>
              </a:rPr>
              <a:t>Victorians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000" b="0" i="0" u="none" strike="noStrike" cap="none" normalizeH="0" baseline="0" dirty="0">
                <a:ln>
                  <a:noFill/>
                </a:ln>
                <a:solidFill>
                  <a:srgbClr val="000000"/>
                </a:solidFill>
                <a:effectLst/>
                <a:latin typeface="Calibri" panose="020F0502020204030204" pitchFamily="34" charset="0"/>
              </a:rPr>
              <a:t>Circuits </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817988535"/>
              </p:ext>
            </p:extLst>
          </p:nvPr>
        </p:nvGraphicFramePr>
        <p:xfrm>
          <a:off x="4464117" y="208976"/>
          <a:ext cx="3686721" cy="231234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a:t>
                      </a:r>
                    </a:p>
                  </a:txBody>
                  <a:tcPr anchor="ctr"/>
                </a:tc>
                <a:extLst>
                  <a:ext uri="{0D108BD9-81ED-4DB2-BD59-A6C34878D82A}">
                    <a16:rowId xmlns:a16="http://schemas.microsoft.com/office/drawing/2014/main" val="1786578608"/>
                  </a:ext>
                </a:extLst>
              </a:tr>
              <a:tr h="1914876">
                <a:tc>
                  <a:txBody>
                    <a:bodyPr/>
                    <a:lstStyle/>
                    <a:p>
                      <a:r>
                        <a:rPr lang="en-GB" sz="1350" dirty="0"/>
                        <a:t>We will be using the texts:  </a:t>
                      </a:r>
                      <a:r>
                        <a:rPr lang="en-US" sz="1350" dirty="0"/>
                        <a:t>Blackberry Blue and other fairy tales, where the pupils will be creating their own ‘warped / twisted’ fairy tale at the end of the unit and the purpose will be to entertain their reader.  The pupils will then will onto the text survivors where they will be writing their own biographical event about a person of their choosing who has accomplished something extraordinary. </a:t>
                      </a: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977771364"/>
              </p:ext>
            </p:extLst>
          </p:nvPr>
        </p:nvGraphicFramePr>
        <p:xfrm>
          <a:off x="8198698" y="208975"/>
          <a:ext cx="3792164" cy="237744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dirty="0"/>
                        <a:t>We will be learning the concept of ratio and proportion – where they will be solving problems involving relative sizes of two quantities where missing values can be found and then moving onto measurement and statistics.</a:t>
                      </a:r>
                    </a:p>
                    <a:p>
                      <a:r>
                        <a:rPr lang="en-GB" sz="1400" dirty="0"/>
                        <a:t>As the Spring term comes to a close, the Year 6’s will be revising the topics learnt in preparation for the oncoming SATs assessments which will be held in May.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627546938"/>
              </p:ext>
            </p:extLst>
          </p:nvPr>
        </p:nvGraphicFramePr>
        <p:xfrm>
          <a:off x="201136" y="1421127"/>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dirty="0"/>
                        <a:t>This half-term we will be learning about circuits and how the components fit into them. We will also be learning the symbols used to create circuit diagrams. We will be investigating at the impact of batteries/ cells on a circuit</a:t>
                      </a:r>
                      <a:endParaRPr lang="en-GB" sz="1400" dirty="0">
                        <a:latin typeface="+mn-lt"/>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4188908698"/>
              </p:ext>
            </p:extLst>
          </p:nvPr>
        </p:nvGraphicFramePr>
        <p:xfrm>
          <a:off x="201136" y="3330986"/>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We will be learning the Victorians and how it was an important era of invention and exploration. We will be looking at the impact of the industrial revolution alongside the positive and negative consequences of the British Empire. </a:t>
                      </a:r>
                    </a:p>
                    <a:p>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614040783"/>
              </p:ext>
            </p:extLst>
          </p:nvPr>
        </p:nvGraphicFramePr>
        <p:xfrm>
          <a:off x="201137" y="5192012"/>
          <a:ext cx="4163471" cy="1580901"/>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44125">
                <a:tc>
                  <a:txBody>
                    <a:bodyPr/>
                    <a:lstStyle/>
                    <a:p>
                      <a:r>
                        <a:rPr lang="en-GB" dirty="0"/>
                        <a:t>DT / Art</a:t>
                      </a:r>
                    </a:p>
                  </a:txBody>
                  <a:tcPr anchor="ctr"/>
                </a:tc>
                <a:extLst>
                  <a:ext uri="{0D108BD9-81ED-4DB2-BD59-A6C34878D82A}">
                    <a16:rowId xmlns:a16="http://schemas.microsoft.com/office/drawing/2014/main" val="1786578608"/>
                  </a:ext>
                </a:extLst>
              </a:tr>
              <a:tr h="1215141">
                <a:tc>
                  <a:txBody>
                    <a:bodyPr/>
                    <a:lstStyle/>
                    <a:p>
                      <a:r>
                        <a:rPr lang="en-GB" sz="1400" dirty="0"/>
                        <a:t>We will be designing and building bridges using key features such as </a:t>
                      </a:r>
                      <a:r>
                        <a:rPr lang="en-GB" sz="1400" dirty="0" err="1"/>
                        <a:t>Vouissers</a:t>
                      </a:r>
                      <a:r>
                        <a:rPr lang="en-GB" sz="1400" dirty="0"/>
                        <a:t> and keystones.</a:t>
                      </a:r>
                    </a:p>
                    <a:p>
                      <a:r>
                        <a:rPr lang="en-GB" sz="1400" b="0" dirty="0"/>
                        <a:t>In Art we will be exploring cultural tradition through </a:t>
                      </a:r>
                      <a:r>
                        <a:rPr lang="en-GB" sz="1400" b="0" dirty="0" err="1"/>
                        <a:t>Kimbo</a:t>
                      </a:r>
                      <a:r>
                        <a:rPr lang="en-GB" sz="1400" b="0" dirty="0"/>
                        <a:t>.</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4283088832"/>
              </p:ext>
            </p:extLst>
          </p:nvPr>
        </p:nvGraphicFramePr>
        <p:xfrm>
          <a:off x="4464117" y="2618959"/>
          <a:ext cx="3686721" cy="181627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39609">
                <a:tc>
                  <a:txBody>
                    <a:bodyPr/>
                    <a:lstStyle/>
                    <a:p>
                      <a:r>
                        <a:rPr lang="en-GB" dirty="0"/>
                        <a:t>RE</a:t>
                      </a:r>
                    </a:p>
                  </a:txBody>
                  <a:tcPr anchor="ctr"/>
                </a:tc>
                <a:extLst>
                  <a:ext uri="{0D108BD9-81ED-4DB2-BD59-A6C34878D82A}">
                    <a16:rowId xmlns:a16="http://schemas.microsoft.com/office/drawing/2014/main" val="1786578608"/>
                  </a:ext>
                </a:extLst>
              </a:tr>
              <a:tr h="1450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In our RE we are looking at a </a:t>
                      </a:r>
                      <a:r>
                        <a:rPr lang="en-US" sz="1400" dirty="0"/>
                        <a:t>Christianity Unit: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 Christianity still a strong religion over 2000 years after Jesus was on Earth? The pupils will discuss different types of festivals and celebrations and what they demonstrate about Christianity.</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391736775"/>
              </p:ext>
            </p:extLst>
          </p:nvPr>
        </p:nvGraphicFramePr>
        <p:xfrm>
          <a:off x="8250348" y="2618958"/>
          <a:ext cx="3740513" cy="1820238"/>
        </p:xfrm>
        <a:graphic>
          <a:graphicData uri="http://schemas.openxmlformats.org/drawingml/2006/table">
            <a:tbl>
              <a:tblPr firstRow="1" bandRow="1">
                <a:tableStyleId>{93296810-A885-4BE3-A3E7-6D5BEEA58F35}</a:tableStyleId>
              </a:tblPr>
              <a:tblGrid>
                <a:gridCol w="3740513">
                  <a:extLst>
                    <a:ext uri="{9D8B030D-6E8A-4147-A177-3AD203B41FA5}">
                      <a16:colId xmlns:a16="http://schemas.microsoft.com/office/drawing/2014/main" val="1337843456"/>
                    </a:ext>
                  </a:extLst>
                </a:gridCol>
              </a:tblGrid>
              <a:tr h="335649">
                <a:tc>
                  <a:txBody>
                    <a:bodyPr/>
                    <a:lstStyle/>
                    <a:p>
                      <a:r>
                        <a:rPr lang="en-GB" dirty="0"/>
                        <a:t>Computing</a:t>
                      </a:r>
                    </a:p>
                  </a:txBody>
                  <a:tcPr anchor="ctr"/>
                </a:tc>
                <a:extLst>
                  <a:ext uri="{0D108BD9-81ED-4DB2-BD59-A6C34878D82A}">
                    <a16:rowId xmlns:a16="http://schemas.microsoft.com/office/drawing/2014/main" val="1786578608"/>
                  </a:ext>
                </a:extLst>
              </a:tr>
              <a:tr h="1454478">
                <a:tc>
                  <a:txBody>
                    <a:bodyPr/>
                    <a:lstStyle/>
                    <a:p>
                      <a:r>
                        <a:rPr lang="en-GB" sz="1400" kern="1200" dirty="0">
                          <a:solidFill>
                            <a:schemeClr val="dk1"/>
                          </a:solidFill>
                          <a:effectLst/>
                          <a:latin typeface="+mn-lt"/>
                          <a:ea typeface="+mn-ea"/>
                          <a:cs typeface="+mn-cs"/>
                        </a:rPr>
                        <a:t>We</a:t>
                      </a:r>
                      <a:r>
                        <a:rPr lang="en-GB" sz="1400" kern="1200" baseline="0" dirty="0">
                          <a:solidFill>
                            <a:schemeClr val="dk1"/>
                          </a:solidFill>
                          <a:effectLst/>
                          <a:latin typeface="+mn-lt"/>
                          <a:ea typeface="+mn-ea"/>
                          <a:cs typeface="+mn-cs"/>
                        </a:rPr>
                        <a:t> will </a:t>
                      </a:r>
                      <a:r>
                        <a:rPr lang="en-GB" sz="1400" kern="1200" dirty="0">
                          <a:solidFill>
                            <a:schemeClr val="dk1"/>
                          </a:solidFill>
                          <a:effectLst/>
                          <a:latin typeface="+mn-lt"/>
                          <a:ea typeface="+mn-ea"/>
                          <a:cs typeface="+mn-cs"/>
                        </a:rPr>
                        <a:t>produce 3D models. We will be working in a 3D space, moving, resizing, and duplicating objects. combine multiple objects to create a model of a desk tidy. They </a:t>
                      </a:r>
                      <a:r>
                        <a:rPr lang="en-GB" sz="1400" kern="1200">
                          <a:solidFill>
                            <a:schemeClr val="dk1"/>
                          </a:solidFill>
                          <a:effectLst/>
                          <a:latin typeface="+mn-lt"/>
                          <a:ea typeface="+mn-ea"/>
                          <a:cs typeface="+mn-cs"/>
                        </a:rPr>
                        <a:t>will then </a:t>
                      </a:r>
                      <a:r>
                        <a:rPr lang="en-GB" sz="1400" kern="1200" dirty="0">
                          <a:solidFill>
                            <a:schemeClr val="dk1"/>
                          </a:solidFill>
                          <a:effectLst/>
                          <a:latin typeface="+mn-lt"/>
                          <a:ea typeface="+mn-ea"/>
                          <a:cs typeface="+mn-cs"/>
                        </a:rPr>
                        <a:t>go on to plan, develop, and evaluate their own 3D model of a building.</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359385445"/>
              </p:ext>
            </p:extLst>
          </p:nvPr>
        </p:nvGraphicFramePr>
        <p:xfrm>
          <a:off x="4464116" y="4473058"/>
          <a:ext cx="1987309" cy="2305874"/>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We will be thinking about a ‘Healthy Me’. The pupils will be looking at: healthy choices they make, balanced diets, physical exercises, managing stress and pressure.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97008158"/>
              </p:ext>
            </p:extLst>
          </p:nvPr>
        </p:nvGraphicFramePr>
        <p:xfrm>
          <a:off x="6512767" y="4472814"/>
          <a:ext cx="1647811" cy="2388448"/>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350" dirty="0"/>
                        <a:t>This half-term we will be learning about gymnastics.  The pupils will learn how to combine and link actions and relate this with a partner and apparatus.</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395531721"/>
              </p:ext>
            </p:extLst>
          </p:nvPr>
        </p:nvGraphicFramePr>
        <p:xfrm>
          <a:off x="8221919" y="4467702"/>
          <a:ext cx="1835339" cy="2305874"/>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GB" sz="1400" i="0" kern="1200" dirty="0">
                          <a:solidFill>
                            <a:schemeClr val="dk1"/>
                          </a:solidFill>
                          <a:effectLst/>
                          <a:latin typeface="+mn-lt"/>
                          <a:ea typeface="+mn-ea"/>
                          <a:cs typeface="+mn-cs"/>
                        </a:rPr>
                        <a:t>We will be learning how to perform and compose music using pitch, rhythm, pulse and form. We will also be continue learning how learn to compose a piece of music. </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4018629669"/>
              </p:ext>
            </p:extLst>
          </p:nvPr>
        </p:nvGraphicFramePr>
        <p:xfrm>
          <a:off x="10118600" y="4469670"/>
          <a:ext cx="1868634" cy="2303243"/>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85789">
                <a:tc>
                  <a:txBody>
                    <a:bodyPr/>
                    <a:lstStyle/>
                    <a:p>
                      <a:r>
                        <a:rPr lang="en-GB" dirty="0"/>
                        <a:t>French – Year 6</a:t>
                      </a:r>
                    </a:p>
                  </a:txBody>
                  <a:tcPr anchor="ctr"/>
                </a:tc>
                <a:extLst>
                  <a:ext uri="{0D108BD9-81ED-4DB2-BD59-A6C34878D82A}">
                    <a16:rowId xmlns:a16="http://schemas.microsoft.com/office/drawing/2014/main" val="1786578608"/>
                  </a:ext>
                </a:extLst>
              </a:tr>
              <a:tr h="1817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We will be learning about ‘The Weekend’. </a:t>
                      </a:r>
                      <a:r>
                        <a:rPr lang="en-GB" sz="1400" kern="1200" dirty="0">
                          <a:solidFill>
                            <a:schemeClr val="dk1"/>
                          </a:solidFill>
                          <a:effectLst/>
                          <a:latin typeface="+mn-lt"/>
                          <a:ea typeface="+mn-ea"/>
                          <a:cs typeface="+mn-cs"/>
                        </a:rPr>
                        <a:t>Ask what the time is and tell the time accurately. They will learn how to say what they do at the weekend. </a:t>
                      </a:r>
                      <a:endParaRPr lang="en-US" sz="1300" b="0" i="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pic>
        <p:nvPicPr>
          <p:cNvPr id="19" name="Picture 18" descr="C:\Users\pdin\AppData\Local\Microsoft\Windows\INetCache\Content.MSO\FCC94477.tmp">
            <a:extLst>
              <a:ext uri="{FF2B5EF4-FFF2-40B4-BE49-F238E27FC236}">
                <a16:creationId xmlns:a16="http://schemas.microsoft.com/office/drawing/2014/main" id="{2AE0FD8A-6A8A-428D-9B42-1942461A15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32325" y="471843"/>
            <a:ext cx="641964" cy="812670"/>
          </a:xfrm>
          <a:prstGeom prst="rect">
            <a:avLst/>
          </a:prstGeom>
          <a:noFill/>
          <a:ln>
            <a:noFill/>
          </a:ln>
        </p:spPr>
      </p:pic>
      <p:pic>
        <p:nvPicPr>
          <p:cNvPr id="20" name="Picture 19" descr="C:\Users\pdin\AppData\Local\Microsoft\Windows\INetCache\Content.MSO\E09A5C9D.tmp">
            <a:extLst>
              <a:ext uri="{FF2B5EF4-FFF2-40B4-BE49-F238E27FC236}">
                <a16:creationId xmlns:a16="http://schemas.microsoft.com/office/drawing/2014/main" id="{81866998-AE49-449B-8957-F72949FE6820}"/>
              </a:ext>
            </a:extLst>
          </p:cNvPr>
          <p:cNvPicPr/>
          <p:nvPr/>
        </p:nvPicPr>
        <p:blipFill rotWithShape="1">
          <a:blip r:embed="rId3">
            <a:extLst>
              <a:ext uri="{28A0092B-C50C-407E-A947-70E740481C1C}">
                <a14:useLocalDpi xmlns:a14="http://schemas.microsoft.com/office/drawing/2010/main" val="0"/>
              </a:ext>
            </a:extLst>
          </a:blip>
          <a:srcRect l="8572" t="16971" r="12363" b="12381"/>
          <a:stretch/>
        </p:blipFill>
        <p:spPr bwMode="auto">
          <a:xfrm>
            <a:off x="2474241" y="631201"/>
            <a:ext cx="1158084" cy="71902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2BC8FF-D64D-430B-B35D-F2C5F72C9672}">
  <ds:schemaRefs>
    <ds:schemaRef ds:uri="http://schemas.microsoft.com/office/infopath/2007/PartnerControls"/>
    <ds:schemaRef ds:uri="http://purl.org/dc/terms/"/>
    <ds:schemaRef ds:uri="http://purl.org/dc/dcmitype/"/>
    <ds:schemaRef ds:uri="http://schemas.openxmlformats.org/package/2006/metadata/core-properties"/>
    <ds:schemaRef ds:uri="http://schemas.microsoft.com/office/2006/documentManagement/types"/>
    <ds:schemaRef ds:uri="http://www.w3.org/XML/1998/namespace"/>
    <ds:schemaRef ds:uri="566cb0dc-d351-45af-9abe-2a4c6f397d9b"/>
    <ds:schemaRef ds:uri="http://purl.org/dc/elements/1.1/"/>
    <ds:schemaRef ds:uri="d4bfe957-5417-4326-b3ca-2e7faf1b0fa8"/>
    <ds:schemaRef ds:uri="http://schemas.microsoft.com/office/2006/metadata/properties"/>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1397</TotalTime>
  <Words>505</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Parveen Din</cp:lastModifiedBy>
  <cp:revision>57</cp:revision>
  <dcterms:created xsi:type="dcterms:W3CDTF">2022-01-07T10:34:56Z</dcterms:created>
  <dcterms:modified xsi:type="dcterms:W3CDTF">2025-02-13T16:00:37Z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