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varScale="1">
        <p:scale>
          <a:sx n="82" d="100"/>
          <a:sy n="82" d="100"/>
        </p:scale>
        <p:origin x="720" y="21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30/01/2023</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30/01/2023</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30/01/2023</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30/01/2023</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30/01/2023</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30/01/2023</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30/01/2023</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30/01/2023</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30/01/2023</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30/01/2023</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30/01/2023</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30/01/2023</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208975"/>
            <a:ext cx="4163470" cy="1098501"/>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rPr>
              <a:t>Spring Term 2023 – Nursery </a:t>
            </a:r>
            <a:r>
              <a:rPr kumimoji="0" lang="en-GB" altLang="en-US" sz="1400" b="0" i="0" u="none" strike="noStrike" cap="none" normalizeH="0" baseline="0">
                <a:ln>
                  <a:noFill/>
                </a:ln>
                <a:solidFill>
                  <a:srgbClr val="000000"/>
                </a:solidFill>
                <a:effectLst/>
                <a:latin typeface="Calibri" panose="020F050202020403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a:ln>
                  <a:noFill/>
                </a:ln>
                <a:solidFill>
                  <a:srgbClr val="000000"/>
                </a:solidFill>
                <a:effectLst/>
                <a:latin typeface="Calibri" panose="020F0502020204030204" pitchFamily="34" charset="0"/>
              </a:rPr>
              <a:t>Animals </a:t>
            </a:r>
            <a:r>
              <a:rPr kumimoji="0" lang="en-GB" altLang="en-US" sz="2800" b="0" i="0" u="none" strike="noStrike" cap="none" normalizeH="0" baseline="0" dirty="0">
                <a:ln>
                  <a:noFill/>
                </a:ln>
                <a:solidFill>
                  <a:srgbClr val="000000"/>
                </a:solidFill>
                <a:effectLst/>
                <a:latin typeface="Calibri" panose="020F0502020204030204" pitchFamily="34" charset="0"/>
              </a:rPr>
              <a:t>and their habitats Spring and planting </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rgbClr val="000000"/>
              </a:solidFill>
              <a:effectLst/>
              <a:latin typeface="Bernard MT Condensed" panose="020508060609050204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3727333033"/>
              </p:ext>
            </p:extLst>
          </p:nvPr>
        </p:nvGraphicFramePr>
        <p:xfrm>
          <a:off x="4464117" y="208976"/>
          <a:ext cx="3686721" cy="2284124"/>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69248">
                <a:tc>
                  <a:txBody>
                    <a:bodyPr/>
                    <a:lstStyle/>
                    <a:p>
                      <a:r>
                        <a:rPr lang="en-GB" dirty="0"/>
                        <a:t>Literacy  (Books) </a:t>
                      </a:r>
                    </a:p>
                  </a:txBody>
                  <a:tcPr anchor="ctr"/>
                </a:tc>
                <a:extLst>
                  <a:ext uri="{0D108BD9-81ED-4DB2-BD59-A6C34878D82A}">
                    <a16:rowId xmlns:a16="http://schemas.microsoft.com/office/drawing/2014/main" val="1786578608"/>
                  </a:ext>
                </a:extLst>
              </a:tr>
              <a:tr h="1914876">
                <a:tc>
                  <a:txBody>
                    <a:bodyPr/>
                    <a:lstStyle/>
                    <a:p>
                      <a:r>
                        <a:rPr lang="en-GB" sz="1350" dirty="0"/>
                        <a:t>Now that we are learning to sit on the carpet for longer, we are looking at new stories and being able to retell parts of the story such as the main characters or where they were. </a:t>
                      </a:r>
                    </a:p>
                    <a:p>
                      <a:r>
                        <a:rPr lang="en-GB" sz="1350" dirty="0"/>
                        <a:t>Also we will look at recalling events in the right time order. </a:t>
                      </a: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4135884179"/>
              </p:ext>
            </p:extLst>
          </p:nvPr>
        </p:nvGraphicFramePr>
        <p:xfrm>
          <a:off x="8198698" y="208975"/>
          <a:ext cx="3792164" cy="2377440"/>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51404">
                <a:tc>
                  <a:txBody>
                    <a:bodyPr/>
                    <a:lstStyle/>
                    <a:p>
                      <a:r>
                        <a:rPr lang="en-GB" dirty="0"/>
                        <a:t>Numeracy (Maths) </a:t>
                      </a:r>
                    </a:p>
                  </a:txBody>
                  <a:tcPr anchor="ctr"/>
                </a:tc>
                <a:extLst>
                  <a:ext uri="{0D108BD9-81ED-4DB2-BD59-A6C34878D82A}">
                    <a16:rowId xmlns:a16="http://schemas.microsoft.com/office/drawing/2014/main" val="1786578608"/>
                  </a:ext>
                </a:extLst>
              </a:tr>
              <a:tr h="1932720">
                <a:tc>
                  <a:txBody>
                    <a:bodyPr/>
                    <a:lstStyle/>
                    <a:p>
                      <a:r>
                        <a:rPr lang="en-GB" sz="1400" dirty="0"/>
                        <a:t>Whilst checking that our counting through number songs, we will be looking at different ways to sort, match and make patterns. </a:t>
                      </a:r>
                    </a:p>
                    <a:p>
                      <a:endParaRPr lang="en-GB" sz="1400" dirty="0"/>
                    </a:p>
                    <a:p>
                      <a:r>
                        <a:rPr lang="en-GB" sz="1400" dirty="0"/>
                        <a:t>We will be beginning to look at our 2d shapes and learning words like big, small, long, round, straight and flat. </a:t>
                      </a:r>
                    </a:p>
                    <a:p>
                      <a:r>
                        <a:rPr lang="en-GB" sz="1400" dirty="0"/>
                        <a:t>We will be looking at time learning next, first, after and later. </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3268147300"/>
              </p:ext>
            </p:extLst>
          </p:nvPr>
        </p:nvGraphicFramePr>
        <p:xfrm>
          <a:off x="201137" y="1307476"/>
          <a:ext cx="4163471" cy="1773245"/>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01548">
                <a:tc>
                  <a:txBody>
                    <a:bodyPr/>
                    <a:lstStyle/>
                    <a:p>
                      <a:r>
                        <a:rPr lang="en-GB" dirty="0"/>
                        <a:t>Listening and Reading</a:t>
                      </a:r>
                    </a:p>
                  </a:txBody>
                  <a:tcPr anchor="ctr"/>
                </a:tc>
                <a:extLst>
                  <a:ext uri="{0D108BD9-81ED-4DB2-BD59-A6C34878D82A}">
                    <a16:rowId xmlns:a16="http://schemas.microsoft.com/office/drawing/2014/main" val="1786578608"/>
                  </a:ext>
                </a:extLst>
              </a:tr>
              <a:tr h="1371697">
                <a:tc>
                  <a:txBody>
                    <a:bodyPr/>
                    <a:lstStyle/>
                    <a:p>
                      <a:r>
                        <a:rPr lang="en-GB" sz="1400" dirty="0"/>
                        <a:t>After listening to different sounds in our environment we are now going to listen to cd’s and videos which have different sounds. We have purchased a cd player with headphones for small group work. </a:t>
                      </a:r>
                    </a:p>
                    <a:p>
                      <a:r>
                        <a:rPr lang="en-GB" sz="1400" dirty="0"/>
                        <a:t>For our school leavers we will look at starting to recognise our own name without picture prompt </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1477254587"/>
              </p:ext>
            </p:extLst>
          </p:nvPr>
        </p:nvGraphicFramePr>
        <p:xfrm>
          <a:off x="201137" y="3148933"/>
          <a:ext cx="4163471" cy="1790127"/>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18527">
                <a:tc>
                  <a:txBody>
                    <a:bodyPr/>
                    <a:lstStyle/>
                    <a:p>
                      <a:r>
                        <a:rPr lang="en-GB" dirty="0"/>
                        <a:t>Communication and Language </a:t>
                      </a:r>
                    </a:p>
                  </a:txBody>
                  <a:tcPr anchor="ctr"/>
                </a:tc>
                <a:extLst>
                  <a:ext uri="{0D108BD9-81ED-4DB2-BD59-A6C34878D82A}">
                    <a16:rowId xmlns:a16="http://schemas.microsoft.com/office/drawing/2014/main" val="1786578608"/>
                  </a:ext>
                </a:extLst>
              </a:tr>
              <a:tr h="1354718">
                <a:tc>
                  <a:txBody>
                    <a:bodyPr/>
                    <a:lstStyle/>
                    <a:p>
                      <a:r>
                        <a:rPr lang="en-GB" sz="1400" dirty="0"/>
                        <a:t>Now the children are more confident in sitting on the carpet we are looking at further skills. We are engaging the children in carpet time activities and beginning to do ‘bucket’ time. We will listen to different rhymes and have songs of the day. We are boxing our resources with labels on for recognition of words and pictures. </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2068520356"/>
              </p:ext>
            </p:extLst>
          </p:nvPr>
        </p:nvGraphicFramePr>
        <p:xfrm>
          <a:off x="201137" y="4990390"/>
          <a:ext cx="4163471" cy="1786928"/>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94369">
                <a:tc>
                  <a:txBody>
                    <a:bodyPr/>
                    <a:lstStyle/>
                    <a:p>
                      <a:r>
                        <a:rPr lang="en-GB" dirty="0"/>
                        <a:t>PSED </a:t>
                      </a:r>
                    </a:p>
                  </a:txBody>
                  <a:tcPr anchor="ctr"/>
                </a:tc>
                <a:extLst>
                  <a:ext uri="{0D108BD9-81ED-4DB2-BD59-A6C34878D82A}">
                    <a16:rowId xmlns:a16="http://schemas.microsoft.com/office/drawing/2014/main" val="1786578608"/>
                  </a:ext>
                </a:extLst>
              </a:tr>
              <a:tr h="1392559">
                <a:tc>
                  <a:txBody>
                    <a:bodyPr/>
                    <a:lstStyle/>
                    <a:p>
                      <a:r>
                        <a:rPr lang="en-GB" sz="1400" dirty="0"/>
                        <a:t>We will continue to settle the children who are joining us and will encourage positive friendships. As children become more familiar with our class room we will introduce our nursery golden rules and talk about that we have expectations with our toys and how we behave in school. </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1478571820"/>
              </p:ext>
            </p:extLst>
          </p:nvPr>
        </p:nvGraphicFramePr>
        <p:xfrm>
          <a:off x="4464117" y="2618959"/>
          <a:ext cx="3686721" cy="1773246"/>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71086">
                <a:tc>
                  <a:txBody>
                    <a:bodyPr/>
                    <a:lstStyle/>
                    <a:p>
                      <a:r>
                        <a:rPr lang="en-GB" dirty="0"/>
                        <a:t>Understanding the World </a:t>
                      </a:r>
                    </a:p>
                  </a:txBody>
                  <a:tcPr anchor="ctr"/>
                </a:tc>
                <a:extLst>
                  <a:ext uri="{0D108BD9-81ED-4DB2-BD59-A6C34878D82A}">
                    <a16:rowId xmlns:a16="http://schemas.microsoft.com/office/drawing/2014/main" val="1786578608"/>
                  </a:ext>
                </a:extLst>
              </a:tr>
              <a:tr h="1402160">
                <a:tc>
                  <a:txBody>
                    <a:bodyPr/>
                    <a:lstStyle/>
                    <a:p>
                      <a:r>
                        <a:rPr lang="en-GB" sz="1400" dirty="0"/>
                        <a:t>We will be looking at different types of animals, where they live and their habitats.  We will look at life cycles of frogs and caterpillars. </a:t>
                      </a:r>
                    </a:p>
                    <a:p>
                      <a:r>
                        <a:rPr lang="en-GB" sz="1400" dirty="0"/>
                        <a:t>In our garden we will be planting seeds and hoping we attract some insects into our bug house. </a:t>
                      </a: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1372591262"/>
              </p:ext>
            </p:extLst>
          </p:nvPr>
        </p:nvGraphicFramePr>
        <p:xfrm>
          <a:off x="8198698" y="2618958"/>
          <a:ext cx="3792164" cy="1773246"/>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71086">
                <a:tc>
                  <a:txBody>
                    <a:bodyPr/>
                    <a:lstStyle/>
                    <a:p>
                      <a:r>
                        <a:rPr lang="en-GB" dirty="0"/>
                        <a:t>Expressive Arts </a:t>
                      </a:r>
                    </a:p>
                  </a:txBody>
                  <a:tcPr anchor="ctr"/>
                </a:tc>
                <a:extLst>
                  <a:ext uri="{0D108BD9-81ED-4DB2-BD59-A6C34878D82A}">
                    <a16:rowId xmlns:a16="http://schemas.microsoft.com/office/drawing/2014/main" val="1786578608"/>
                  </a:ext>
                </a:extLst>
              </a:tr>
              <a:tr h="1402160">
                <a:tc>
                  <a:txBody>
                    <a:bodyPr/>
                    <a:lstStyle/>
                    <a:p>
                      <a:r>
                        <a:rPr lang="en-GB" sz="1400" dirty="0"/>
                        <a:t>We will be creating artwork linked to our themes of animals and plants. </a:t>
                      </a:r>
                    </a:p>
                    <a:p>
                      <a:r>
                        <a:rPr lang="en-GB" sz="1400" dirty="0"/>
                        <a:t>We will be learning yoga of animal shapes. </a:t>
                      </a:r>
                    </a:p>
                    <a:p>
                      <a:r>
                        <a:rPr lang="en-GB" sz="1400" dirty="0"/>
                        <a:t>We will dance to different types of music and play instruments to rhythms. </a:t>
                      </a: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125560875"/>
              </p:ext>
            </p:extLst>
          </p:nvPr>
        </p:nvGraphicFramePr>
        <p:xfrm>
          <a:off x="4464116" y="4473058"/>
          <a:ext cx="1987309" cy="4168246"/>
        </p:xfrm>
        <a:graphic>
          <a:graphicData uri="http://schemas.openxmlformats.org/drawingml/2006/table">
            <a:tbl>
              <a:tblPr firstRow="1" bandRow="1">
                <a:tableStyleId>{93296810-A885-4BE3-A3E7-6D5BEEA58F35}</a:tableStyleId>
              </a:tblPr>
              <a:tblGrid>
                <a:gridCol w="1987309">
                  <a:extLst>
                    <a:ext uri="{9D8B030D-6E8A-4147-A177-3AD203B41FA5}">
                      <a16:colId xmlns:a16="http://schemas.microsoft.com/office/drawing/2014/main" val="1337843456"/>
                    </a:ext>
                  </a:extLst>
                </a:gridCol>
              </a:tblGrid>
              <a:tr h="443502">
                <a:tc>
                  <a:txBody>
                    <a:bodyPr/>
                    <a:lstStyle/>
                    <a:p>
                      <a:r>
                        <a:rPr lang="en-GB" dirty="0"/>
                        <a:t>Gross Motor</a:t>
                      </a:r>
                    </a:p>
                  </a:txBody>
                  <a:tcPr anchor="ctr"/>
                </a:tc>
                <a:extLst>
                  <a:ext uri="{0D108BD9-81ED-4DB2-BD59-A6C34878D82A}">
                    <a16:rowId xmlns:a16="http://schemas.microsoft.com/office/drawing/2014/main" val="1786578608"/>
                  </a:ext>
                </a:extLst>
              </a:tr>
              <a:tr h="1862372">
                <a:tc>
                  <a:txBody>
                    <a:bodyPr/>
                    <a:lstStyle/>
                    <a:p>
                      <a:r>
                        <a:rPr lang="en-GB" sz="1400" dirty="0"/>
                        <a:t>We will be looking our skills of jumping, landing, negotiating space around us and moving in different ways with confidence. </a:t>
                      </a:r>
                    </a:p>
                    <a:p>
                      <a:r>
                        <a:rPr lang="en-GB" sz="1400" dirty="0"/>
                        <a:t>And.. Animal yoga! </a:t>
                      </a:r>
                    </a:p>
                  </a:txBody>
                  <a:tcPr/>
                </a:tc>
                <a:extLst>
                  <a:ext uri="{0D108BD9-81ED-4DB2-BD59-A6C34878D82A}">
                    <a16:rowId xmlns:a16="http://schemas.microsoft.com/office/drawing/2014/main" val="2171682978"/>
                  </a:ext>
                </a:extLst>
              </a:tr>
              <a:tr h="1862372">
                <a:tc>
                  <a:txBody>
                    <a:bodyPr/>
                    <a:lstStyle/>
                    <a:p>
                      <a:endParaRPr lang="en-GB" sz="1400" dirty="0"/>
                    </a:p>
                  </a:txBody>
                  <a:tcPr/>
                </a:tc>
                <a:extLst>
                  <a:ext uri="{0D108BD9-81ED-4DB2-BD59-A6C34878D82A}">
                    <a16:rowId xmlns:a16="http://schemas.microsoft.com/office/drawing/2014/main" val="2193537015"/>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3942283752"/>
              </p:ext>
            </p:extLst>
          </p:nvPr>
        </p:nvGraphicFramePr>
        <p:xfrm>
          <a:off x="6512767" y="4472814"/>
          <a:ext cx="1647811" cy="2307720"/>
        </p:xfrm>
        <a:graphic>
          <a:graphicData uri="http://schemas.openxmlformats.org/drawingml/2006/table">
            <a:tbl>
              <a:tblPr firstRow="1" bandRow="1">
                <a:tableStyleId>{93296810-A885-4BE3-A3E7-6D5BEEA58F35}</a:tableStyleId>
              </a:tblPr>
              <a:tblGrid>
                <a:gridCol w="1647811">
                  <a:extLst>
                    <a:ext uri="{9D8B030D-6E8A-4147-A177-3AD203B41FA5}">
                      <a16:colId xmlns:a16="http://schemas.microsoft.com/office/drawing/2014/main" val="1337843456"/>
                    </a:ext>
                  </a:extLst>
                </a:gridCol>
              </a:tblGrid>
              <a:tr h="445348">
                <a:tc>
                  <a:txBody>
                    <a:bodyPr/>
                    <a:lstStyle/>
                    <a:p>
                      <a:r>
                        <a:rPr lang="en-GB" dirty="0"/>
                        <a:t>Fine Motor</a:t>
                      </a:r>
                    </a:p>
                  </a:txBody>
                  <a:tcPr anchor="ctr"/>
                </a:tc>
                <a:extLst>
                  <a:ext uri="{0D108BD9-81ED-4DB2-BD59-A6C34878D82A}">
                    <a16:rowId xmlns:a16="http://schemas.microsoft.com/office/drawing/2014/main" val="1786578608"/>
                  </a:ext>
                </a:extLst>
              </a:tr>
              <a:tr h="1862372">
                <a:tc>
                  <a:txBody>
                    <a:bodyPr/>
                    <a:lstStyle/>
                    <a:p>
                      <a:r>
                        <a:rPr lang="en-GB" sz="1400" dirty="0"/>
                        <a:t>This term we concentrate on our pen control and making marks with different resources working towards making recognisable marks. </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874898332"/>
              </p:ext>
            </p:extLst>
          </p:nvPr>
        </p:nvGraphicFramePr>
        <p:xfrm>
          <a:off x="8221919" y="4467702"/>
          <a:ext cx="1835339" cy="2305874"/>
        </p:xfrm>
        <a:graphic>
          <a:graphicData uri="http://schemas.openxmlformats.org/drawingml/2006/table">
            <a:tbl>
              <a:tblPr firstRow="1" bandRow="1">
                <a:tableStyleId>{93296810-A885-4BE3-A3E7-6D5BEEA58F35}</a:tableStyleId>
              </a:tblPr>
              <a:tblGrid>
                <a:gridCol w="1835339">
                  <a:extLst>
                    <a:ext uri="{9D8B030D-6E8A-4147-A177-3AD203B41FA5}">
                      <a16:colId xmlns:a16="http://schemas.microsoft.com/office/drawing/2014/main" val="1337843456"/>
                    </a:ext>
                  </a:extLst>
                </a:gridCol>
              </a:tblGrid>
              <a:tr h="490795">
                <a:tc>
                  <a:txBody>
                    <a:bodyPr/>
                    <a:lstStyle/>
                    <a:p>
                      <a:r>
                        <a:rPr lang="en-GB" dirty="0"/>
                        <a:t>Events</a:t>
                      </a:r>
                    </a:p>
                  </a:txBody>
                  <a:tcPr anchor="ctr"/>
                </a:tc>
                <a:extLst>
                  <a:ext uri="{0D108BD9-81ED-4DB2-BD59-A6C34878D82A}">
                    <a16:rowId xmlns:a16="http://schemas.microsoft.com/office/drawing/2014/main" val="1786578608"/>
                  </a:ext>
                </a:extLst>
              </a:tr>
              <a:tr h="1815079">
                <a:tc>
                  <a:txBody>
                    <a:bodyPr/>
                    <a:lstStyle/>
                    <a:p>
                      <a:r>
                        <a:rPr lang="en-GB" sz="1400" i="0" kern="1200" dirty="0">
                          <a:solidFill>
                            <a:schemeClr val="dk1"/>
                          </a:solidFill>
                          <a:effectLst/>
                          <a:latin typeface="+mn-lt"/>
                          <a:ea typeface="+mn-ea"/>
                          <a:cs typeface="+mn-cs"/>
                        </a:rPr>
                        <a:t>Valentines Day</a:t>
                      </a:r>
                    </a:p>
                    <a:p>
                      <a:r>
                        <a:rPr lang="en-GB" sz="1400" i="0" kern="1200" dirty="0">
                          <a:solidFill>
                            <a:schemeClr val="dk1"/>
                          </a:solidFill>
                          <a:effectLst/>
                          <a:latin typeface="+mn-lt"/>
                          <a:ea typeface="+mn-ea"/>
                          <a:cs typeface="+mn-cs"/>
                        </a:rPr>
                        <a:t>Pancake Day</a:t>
                      </a:r>
                    </a:p>
                    <a:p>
                      <a:r>
                        <a:rPr lang="en-GB" sz="1400" i="0" kern="1200" dirty="0">
                          <a:solidFill>
                            <a:schemeClr val="dk1"/>
                          </a:solidFill>
                          <a:effectLst/>
                          <a:latin typeface="+mn-lt"/>
                          <a:ea typeface="+mn-ea"/>
                          <a:cs typeface="+mn-cs"/>
                        </a:rPr>
                        <a:t>Mothers Day</a:t>
                      </a:r>
                    </a:p>
                    <a:p>
                      <a:r>
                        <a:rPr lang="en-GB" sz="1400" i="0" kern="1200" dirty="0">
                          <a:solidFill>
                            <a:schemeClr val="dk1"/>
                          </a:solidFill>
                          <a:effectLst/>
                          <a:latin typeface="+mn-lt"/>
                          <a:ea typeface="+mn-ea"/>
                          <a:cs typeface="+mn-cs"/>
                        </a:rPr>
                        <a:t>Lunar New Year</a:t>
                      </a:r>
                    </a:p>
                    <a:p>
                      <a:r>
                        <a:rPr lang="en-GB" sz="1400" i="0" kern="1200" dirty="0">
                          <a:solidFill>
                            <a:schemeClr val="dk1"/>
                          </a:solidFill>
                          <a:effectLst/>
                          <a:latin typeface="+mn-lt"/>
                          <a:ea typeface="+mn-ea"/>
                          <a:cs typeface="+mn-cs"/>
                        </a:rPr>
                        <a:t>EID </a:t>
                      </a:r>
                    </a:p>
                    <a:p>
                      <a:r>
                        <a:rPr lang="en-GB" sz="1400" i="0" kern="1200" dirty="0" err="1">
                          <a:solidFill>
                            <a:schemeClr val="dk1"/>
                          </a:solidFill>
                          <a:effectLst/>
                          <a:latin typeface="+mn-lt"/>
                          <a:ea typeface="+mn-ea"/>
                          <a:cs typeface="+mn-cs"/>
                        </a:rPr>
                        <a:t>Ramadam</a:t>
                      </a:r>
                      <a:r>
                        <a:rPr lang="en-GB" sz="1400" i="0" kern="1200" dirty="0">
                          <a:solidFill>
                            <a:schemeClr val="dk1"/>
                          </a:solidFill>
                          <a:effectLst/>
                          <a:latin typeface="+mn-lt"/>
                          <a:ea typeface="+mn-ea"/>
                          <a:cs typeface="+mn-cs"/>
                        </a:rPr>
                        <a:t> </a:t>
                      </a:r>
                    </a:p>
                    <a:p>
                      <a:r>
                        <a:rPr lang="en-GB" sz="1400" i="0" kern="1200" dirty="0">
                          <a:solidFill>
                            <a:schemeClr val="dk1"/>
                          </a:solidFill>
                          <a:effectLst/>
                          <a:latin typeface="+mn-lt"/>
                          <a:ea typeface="+mn-ea"/>
                          <a:cs typeface="+mn-cs"/>
                        </a:rPr>
                        <a:t>St Patricks Day </a:t>
                      </a:r>
                    </a:p>
                    <a:p>
                      <a:r>
                        <a:rPr lang="en-GB" sz="1400" i="0" kern="1200" dirty="0">
                          <a:solidFill>
                            <a:schemeClr val="dk1"/>
                          </a:solidFill>
                          <a:effectLst/>
                          <a:latin typeface="+mn-lt"/>
                          <a:ea typeface="+mn-ea"/>
                          <a:cs typeface="+mn-cs"/>
                        </a:rPr>
                        <a:t>Easter</a:t>
                      </a:r>
                      <a:endParaRPr lang="en-GB" sz="14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2651990980"/>
              </p:ext>
            </p:extLst>
          </p:nvPr>
        </p:nvGraphicFramePr>
        <p:xfrm>
          <a:off x="10118600" y="4469670"/>
          <a:ext cx="1868634" cy="2303906"/>
        </p:xfrm>
        <a:graphic>
          <a:graphicData uri="http://schemas.openxmlformats.org/drawingml/2006/table">
            <a:tbl>
              <a:tblPr firstRow="1" bandRow="1">
                <a:tableStyleId>{93296810-A885-4BE3-A3E7-6D5BEEA58F35}</a:tableStyleId>
              </a:tblPr>
              <a:tblGrid>
                <a:gridCol w="1868634">
                  <a:extLst>
                    <a:ext uri="{9D8B030D-6E8A-4147-A177-3AD203B41FA5}">
                      <a16:colId xmlns:a16="http://schemas.microsoft.com/office/drawing/2014/main" val="1337843456"/>
                    </a:ext>
                  </a:extLst>
                </a:gridCol>
              </a:tblGrid>
              <a:tr h="490238">
                <a:tc>
                  <a:txBody>
                    <a:bodyPr/>
                    <a:lstStyle/>
                    <a:p>
                      <a:r>
                        <a:rPr lang="en-GB" dirty="0"/>
                        <a:t>Key Dates</a:t>
                      </a:r>
                    </a:p>
                  </a:txBody>
                  <a:tcPr anchor="ctr"/>
                </a:tc>
                <a:extLst>
                  <a:ext uri="{0D108BD9-81ED-4DB2-BD59-A6C34878D82A}">
                    <a16:rowId xmlns:a16="http://schemas.microsoft.com/office/drawing/2014/main" val="1786578608"/>
                  </a:ext>
                </a:extLst>
              </a:tr>
              <a:tr h="18136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kern="1200" dirty="0">
                          <a:solidFill>
                            <a:schemeClr val="dk1"/>
                          </a:solidFill>
                          <a:effectLst/>
                          <a:latin typeface="+mn-lt"/>
                          <a:ea typeface="+mn-ea"/>
                          <a:cs typeface="+mn-cs"/>
                        </a:rPr>
                        <a:t>Half term 13</a:t>
                      </a:r>
                      <a:r>
                        <a:rPr lang="en-GB" sz="1300" kern="1200" baseline="30000" dirty="0">
                          <a:solidFill>
                            <a:schemeClr val="dk1"/>
                          </a:solidFill>
                          <a:effectLst/>
                          <a:latin typeface="+mn-lt"/>
                          <a:ea typeface="+mn-ea"/>
                          <a:cs typeface="+mn-cs"/>
                        </a:rPr>
                        <a:t>th</a:t>
                      </a:r>
                      <a:r>
                        <a:rPr lang="en-GB" sz="1300" kern="1200" dirty="0">
                          <a:solidFill>
                            <a:schemeClr val="dk1"/>
                          </a:solidFill>
                          <a:effectLst/>
                          <a:latin typeface="+mn-lt"/>
                          <a:ea typeface="+mn-ea"/>
                          <a:cs typeface="+mn-cs"/>
                        </a:rPr>
                        <a:t> to 17</a:t>
                      </a:r>
                      <a:r>
                        <a:rPr lang="en-GB" sz="1300" kern="1200" baseline="30000" dirty="0">
                          <a:solidFill>
                            <a:schemeClr val="dk1"/>
                          </a:solidFill>
                          <a:effectLst/>
                          <a:latin typeface="+mn-lt"/>
                          <a:ea typeface="+mn-ea"/>
                          <a:cs typeface="+mn-cs"/>
                        </a:rPr>
                        <a:t>th</a:t>
                      </a:r>
                      <a:r>
                        <a:rPr lang="en-GB" sz="1300" kern="1200" dirty="0">
                          <a:solidFill>
                            <a:schemeClr val="dk1"/>
                          </a:solidFill>
                          <a:effectLst/>
                          <a:latin typeface="+mn-lt"/>
                          <a:ea typeface="+mn-ea"/>
                          <a:cs typeface="+mn-cs"/>
                        </a:rPr>
                        <a:t> February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kern="1200" dirty="0">
                          <a:solidFill>
                            <a:schemeClr val="dk1"/>
                          </a:solidFill>
                          <a:effectLst/>
                          <a:latin typeface="+mn-lt"/>
                          <a:ea typeface="+mn-ea"/>
                          <a:cs typeface="+mn-cs"/>
                        </a:rPr>
                        <a:t>Mothers Day afternoon tea – 15</a:t>
                      </a:r>
                      <a:r>
                        <a:rPr lang="en-GB" sz="1300" kern="1200" baseline="30000" dirty="0">
                          <a:solidFill>
                            <a:schemeClr val="dk1"/>
                          </a:solidFill>
                          <a:effectLst/>
                          <a:latin typeface="+mn-lt"/>
                          <a:ea typeface="+mn-ea"/>
                          <a:cs typeface="+mn-cs"/>
                        </a:rPr>
                        <a:t>th</a:t>
                      </a:r>
                      <a:r>
                        <a:rPr lang="en-GB" sz="1300" kern="1200" dirty="0">
                          <a:solidFill>
                            <a:schemeClr val="dk1"/>
                          </a:solidFill>
                          <a:effectLst/>
                          <a:latin typeface="+mn-lt"/>
                          <a:ea typeface="+mn-ea"/>
                          <a:cs typeface="+mn-cs"/>
                        </a:rPr>
                        <a:t> March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kern="1200" dirty="0">
                          <a:solidFill>
                            <a:schemeClr val="dk1"/>
                          </a:solidFill>
                          <a:effectLst/>
                          <a:latin typeface="+mn-lt"/>
                          <a:ea typeface="+mn-ea"/>
                          <a:cs typeface="+mn-cs"/>
                        </a:rPr>
                        <a:t>Safari Stu – Date TBC </a:t>
                      </a:r>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Props1.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3.xml><?xml version="1.0" encoding="utf-8"?>
<ds:datastoreItem xmlns:ds="http://schemas.openxmlformats.org/officeDocument/2006/customXml" ds:itemID="{FD2BC8FF-D64D-430B-B35D-F2C5F72C9672}">
  <ds:schemaRefs>
    <ds:schemaRef ds:uri="http://schemas.microsoft.com/office/2006/documentManagement/types"/>
    <ds:schemaRef ds:uri="http://purl.org/dc/terms/"/>
    <ds:schemaRef ds:uri="http://www.w3.org/XML/1998/namespace"/>
    <ds:schemaRef ds:uri="d4bfe957-5417-4326-b3ca-2e7faf1b0fa8"/>
    <ds:schemaRef ds:uri="http://schemas.microsoft.com/office/infopath/2007/PartnerControls"/>
    <ds:schemaRef ds:uri="http://purl.org/dc/elements/1.1/"/>
    <ds:schemaRef ds:uri="http://schemas.openxmlformats.org/package/2006/metadata/core-properties"/>
    <ds:schemaRef ds:uri="566cb0dc-d351-45af-9abe-2a4c6f397d9b"/>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3710</TotalTime>
  <Words>488</Words>
  <Application>Microsoft Office PowerPoint</Application>
  <PresentationFormat>Widescreen</PresentationFormat>
  <Paragraphs>44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Bernard MT Condensed</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Sarah Beck</cp:lastModifiedBy>
  <cp:revision>20</cp:revision>
  <cp:lastPrinted>2023-01-30T13:31:03Z</cp:lastPrinted>
  <dcterms:created xsi:type="dcterms:W3CDTF">2022-01-07T10:34:56Z</dcterms:created>
  <dcterms:modified xsi:type="dcterms:W3CDTF">2023-01-30T13:31:24Z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