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0" d="100"/>
          <a:sy n="60" d="100"/>
        </p:scale>
        <p:origin x="8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88A4C-068E-4EE5-947B-3AF3E52ED234}" type="datetimeFigureOut">
              <a:rPr lang="en-GB" smtClean="0"/>
              <a:t>09/11/2023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AF2F3-08AF-4269-A262-029882F78C95}" type="slidenum">
              <a:rPr lang="en-GB" smtClean="0"/>
              <a:t>‹#›</a:t>
            </a:fld>
            <a:endParaRPr lang="en-GB"/>
          </a:p>
        </p:txBody>
      </p:sp>
    </p:spTree>
    <p:extLst>
      <p:ext uri="{BB962C8B-B14F-4D97-AF65-F5344CB8AC3E}">
        <p14:creationId xmlns:p14="http://schemas.microsoft.com/office/powerpoint/2010/main" val="210128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4AF2F3-08AF-4269-A262-029882F78C95}" type="slidenum">
              <a:rPr lang="en-GB" smtClean="0"/>
              <a:t>1</a:t>
            </a:fld>
            <a:endParaRPr lang="en-GB"/>
          </a:p>
        </p:txBody>
      </p:sp>
    </p:spTree>
    <p:extLst>
      <p:ext uri="{BB962C8B-B14F-4D97-AF65-F5344CB8AC3E}">
        <p14:creationId xmlns:p14="http://schemas.microsoft.com/office/powerpoint/2010/main" val="324793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09/11/2023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09/11/2023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000" b="0" i="0" u="none" strike="noStrike" cap="none" normalizeH="0" baseline="0" dirty="0">
                <a:ln>
                  <a:noFill/>
                </a:ln>
                <a:solidFill>
                  <a:srgbClr val="000000"/>
                </a:solidFill>
                <a:effectLst/>
                <a:latin typeface="Calibri" panose="020F0502020204030204" pitchFamily="34" charset="0"/>
              </a:rPr>
              <a:t>The Ancient Greeks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449511991"/>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dirty="0"/>
                        <a:t>We will be reading ‘The Promise’ and using it as inspiration to write: their promises, diary entries, letters in role and poems to summarise the story.  With the final outcome of a sequel to continue in a narrative poem. We will also be reading ‘Can we Save the Tiger’ where the pupils will be writing: </a:t>
                      </a:r>
                      <a:r>
                        <a:rPr lang="en-US" sz="1350" dirty="0"/>
                        <a:t>letters, explanations, persuasive posters, and speeches. The final outcome being a discussion text. </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805199271"/>
              </p:ext>
            </p:extLst>
          </p:nvPr>
        </p:nvGraphicFramePr>
        <p:xfrm>
          <a:off x="8198698" y="208975"/>
          <a:ext cx="3792164" cy="237744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kern="1200" dirty="0">
                          <a:solidFill>
                            <a:schemeClr val="dk1"/>
                          </a:solidFill>
                          <a:effectLst/>
                          <a:latin typeface="+mn-lt"/>
                          <a:ea typeface="+mn-ea"/>
                          <a:cs typeface="+mn-cs"/>
                        </a:rPr>
                        <a:t>We will building on our fractions knowledge. The pupils will be adding and subtracting fractions with different denominators. They will also be learning about equivalent fractions and then moving onto multiplying and dividing fractions. Moving onto converting units where they will be looking at metric measures – where they will convert and calculating; as well as learning about imperial measures and miles and kilometres.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166602829"/>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dirty="0"/>
                        <a:t>This half-term we will be building on the knowledge of Magnets and Forces. We will continue to be investigating and devising experiments that prove or disprove a hypothesis. As well as building our knowledge and understanding of reliable and unreliable data.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775419729"/>
              </p:ext>
            </p:extLst>
          </p:nvPr>
        </p:nvGraphicFramePr>
        <p:xfrm>
          <a:off x="201137" y="3148933"/>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350" dirty="0"/>
                        <a:t>We will be learning all about life in the period of the Ancient Greeks. We will be understanding the ancient civilisation and their legacy within history. As well as looking  at the Greeks influence and their impact. The pupils will be learning about the Greek myths and legends and how clues from the past can help us today.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49886649"/>
              </p:ext>
            </p:extLst>
          </p:nvPr>
        </p:nvGraphicFramePr>
        <p:xfrm>
          <a:off x="201137" y="5113952"/>
          <a:ext cx="4163471" cy="1663366"/>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67099">
                <a:tc>
                  <a:txBody>
                    <a:bodyPr/>
                    <a:lstStyle/>
                    <a:p>
                      <a:r>
                        <a:rPr lang="en-GB" dirty="0"/>
                        <a:t>Art</a:t>
                      </a:r>
                    </a:p>
                  </a:txBody>
                  <a:tcPr anchor="ctr"/>
                </a:tc>
                <a:extLst>
                  <a:ext uri="{0D108BD9-81ED-4DB2-BD59-A6C34878D82A}">
                    <a16:rowId xmlns:a16="http://schemas.microsoft.com/office/drawing/2014/main" val="1786578608"/>
                  </a:ext>
                </a:extLst>
              </a:tr>
              <a:tr h="1296267">
                <a:tc>
                  <a:txBody>
                    <a:bodyPr/>
                    <a:lstStyle/>
                    <a:p>
                      <a:r>
                        <a:rPr lang="en-GB" sz="1400" dirty="0"/>
                        <a:t>We will be looking at the topic of Expressionism and investigate a range of artists. The pupils will be looking at how art can relate to how real images are distorted and exaggerated in order to express their inner feelings. They will be looking at Henri Matisse.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29599647"/>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This half-term we will be continuing to look at Buddhism and answering the question ‘ What does it mean to be a Buddhist?’ and ‘Can we all be enlightened?’. We will be investigating the eight principles of Buddhist teaching shown in daily life.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2629046977"/>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400" dirty="0"/>
                        <a:t>We will be introduced to spreadsheets. The learners will be supported in organising data into columns and rows to create their own data set. They will be taught the importance to format data and introduce to formulae and learn how to produce calculated data.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063425824"/>
              </p:ext>
            </p:extLst>
          </p:nvPr>
        </p:nvGraphicFramePr>
        <p:xfrm>
          <a:off x="4464117" y="4473058"/>
          <a:ext cx="1862256" cy="2305874"/>
        </p:xfrm>
        <a:graphic>
          <a:graphicData uri="http://schemas.openxmlformats.org/drawingml/2006/table">
            <a:tbl>
              <a:tblPr firstRow="1" bandRow="1">
                <a:tableStyleId>{93296810-A885-4BE3-A3E7-6D5BEEA58F35}</a:tableStyleId>
              </a:tblPr>
              <a:tblGrid>
                <a:gridCol w="1862256">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Our unit of work is Celebrating Differences where we will be learning about: accepting that we are all different, dreams and goals to make the world a better place.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4039940844"/>
              </p:ext>
            </p:extLst>
          </p:nvPr>
        </p:nvGraphicFramePr>
        <p:xfrm>
          <a:off x="6387715" y="4472814"/>
          <a:ext cx="1772864" cy="2307720"/>
        </p:xfrm>
        <a:graphic>
          <a:graphicData uri="http://schemas.openxmlformats.org/drawingml/2006/table">
            <a:tbl>
              <a:tblPr firstRow="1" bandRow="1">
                <a:tableStyleId>{93296810-A885-4BE3-A3E7-6D5BEEA58F35}</a:tableStyleId>
              </a:tblPr>
              <a:tblGrid>
                <a:gridCol w="1772864">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350" dirty="0"/>
                        <a:t>This half-term we will be learning about dance. They will be focusing on developing an idea or theme into dance choreography working in pairs and groups.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4359514"/>
              </p:ext>
            </p:extLst>
          </p:nvPr>
        </p:nvGraphicFramePr>
        <p:xfrm>
          <a:off x="8221919" y="4467703"/>
          <a:ext cx="1835339" cy="2352573"/>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78053">
                <a:tc>
                  <a:txBody>
                    <a:bodyPr/>
                    <a:lstStyle/>
                    <a:p>
                      <a:r>
                        <a:rPr lang="en-GB" dirty="0"/>
                        <a:t>Music</a:t>
                      </a:r>
                    </a:p>
                  </a:txBody>
                  <a:tcPr anchor="ctr"/>
                </a:tc>
                <a:extLst>
                  <a:ext uri="{0D108BD9-81ED-4DB2-BD59-A6C34878D82A}">
                    <a16:rowId xmlns:a16="http://schemas.microsoft.com/office/drawing/2014/main" val="1786578608"/>
                  </a:ext>
                </a:extLst>
              </a:tr>
              <a:tr h="1825853">
                <a:tc>
                  <a:txBody>
                    <a:bodyPr/>
                    <a:lstStyle/>
                    <a:p>
                      <a:r>
                        <a:rPr lang="en-GB" sz="1300" i="0" kern="1200" dirty="0">
                          <a:solidFill>
                            <a:schemeClr val="dk1"/>
                          </a:solidFill>
                          <a:effectLst/>
                          <a:latin typeface="+mn-lt"/>
                          <a:ea typeface="+mn-ea"/>
                          <a:cs typeface="+mn-cs"/>
                        </a:rPr>
                        <a:t>We will be further  learning about the differences between a range of notes. As well as the Pentatonic scale and performing songs with increasingly difficult instrument and vocal parts. </a:t>
                      </a:r>
                      <a:endParaRPr lang="en-GB" sz="13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322687390"/>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We will be building on the use of the French language on the topic of Healthy Living (Manger et </a:t>
                      </a:r>
                      <a:r>
                        <a:rPr lang="en-GB" sz="1400" kern="1200" dirty="0" err="1">
                          <a:solidFill>
                            <a:schemeClr val="dk1"/>
                          </a:solidFill>
                          <a:effectLst/>
                          <a:latin typeface="+mn-lt"/>
                          <a:ea typeface="+mn-ea"/>
                          <a:cs typeface="+mn-cs"/>
                        </a:rPr>
                        <a:t>Bouger</a:t>
                      </a:r>
                      <a:r>
                        <a:rPr lang="en-GB" sz="1400" kern="1200" dirty="0">
                          <a:solidFill>
                            <a:schemeClr val="dk1"/>
                          </a:solidFill>
                          <a:effectLst/>
                          <a:latin typeface="+mn-lt"/>
                          <a:ea typeface="+mn-ea"/>
                          <a:cs typeface="+mn-cs"/>
                        </a:rPr>
                        <a:t>).  The pupils will be learning the names of healthy foods. </a:t>
                      </a:r>
                    </a:p>
                  </a:txBody>
                  <a:tcPr/>
                </a:tc>
                <a:extLst>
                  <a:ext uri="{0D108BD9-81ED-4DB2-BD59-A6C34878D82A}">
                    <a16:rowId xmlns:a16="http://schemas.microsoft.com/office/drawing/2014/main" val="2171682978"/>
                  </a:ext>
                </a:extLst>
              </a:tr>
            </a:tbl>
          </a:graphicData>
        </a:graphic>
      </p:graphicFrame>
      <p:pic>
        <p:nvPicPr>
          <p:cNvPr id="19" name="Picture 18" descr="C:\Users\pdin\AppData\Local\Microsoft\Windows\INetCache\Content.MSO\3B3F30B8.tmp">
            <a:extLst>
              <a:ext uri="{FF2B5EF4-FFF2-40B4-BE49-F238E27FC236}">
                <a16:creationId xmlns:a16="http://schemas.microsoft.com/office/drawing/2014/main" id="{DBC8F207-139A-46F9-8D87-4E037E5A6F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8772" y="263785"/>
            <a:ext cx="1594722" cy="629350"/>
          </a:xfrm>
          <a:prstGeom prst="rect">
            <a:avLst/>
          </a:prstGeom>
          <a:noFill/>
          <a:ln>
            <a:noFill/>
          </a:ln>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2BC8FF-D64D-430B-B35D-F2C5F72C9672}">
  <ds:schemaRefs>
    <ds:schemaRef ds:uri="http://purl.org/dc/dcmitype/"/>
    <ds:schemaRef ds:uri="http://schemas.microsoft.com/office/infopath/2007/PartnerControls"/>
    <ds:schemaRef ds:uri="http://www.w3.org/XML/1998/namespac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d4bfe957-5417-4326-b3ca-2e7faf1b0fa8"/>
    <ds:schemaRef ds:uri="566cb0dc-d351-45af-9abe-2a4c6f397d9b"/>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814</TotalTime>
  <Words>550</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Parveen Din</cp:lastModifiedBy>
  <cp:revision>48</cp:revision>
  <dcterms:created xsi:type="dcterms:W3CDTF">2022-01-07T10:34:56Z</dcterms:created>
  <dcterms:modified xsi:type="dcterms:W3CDTF">2023-11-09T21:08:42Z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