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8FBA06-599D-435F-AABD-27880803E079}" v="9" dt="2025-09-10T15:06:20.8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3" autoAdjust="0"/>
    <p:restoredTop sz="95788"/>
  </p:normalViewPr>
  <p:slideViewPr>
    <p:cSldViewPr snapToGrid="0">
      <p:cViewPr varScale="1">
        <p:scale>
          <a:sx n="81" d="100"/>
          <a:sy n="81" d="100"/>
        </p:scale>
        <p:origin x="120"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9D3EDF-CA7E-4022-9773-9C9E101F43A3}" type="datetimeFigureOut">
              <a:rPr lang="en-GB" smtClean="0"/>
              <a:t>11/09/2025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B4247A-F02B-459B-8942-28D04A1672D3}" type="slidenum">
              <a:rPr lang="en-GB" smtClean="0"/>
              <a:t>‹#›</a:t>
            </a:fld>
            <a:endParaRPr lang="en-GB"/>
          </a:p>
        </p:txBody>
      </p:sp>
    </p:spTree>
    <p:extLst>
      <p:ext uri="{BB962C8B-B14F-4D97-AF65-F5344CB8AC3E}">
        <p14:creationId xmlns:p14="http://schemas.microsoft.com/office/powerpoint/2010/main" val="155746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0B4247A-F02B-459B-8942-28D04A1672D3}" type="slidenum">
              <a:rPr lang="en-GB" smtClean="0"/>
              <a:t>1</a:t>
            </a:fld>
            <a:endParaRPr lang="en-GB"/>
          </a:p>
        </p:txBody>
      </p:sp>
    </p:spTree>
    <p:extLst>
      <p:ext uri="{BB962C8B-B14F-4D97-AF65-F5344CB8AC3E}">
        <p14:creationId xmlns:p14="http://schemas.microsoft.com/office/powerpoint/2010/main" val="2511666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11/09/2025</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11/09/2025</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11/09/2025</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11/09/2025</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11/09/2025</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11/09/2025</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11/09/2025</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11/09/2025</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11/09/2025</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11/09/2025</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11/09/2025</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11/09/2025</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8" y="199551"/>
            <a:ext cx="4163470" cy="1150677"/>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Calibri" panose="020F0502020204030204" pitchFamily="34" charset="0"/>
              </a:rPr>
              <a:t>Our themes this term </a:t>
            </a:r>
            <a:r>
              <a:rPr lang="en-GB" altLang="en-US" sz="1400" dirty="0">
                <a:solidFill>
                  <a:srgbClr val="000000"/>
                </a:solidFill>
                <a:latin typeface="Calibri" panose="020F0502020204030204" pitchFamily="34" charset="0"/>
              </a:rPr>
              <a:t>are.. </a:t>
            </a:r>
            <a:endParaRPr kumimoji="0" lang="en-GB" altLang="en-US" sz="1400" b="0" i="0" u="none" strike="noStrike" cap="none" normalizeH="0" baseline="0" dirty="0">
              <a:ln>
                <a:noFill/>
              </a:ln>
              <a:solidFill>
                <a:srgbClr val="000000"/>
              </a:solidFill>
              <a:effectLst/>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000" b="0" i="0" u="none" strike="noStrike" cap="none" normalizeH="0" baseline="0" dirty="0">
                <a:ln>
                  <a:noFill/>
                </a:ln>
                <a:solidFill>
                  <a:srgbClr val="000000"/>
                </a:solidFill>
                <a:effectLst/>
                <a:latin typeface="Calibri" panose="020F0502020204030204" pitchFamily="34" charset="0"/>
              </a:rPr>
              <a:t>Important People and Portraits</a:t>
            </a:r>
            <a:endParaRPr kumimoji="0" lang="en-GB" altLang="en-US" sz="1100" b="0" i="0" u="none" strike="noStrike" cap="none" normalizeH="0" baseline="0" dirty="0">
              <a:ln>
                <a:noFill/>
              </a:ln>
              <a:solidFill>
                <a:srgbClr val="000000"/>
              </a:solidFill>
              <a:effectLst/>
              <a:latin typeface="Bernard MT Condensed" panose="020508060609050204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endParaRP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1946378489"/>
              </p:ext>
            </p:extLst>
          </p:nvPr>
        </p:nvGraphicFramePr>
        <p:xfrm>
          <a:off x="4464117" y="208976"/>
          <a:ext cx="3686721" cy="2380928"/>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69248">
                <a:tc>
                  <a:txBody>
                    <a:bodyPr/>
                    <a:lstStyle/>
                    <a:p>
                      <a:r>
                        <a:rPr lang="en-GB" dirty="0"/>
                        <a:t>English </a:t>
                      </a:r>
                    </a:p>
                  </a:txBody>
                  <a:tcPr anchor="ctr"/>
                </a:tc>
                <a:extLst>
                  <a:ext uri="{0D108BD9-81ED-4DB2-BD59-A6C34878D82A}">
                    <a16:rowId xmlns:a16="http://schemas.microsoft.com/office/drawing/2014/main" val="1786578608"/>
                  </a:ext>
                </a:extLst>
              </a:tr>
              <a:tr h="1914876">
                <a:tc>
                  <a:txBody>
                    <a:bodyPr/>
                    <a:lstStyle/>
                    <a:p>
                      <a:pPr algn="l">
                        <a:spcAft>
                          <a:spcPts val="0"/>
                        </a:spcAft>
                      </a:pPr>
                      <a:r>
                        <a:rPr lang="en-GB" sz="1400" dirty="0"/>
                        <a:t>We  will begin the year by looking at narrative. We will secure our knowledge of writing a simple sentence – beginning with a capital letter, ending with a full stop and checking the everything makes sense - and then begin using conjunctions ‘and’, ‘but’ and ‘or’ to link ideas together. We will use expanded noun phrases to add more detail to character and setting.</a:t>
                      </a:r>
                    </a:p>
                    <a:p>
                      <a:pPr algn="l">
                        <a:spcAft>
                          <a:spcPts val="0"/>
                        </a:spcAft>
                      </a:pP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732680721"/>
              </p:ext>
            </p:extLst>
          </p:nvPr>
        </p:nvGraphicFramePr>
        <p:xfrm>
          <a:off x="8198698" y="208975"/>
          <a:ext cx="3792164" cy="2264683"/>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303828">
                <a:tc>
                  <a:txBody>
                    <a:bodyPr/>
                    <a:lstStyle/>
                    <a:p>
                      <a:r>
                        <a:rPr lang="en-GB" dirty="0"/>
                        <a:t>Maths</a:t>
                      </a:r>
                    </a:p>
                  </a:txBody>
                  <a:tcPr anchor="ctr"/>
                </a:tc>
                <a:extLst>
                  <a:ext uri="{0D108BD9-81ED-4DB2-BD59-A6C34878D82A}">
                    <a16:rowId xmlns:a16="http://schemas.microsoft.com/office/drawing/2014/main" val="1786578608"/>
                  </a:ext>
                </a:extLst>
              </a:tr>
              <a:tr h="1898923">
                <a:tc>
                  <a:txBody>
                    <a:bodyPr/>
                    <a:lstStyle/>
                    <a:p>
                      <a:r>
                        <a:rPr lang="en-GB" sz="1400" dirty="0"/>
                        <a:t>In Maths we will be exploring place value. We will be securing our knowledge of numbers to 100; being able to represent using different mathematical equipment, partition them into tens and ones as well as placing them in order. We will then move to applying partition techniques to begin adding and subtracting two-digit numbers.</a:t>
                      </a:r>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1228935763"/>
              </p:ext>
            </p:extLst>
          </p:nvPr>
        </p:nvGraphicFramePr>
        <p:xfrm>
          <a:off x="201136" y="1421127"/>
          <a:ext cx="4163471" cy="1773245"/>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01548">
                <a:tc>
                  <a:txBody>
                    <a:bodyPr/>
                    <a:lstStyle/>
                    <a:p>
                      <a:r>
                        <a:rPr lang="en-GB" dirty="0"/>
                        <a:t>Science</a:t>
                      </a:r>
                    </a:p>
                  </a:txBody>
                  <a:tcPr anchor="ctr"/>
                </a:tc>
                <a:extLst>
                  <a:ext uri="{0D108BD9-81ED-4DB2-BD59-A6C34878D82A}">
                    <a16:rowId xmlns:a16="http://schemas.microsoft.com/office/drawing/2014/main" val="1786578608"/>
                  </a:ext>
                </a:extLst>
              </a:tr>
              <a:tr h="1371697">
                <a:tc>
                  <a:txBody>
                    <a:bodyPr/>
                    <a:lstStyle/>
                    <a:p>
                      <a:r>
                        <a:rPr lang="en-GB" sz="1400" dirty="0"/>
                        <a:t>This half-term we will be learning about everyday materials and their properties. We will be talking about the suitability of materials for certain objects as well as looking at how the properties of materials can change in certain conditions.</a:t>
                      </a:r>
                      <a:endParaRPr lang="en-GB" sz="1400" dirty="0">
                        <a:latin typeface="+mn-lt"/>
                      </a:endParaRP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3698417109"/>
              </p:ext>
            </p:extLst>
          </p:nvPr>
        </p:nvGraphicFramePr>
        <p:xfrm>
          <a:off x="201135" y="3450366"/>
          <a:ext cx="4163471" cy="1720478"/>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251401">
                <a:tc>
                  <a:txBody>
                    <a:bodyPr/>
                    <a:lstStyle/>
                    <a:p>
                      <a:r>
                        <a:rPr lang="en-GB" dirty="0"/>
                        <a:t>History / Geography </a:t>
                      </a:r>
                    </a:p>
                  </a:txBody>
                  <a:tcPr anchor="ctr"/>
                </a:tc>
                <a:extLst>
                  <a:ext uri="{0D108BD9-81ED-4DB2-BD59-A6C34878D82A}">
                    <a16:rowId xmlns:a16="http://schemas.microsoft.com/office/drawing/2014/main" val="1786578608"/>
                  </a:ext>
                </a:extLst>
              </a:tr>
              <a:tr h="13547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We are developing a deeper understanding of the impact of Queen Elizabeth II’s reign. We will explore the roles and responsibilities of a monarch as well as constructing a detailed timeline of Queen Elizabeth’s life.</a:t>
                      </a:r>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1363373435"/>
              </p:ext>
            </p:extLst>
          </p:nvPr>
        </p:nvGraphicFramePr>
        <p:xfrm>
          <a:off x="201137" y="5192012"/>
          <a:ext cx="4163471" cy="1580901"/>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344125">
                <a:tc>
                  <a:txBody>
                    <a:bodyPr/>
                    <a:lstStyle/>
                    <a:p>
                      <a:r>
                        <a:rPr lang="en-GB" dirty="0"/>
                        <a:t>Art </a:t>
                      </a:r>
                    </a:p>
                  </a:txBody>
                  <a:tcPr anchor="ctr"/>
                </a:tc>
                <a:extLst>
                  <a:ext uri="{0D108BD9-81ED-4DB2-BD59-A6C34878D82A}">
                    <a16:rowId xmlns:a16="http://schemas.microsoft.com/office/drawing/2014/main" val="1786578608"/>
                  </a:ext>
                </a:extLst>
              </a:tr>
              <a:tr h="1215141">
                <a:tc>
                  <a:txBody>
                    <a:bodyPr/>
                    <a:lstStyle/>
                    <a:p>
                      <a:r>
                        <a:rPr lang="en-GB" sz="1400" b="0" dirty="0"/>
                        <a:t>We will be looking at the work of Thomas Gainsborough and the style they applied to their portraits. We will be aiming to replicate these techniques in our own self portraits.</a:t>
                      </a:r>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525167933"/>
              </p:ext>
            </p:extLst>
          </p:nvPr>
        </p:nvGraphicFramePr>
        <p:xfrm>
          <a:off x="4485032" y="2618958"/>
          <a:ext cx="3665806" cy="1773245"/>
        </p:xfrm>
        <a:graphic>
          <a:graphicData uri="http://schemas.openxmlformats.org/drawingml/2006/table">
            <a:tbl>
              <a:tblPr firstRow="1" bandRow="1">
                <a:tableStyleId>{93296810-A885-4BE3-A3E7-6D5BEEA58F35}</a:tableStyleId>
              </a:tblPr>
              <a:tblGrid>
                <a:gridCol w="3665806">
                  <a:extLst>
                    <a:ext uri="{9D8B030D-6E8A-4147-A177-3AD203B41FA5}">
                      <a16:colId xmlns:a16="http://schemas.microsoft.com/office/drawing/2014/main" val="1337843456"/>
                    </a:ext>
                  </a:extLst>
                </a:gridCol>
              </a:tblGrid>
              <a:tr h="393001">
                <a:tc>
                  <a:txBody>
                    <a:bodyPr/>
                    <a:lstStyle/>
                    <a:p>
                      <a:r>
                        <a:rPr lang="en-GB" dirty="0"/>
                        <a:t>RE</a:t>
                      </a:r>
                    </a:p>
                  </a:txBody>
                  <a:tcPr anchor="ctr"/>
                </a:tc>
                <a:extLst>
                  <a:ext uri="{0D108BD9-81ED-4DB2-BD59-A6C34878D82A}">
                    <a16:rowId xmlns:a16="http://schemas.microsoft.com/office/drawing/2014/main" val="1786578608"/>
                  </a:ext>
                </a:extLst>
              </a:tr>
              <a:tr h="13802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kern="1200" dirty="0">
                          <a:solidFill>
                            <a:schemeClr val="dk1"/>
                          </a:solidFill>
                          <a:effectLst/>
                          <a:latin typeface="+mn-lt"/>
                          <a:ea typeface="+mn-ea"/>
                          <a:cs typeface="+mn-cs"/>
                        </a:rPr>
                        <a:t>We will be looking at what the time of harvest means to different religions. We will look at how different religions promote sharing within the community.</a:t>
                      </a: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1677052650"/>
              </p:ext>
            </p:extLst>
          </p:nvPr>
        </p:nvGraphicFramePr>
        <p:xfrm>
          <a:off x="8250348" y="2618958"/>
          <a:ext cx="3740513" cy="1820238"/>
        </p:xfrm>
        <a:graphic>
          <a:graphicData uri="http://schemas.openxmlformats.org/drawingml/2006/table">
            <a:tbl>
              <a:tblPr firstRow="1" bandRow="1">
                <a:tableStyleId>{93296810-A885-4BE3-A3E7-6D5BEEA58F35}</a:tableStyleId>
              </a:tblPr>
              <a:tblGrid>
                <a:gridCol w="3740513">
                  <a:extLst>
                    <a:ext uri="{9D8B030D-6E8A-4147-A177-3AD203B41FA5}">
                      <a16:colId xmlns:a16="http://schemas.microsoft.com/office/drawing/2014/main" val="1337843456"/>
                    </a:ext>
                  </a:extLst>
                </a:gridCol>
              </a:tblGrid>
              <a:tr h="335649">
                <a:tc>
                  <a:txBody>
                    <a:bodyPr/>
                    <a:lstStyle/>
                    <a:p>
                      <a:r>
                        <a:rPr lang="en-GB" dirty="0"/>
                        <a:t>Computing</a:t>
                      </a:r>
                    </a:p>
                  </a:txBody>
                  <a:tcPr anchor="ctr"/>
                </a:tc>
                <a:extLst>
                  <a:ext uri="{0D108BD9-81ED-4DB2-BD59-A6C34878D82A}">
                    <a16:rowId xmlns:a16="http://schemas.microsoft.com/office/drawing/2014/main" val="1786578608"/>
                  </a:ext>
                </a:extLst>
              </a:tr>
              <a:tr h="1454478">
                <a:tc>
                  <a:txBody>
                    <a:bodyPr/>
                    <a:lstStyle/>
                    <a:p>
                      <a:r>
                        <a:rPr lang="en-GB" sz="1400" kern="1200" dirty="0">
                          <a:solidFill>
                            <a:schemeClr val="dk1"/>
                          </a:solidFill>
                          <a:effectLst/>
                          <a:latin typeface="+mn-lt"/>
                          <a:ea typeface="+mn-ea"/>
                          <a:cs typeface="+mn-cs"/>
                        </a:rPr>
                        <a:t>We will develop their understanding of what information technology (IT) is and will begin to identify examples in school and beyond. We will then investigate how IT improves </a:t>
                      </a:r>
                      <a:r>
                        <a:rPr lang="en-GB" sz="1400" kern="1200">
                          <a:solidFill>
                            <a:schemeClr val="dk1"/>
                          </a:solidFill>
                          <a:effectLst/>
                          <a:latin typeface="+mn-lt"/>
                          <a:ea typeface="+mn-ea"/>
                          <a:cs typeface="+mn-cs"/>
                        </a:rPr>
                        <a:t>our world and </a:t>
                      </a:r>
                      <a:r>
                        <a:rPr lang="en-GB" sz="1400" kern="1200" dirty="0">
                          <a:solidFill>
                            <a:schemeClr val="dk1"/>
                          </a:solidFill>
                          <a:effectLst/>
                          <a:latin typeface="+mn-lt"/>
                          <a:ea typeface="+mn-ea"/>
                          <a:cs typeface="+mn-cs"/>
                        </a:rPr>
                        <a:t>will learn about the importance of using IT responsibly. </a:t>
                      </a:r>
                    </a:p>
                  </a:txBody>
                  <a:tcPr marL="114300" marR="114300" marT="0" marB="0"/>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1904365837"/>
              </p:ext>
            </p:extLst>
          </p:nvPr>
        </p:nvGraphicFramePr>
        <p:xfrm>
          <a:off x="4416208" y="4529019"/>
          <a:ext cx="2578150" cy="2215088"/>
        </p:xfrm>
        <a:graphic>
          <a:graphicData uri="http://schemas.openxmlformats.org/drawingml/2006/table">
            <a:tbl>
              <a:tblPr firstRow="1" bandRow="1">
                <a:tableStyleId>{93296810-A885-4BE3-A3E7-6D5BEEA58F35}</a:tableStyleId>
              </a:tblPr>
              <a:tblGrid>
                <a:gridCol w="2578150">
                  <a:extLst>
                    <a:ext uri="{9D8B030D-6E8A-4147-A177-3AD203B41FA5}">
                      <a16:colId xmlns:a16="http://schemas.microsoft.com/office/drawing/2014/main" val="1337843456"/>
                    </a:ext>
                  </a:extLst>
                </a:gridCol>
              </a:tblGrid>
              <a:tr h="142636">
                <a:tc>
                  <a:txBody>
                    <a:bodyPr/>
                    <a:lstStyle/>
                    <a:p>
                      <a:r>
                        <a:rPr lang="en-GB" dirty="0"/>
                        <a:t>PSHE</a:t>
                      </a:r>
                    </a:p>
                  </a:txBody>
                  <a:tcPr anchor="ctr"/>
                </a:tc>
                <a:extLst>
                  <a:ext uri="{0D108BD9-81ED-4DB2-BD59-A6C34878D82A}">
                    <a16:rowId xmlns:a16="http://schemas.microsoft.com/office/drawing/2014/main" val="1786578608"/>
                  </a:ext>
                </a:extLst>
              </a:tr>
              <a:tr h="1849328">
                <a:tc>
                  <a:txBody>
                    <a:bodyPr/>
                    <a:lstStyle/>
                    <a:p>
                      <a:r>
                        <a:rPr lang="en-GB" sz="1400" dirty="0"/>
                        <a:t>We will be looing at our hopes and dreams for the next year, as well as discussing how to deal with any worries we might have. We will also explore rights and responsibilities and how these can ink to rewards and consequences.</a:t>
                      </a: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222725607"/>
              </p:ext>
            </p:extLst>
          </p:nvPr>
        </p:nvGraphicFramePr>
        <p:xfrm>
          <a:off x="7186864" y="4504978"/>
          <a:ext cx="2288342" cy="2257038"/>
        </p:xfrm>
        <a:graphic>
          <a:graphicData uri="http://schemas.openxmlformats.org/drawingml/2006/table">
            <a:tbl>
              <a:tblPr firstRow="1" bandRow="1">
                <a:tableStyleId>{93296810-A885-4BE3-A3E7-6D5BEEA58F35}</a:tableStyleId>
              </a:tblPr>
              <a:tblGrid>
                <a:gridCol w="2288342">
                  <a:extLst>
                    <a:ext uri="{9D8B030D-6E8A-4147-A177-3AD203B41FA5}">
                      <a16:colId xmlns:a16="http://schemas.microsoft.com/office/drawing/2014/main" val="1337843456"/>
                    </a:ext>
                  </a:extLst>
                </a:gridCol>
              </a:tblGrid>
              <a:tr h="435567">
                <a:tc>
                  <a:txBody>
                    <a:bodyPr/>
                    <a:lstStyle/>
                    <a:p>
                      <a:r>
                        <a:rPr lang="en-GB" dirty="0"/>
                        <a:t>PE</a:t>
                      </a:r>
                    </a:p>
                  </a:txBody>
                  <a:tcPr anchor="ctr"/>
                </a:tc>
                <a:extLst>
                  <a:ext uri="{0D108BD9-81ED-4DB2-BD59-A6C34878D82A}">
                    <a16:rowId xmlns:a16="http://schemas.microsoft.com/office/drawing/2014/main" val="1786578608"/>
                  </a:ext>
                </a:extLst>
              </a:tr>
              <a:tr h="1821471">
                <a:tc>
                  <a:txBody>
                    <a:bodyPr/>
                    <a:lstStyle/>
                    <a:p>
                      <a:r>
                        <a:rPr lang="en-GB" sz="1400" dirty="0"/>
                        <a:t>Children will develop the fundamental skills of balancing, running, changing direction, jumping, hopping and skipping. They will be given the opportunity to work with a range of different equipment.</a:t>
                      </a:r>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1601484771"/>
              </p:ext>
            </p:extLst>
          </p:nvPr>
        </p:nvGraphicFramePr>
        <p:xfrm>
          <a:off x="9496926" y="4484715"/>
          <a:ext cx="2493935" cy="2222841"/>
        </p:xfrm>
        <a:graphic>
          <a:graphicData uri="http://schemas.openxmlformats.org/drawingml/2006/table">
            <a:tbl>
              <a:tblPr firstRow="1" bandRow="1">
                <a:tableStyleId>{93296810-A885-4BE3-A3E7-6D5BEEA58F35}</a:tableStyleId>
              </a:tblPr>
              <a:tblGrid>
                <a:gridCol w="2493935">
                  <a:extLst>
                    <a:ext uri="{9D8B030D-6E8A-4147-A177-3AD203B41FA5}">
                      <a16:colId xmlns:a16="http://schemas.microsoft.com/office/drawing/2014/main" val="1337843456"/>
                    </a:ext>
                  </a:extLst>
                </a:gridCol>
              </a:tblGrid>
              <a:tr h="407762">
                <a:tc>
                  <a:txBody>
                    <a:bodyPr/>
                    <a:lstStyle/>
                    <a:p>
                      <a:r>
                        <a:rPr lang="en-GB" dirty="0"/>
                        <a:t>Music</a:t>
                      </a:r>
                    </a:p>
                  </a:txBody>
                  <a:tcPr anchor="ctr"/>
                </a:tc>
                <a:extLst>
                  <a:ext uri="{0D108BD9-81ED-4DB2-BD59-A6C34878D82A}">
                    <a16:rowId xmlns:a16="http://schemas.microsoft.com/office/drawing/2014/main" val="1786578608"/>
                  </a:ext>
                </a:extLst>
              </a:tr>
              <a:tr h="1815079">
                <a:tc>
                  <a:txBody>
                    <a:bodyPr/>
                    <a:lstStyle/>
                    <a:p>
                      <a:r>
                        <a:rPr lang="en-GB" sz="1400" i="0" kern="1200" dirty="0">
                          <a:solidFill>
                            <a:schemeClr val="dk1"/>
                          </a:solidFill>
                          <a:effectLst/>
                          <a:latin typeface="+mn-lt"/>
                          <a:ea typeface="+mn-ea"/>
                          <a:cs typeface="+mn-cs"/>
                        </a:rPr>
                        <a:t>We will begin our weekly sessions with Mr Randall, our music teacher. We will begin by exploring a range of instruments, noting the different sounds they can make, and practising some basic orchestra skills.</a:t>
                      </a:r>
                      <a:endParaRPr lang="en-GB" sz="1400" i="0" dirty="0"/>
                    </a:p>
                  </a:txBody>
                  <a:tcPr/>
                </a:tc>
                <a:extLst>
                  <a:ext uri="{0D108BD9-81ED-4DB2-BD59-A6C34878D82A}">
                    <a16:rowId xmlns:a16="http://schemas.microsoft.com/office/drawing/2014/main" val="2171682978"/>
                  </a:ext>
                </a:extLst>
              </a:tr>
            </a:tbl>
          </a:graphicData>
        </a:graphic>
      </p:graphicFrame>
      <p:pic>
        <p:nvPicPr>
          <p:cNvPr id="1026" name="Picture 2" descr="Portraits of Queen Elizabeth II – bridgeman blog">
            <a:extLst>
              <a:ext uri="{FF2B5EF4-FFF2-40B4-BE49-F238E27FC236}">
                <a16:creationId xmlns:a16="http://schemas.microsoft.com/office/drawing/2014/main" id="{6023BE51-6C2F-0D2F-D65C-693CA78E5C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7722" y="208975"/>
            <a:ext cx="726884" cy="11251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1" ma:contentTypeDescription="Create a new document." ma:contentTypeScope="" ma:versionID="99fa8e0e531a8530a1af408fe84952ac">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099767615f317d14d67947b414d92210"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749df9f-eb47-44f2-be0e-f72bd5306b52" xsi:nil="true"/>
    <lcf76f155ced4ddcb4097134ff3c332f xmlns="ea49b8bd-d29e-4d46-aff1-e5ae5b22063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2.xml><?xml version="1.0" encoding="utf-8"?>
<ds:datastoreItem xmlns:ds="http://schemas.openxmlformats.org/officeDocument/2006/customXml" ds:itemID="{3FAFBA98-06E6-4495-89B0-230978CA285C}"/>
</file>

<file path=customXml/itemProps3.xml><?xml version="1.0" encoding="utf-8"?>
<ds:datastoreItem xmlns:ds="http://schemas.openxmlformats.org/officeDocument/2006/customXml" ds:itemID="{FD2BC8FF-D64D-430B-B35D-F2C5F72C9672}">
  <ds:schemaRefs>
    <ds:schemaRef ds:uri="6749df9f-eb47-44f2-be0e-f72bd5306b52"/>
    <ds:schemaRef ds:uri="6ae68591-fc20-448c-9be0-09cb04b1408e"/>
    <ds:schemaRef ds:uri="9788b7d8-3b5c-4b09-8cf8-14acf47762f7"/>
    <ds:schemaRef ds:uri="ea49b8bd-d29e-4d46-aff1-e5ae5b22063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1788</TotalTime>
  <Words>458</Words>
  <Application>Microsoft Office PowerPoint</Application>
  <PresentationFormat>Widescreen</PresentationFormat>
  <Paragraphs>23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Bernard MT Condensed</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Mel Ramsey</cp:lastModifiedBy>
  <cp:revision>71</cp:revision>
  <dcterms:created xsi:type="dcterms:W3CDTF">2022-01-07T10:34:56Z</dcterms:created>
  <dcterms:modified xsi:type="dcterms:W3CDTF">2025-09-11T09:44:24Z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y fmtid="{D5CDD505-2E9C-101B-9397-08002B2CF9AE}" pid="3" name="MediaServiceImageTags">
    <vt:lpwstr/>
  </property>
</Properties>
</file>