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1" autoAdjust="0"/>
    <p:restoredTop sz="95788"/>
  </p:normalViewPr>
  <p:slideViewPr>
    <p:cSldViewPr snapToGrid="0">
      <p:cViewPr varScale="1">
        <p:scale>
          <a:sx n="82" d="100"/>
          <a:sy n="82" d="100"/>
        </p:scale>
        <p:origin x="629"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omi Stafford" userId="f0ec65f8-9b92-4f31-be5f-9f99e94a665c" providerId="ADAL" clId="{18D3191A-45C6-40A0-9A38-B8F4C4E5ADBC}"/>
    <pc:docChg chg="modSld">
      <pc:chgData name="Naomi Stafford" userId="f0ec65f8-9b92-4f31-be5f-9f99e94a665c" providerId="ADAL" clId="{18D3191A-45C6-40A0-9A38-B8F4C4E5ADBC}" dt="2026-09-10T12:48:10.256" v="35" actId="20577"/>
      <pc:docMkLst>
        <pc:docMk/>
      </pc:docMkLst>
      <pc:sldChg chg="modSp mod">
        <pc:chgData name="Naomi Stafford" userId="f0ec65f8-9b92-4f31-be5f-9f99e94a665c" providerId="ADAL" clId="{18D3191A-45C6-40A0-9A38-B8F4C4E5ADBC}" dt="2026-09-10T12:48:10.256" v="35" actId="20577"/>
        <pc:sldMkLst>
          <pc:docMk/>
          <pc:sldMk cId="3514798268" sldId="256"/>
        </pc:sldMkLst>
        <pc:graphicFrameChg chg="modGraphic">
          <ac:chgData name="Naomi Stafford" userId="f0ec65f8-9b92-4f31-be5f-9f99e94a665c" providerId="ADAL" clId="{18D3191A-45C6-40A0-9A38-B8F4C4E5ADBC}" dt="2026-09-10T12:48:10.256" v="35" actId="20577"/>
          <ac:graphicFrameMkLst>
            <pc:docMk/>
            <pc:sldMk cId="3514798268" sldId="256"/>
            <ac:graphicFrameMk id="16" creationId="{31C26C41-BF83-4C9A-8B11-EE06B7BFA4C7}"/>
          </ac:graphicFrameMkLst>
        </pc:graphicFrameChg>
      </pc:sldChg>
    </pc:docChg>
  </pc:docChgLst>
  <pc:docChgLst>
    <pc:chgData name="Naomi Stafford" userId="S::nstafford@grove.cambs.sch.uk::f0ec65f8-9b92-4f31-be5f-9f99e94a665c" providerId="AD" clId="Web-{00000000-0000-0000-0000-000000000000}"/>
    <pc:docChg chg="modSld">
      <pc:chgData name="Naomi Stafford" userId="S::nstafford@grove.cambs.sch.uk::f0ec65f8-9b92-4f31-be5f-9f99e94a665c" providerId="AD" clId="Web-{00000000-0000-0000-0000-000000000000}" dt="2026-09-06T14:30:39.182" v="1"/>
      <pc:docMkLst>
        <pc:docMk/>
      </pc:docMkLst>
      <pc:sldChg chg="modSp">
        <pc:chgData name="Naomi Stafford" userId="S::nstafford@grove.cambs.sch.uk::f0ec65f8-9b92-4f31-be5f-9f99e94a665c" providerId="AD" clId="Web-{00000000-0000-0000-0000-000000000000}" dt="2026-09-06T14:30:39.182" v="1"/>
        <pc:sldMkLst>
          <pc:docMk/>
          <pc:sldMk cId="3514798268" sldId="256"/>
        </pc:sldMkLst>
        <pc:graphicFrameChg chg="mod modGraphic">
          <ac:chgData name="Naomi Stafford" userId="S::nstafford@grove.cambs.sch.uk::f0ec65f8-9b92-4f31-be5f-9f99e94a665c" providerId="AD" clId="Web-{00000000-0000-0000-0000-000000000000}" dt="2026-09-06T14:30:39.182" v="1"/>
          <ac:graphicFrameMkLst>
            <pc:docMk/>
            <pc:sldMk cId="3514798268" sldId="256"/>
            <ac:graphicFrameMk id="5" creationId="{FA8CF3AC-CD02-44AC-BB62-4E92093EB6ED}"/>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92BDB-127D-4CCA-95DC-5BF7D55E98C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66BEEE5-E26D-4F98-AF9F-CD9983C4BC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C04C868-5A9F-4832-8EC9-0090E65335C9}"/>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5" name="Footer Placeholder 4">
            <a:extLst>
              <a:ext uri="{FF2B5EF4-FFF2-40B4-BE49-F238E27FC236}">
                <a16:creationId xmlns:a16="http://schemas.microsoft.com/office/drawing/2014/main" id="{76CE74FE-5747-4A85-8CF6-46F786F1DF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A32454-C9E3-45E1-86BD-C105405943A5}"/>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23097648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42B08-E0D7-4AE1-9B59-477BACCA96D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9DBB42F-87C0-4F52-BBA7-1DDF53F39D8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F3FF57-D74D-4B1B-A7BB-14431C15437E}"/>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5" name="Footer Placeholder 4">
            <a:extLst>
              <a:ext uri="{FF2B5EF4-FFF2-40B4-BE49-F238E27FC236}">
                <a16:creationId xmlns:a16="http://schemas.microsoft.com/office/drawing/2014/main" id="{3903CB4D-3811-419D-ABD2-D2F5BB2474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932993-B291-45C1-A4C9-7D9668FB608A}"/>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2902361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A3EFB-8FA0-4096-829B-E9B8E9993DB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7AD2943-FC3C-4234-A0E6-8112740CB8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906F23D-7E1A-4584-A2F8-F3300F694528}"/>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5" name="Footer Placeholder 4">
            <a:extLst>
              <a:ext uri="{FF2B5EF4-FFF2-40B4-BE49-F238E27FC236}">
                <a16:creationId xmlns:a16="http://schemas.microsoft.com/office/drawing/2014/main" id="{5A5348FA-DC5D-4DC0-8E3E-5FD3F717E0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2FF58F-F166-431D-A4F4-82C645B4979F}"/>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35594198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23C80-B963-4AE7-AA61-675C1F8A79E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735D092-9AA3-4196-B6D7-6540DBFF6DB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5088759-300B-4ACD-A29F-212F0BA62D1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AB9F387-0E02-47D4-83D2-21B12DBE5B61}"/>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6" name="Footer Placeholder 5">
            <a:extLst>
              <a:ext uri="{FF2B5EF4-FFF2-40B4-BE49-F238E27FC236}">
                <a16:creationId xmlns:a16="http://schemas.microsoft.com/office/drawing/2014/main" id="{1098C58C-B841-403C-8AEB-C533B15293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312059-00A5-4BB5-89CF-12B0859B89D1}"/>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2820841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C1B50-03BC-44FD-BD99-CBC85C5B2E2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8BD8C12-9510-4C93-A6D7-89291E12345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0DCFA1A-A14B-46BC-8DC1-1ADF67AAA22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BF0272E-BE53-4DF4-B1A7-EA53263C4D3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C128BC9-5650-4494-8762-7193D190234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1F4346B-907A-4D4F-A079-18AD41928F14}"/>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8" name="Footer Placeholder 7">
            <a:extLst>
              <a:ext uri="{FF2B5EF4-FFF2-40B4-BE49-F238E27FC236}">
                <a16:creationId xmlns:a16="http://schemas.microsoft.com/office/drawing/2014/main" id="{38293722-1DBA-49AF-85F9-6B69D71625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A5977FC-B443-4E2E-BB14-22709E3A7910}"/>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31862440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24B08-D3D8-4B32-AF10-094252D9FAF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0E52E7F-3D00-4E33-9DD3-04CC186250A7}"/>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4" name="Footer Placeholder 3">
            <a:extLst>
              <a:ext uri="{FF2B5EF4-FFF2-40B4-BE49-F238E27FC236}">
                <a16:creationId xmlns:a16="http://schemas.microsoft.com/office/drawing/2014/main" id="{2AAAB1F9-8A14-4F32-A588-1817B459883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96E3E9-4F96-461B-AB20-D0817029B477}"/>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18896722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1853B75-5EDD-4B30-8349-4EB1D5225B79}"/>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3" name="Footer Placeholder 2">
            <a:extLst>
              <a:ext uri="{FF2B5EF4-FFF2-40B4-BE49-F238E27FC236}">
                <a16:creationId xmlns:a16="http://schemas.microsoft.com/office/drawing/2014/main" id="{01CA0B36-0FBC-4B63-99C5-0E48D9FD62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C0E4803-EF21-4799-8196-EBFA1E523DDC}"/>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19531259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C74CC-A74A-4C02-ABC9-5E28B7CDB4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7D96AD-68F2-44F7-9865-31D2F545B0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80BA6F5-BA26-4919-AA5F-BC6A456B94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A714485-B2C7-48A3-9C87-31D6C6E1396E}"/>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6" name="Footer Placeholder 5">
            <a:extLst>
              <a:ext uri="{FF2B5EF4-FFF2-40B4-BE49-F238E27FC236}">
                <a16:creationId xmlns:a16="http://schemas.microsoft.com/office/drawing/2014/main" id="{5D095F3C-F093-43F1-9A7D-82E0853CC2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6C612F-E072-40E6-AB35-157EFF982C88}"/>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1752401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13637-0112-4ECA-9272-004FEC53C0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F2AD555-B292-4367-858D-EDFA903C30A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6857DB4-CFA4-4E16-A9E1-FE55ADB93F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A91B896-FCF5-4C21-8C8D-78CC0700C219}"/>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6" name="Footer Placeholder 5">
            <a:extLst>
              <a:ext uri="{FF2B5EF4-FFF2-40B4-BE49-F238E27FC236}">
                <a16:creationId xmlns:a16="http://schemas.microsoft.com/office/drawing/2014/main" id="{1B52DC7F-833E-4D64-A92E-F4E9B1C86F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9F5B7E-34B6-41B6-BBC5-7467C2909B83}"/>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34776639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C3220-CD31-4605-8DA6-5A7A4AFCA33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4F2523-5B21-4F61-8ACE-C7C33A1FED4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59F439-93DA-4DED-9E3C-40A7A9F7FE2B}"/>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5" name="Footer Placeholder 4">
            <a:extLst>
              <a:ext uri="{FF2B5EF4-FFF2-40B4-BE49-F238E27FC236}">
                <a16:creationId xmlns:a16="http://schemas.microsoft.com/office/drawing/2014/main" id="{0219C8FF-EB98-4E3F-9007-BE9074CBC4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A530AC-E94C-47D3-AC85-CAB823600F89}"/>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706096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EC02333-6502-4919-A870-56033D4DCC5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D2CC33C-3340-4A44-99A4-3A43316C9AA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747597-5C3B-4C7C-9DB4-028D92A0511D}"/>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5" name="Footer Placeholder 4">
            <a:extLst>
              <a:ext uri="{FF2B5EF4-FFF2-40B4-BE49-F238E27FC236}">
                <a16:creationId xmlns:a16="http://schemas.microsoft.com/office/drawing/2014/main" id="{E84E944B-979C-4E30-8749-B15CE8AEB5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6C824A-0B7D-4188-AEB1-6E4A76D97473}"/>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5282238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73CA0B-2498-457B-AA45-7F54CE1255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EE1821-33EA-47D8-B75E-16A7D06CE06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692FEB-BB09-4D15-A2FD-9690E8A3A3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FD02C9-3D8C-4CD4-BD60-FDCD58772382}" type="datetimeFigureOut">
              <a:rPr lang="en-GB" smtClean="0"/>
              <a:t>10/09/2026</a:t>
            </a:fld>
            <a:endParaRPr lang="en-GB"/>
          </a:p>
        </p:txBody>
      </p:sp>
      <p:sp>
        <p:nvSpPr>
          <p:cNvPr id="5" name="Footer Placeholder 4">
            <a:extLst>
              <a:ext uri="{FF2B5EF4-FFF2-40B4-BE49-F238E27FC236}">
                <a16:creationId xmlns:a16="http://schemas.microsoft.com/office/drawing/2014/main" id="{90432B41-D5EA-403F-B01D-60973296EC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50A5E04-8AAC-4614-88B6-2F9F8404BDB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7EDC97-8A51-4447-AC82-4CB2BBC37F54}" type="slidenum">
              <a:rPr lang="en-GB" smtClean="0"/>
              <a:t>‹#›</a:t>
            </a:fld>
            <a:endParaRPr lang="en-GB"/>
          </a:p>
        </p:txBody>
      </p:sp>
    </p:spTree>
    <p:extLst>
      <p:ext uri="{BB962C8B-B14F-4D97-AF65-F5344CB8AC3E}">
        <p14:creationId xmlns:p14="http://schemas.microsoft.com/office/powerpoint/2010/main" val="22917629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27D964CA-FAD4-40D5-8A19-F7B4BB4823E1}"/>
              </a:ext>
            </a:extLst>
          </p:cNvPr>
          <p:cNvSpPr txBox="1">
            <a:spLocks noChangeArrowheads="1"/>
          </p:cNvSpPr>
          <p:nvPr/>
        </p:nvSpPr>
        <p:spPr bwMode="auto">
          <a:xfrm>
            <a:off x="201138" y="199551"/>
            <a:ext cx="4163470" cy="1039713"/>
          </a:xfrm>
          <a:prstGeom prst="rect">
            <a:avLst/>
          </a:prstGeom>
          <a:noFill/>
          <a:ln w="28575" algn="in">
            <a:solidFill>
              <a:srgbClr val="92D0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000000"/>
                </a:solidFill>
                <a:effectLst/>
                <a:latin typeface="Calibri" panose="020F0502020204030204" pitchFamily="34" charset="0"/>
              </a:rPr>
              <a:t>Our theme this term is…</a:t>
            </a: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dirty="0">
              <a:ln>
                <a:noFill/>
              </a:ln>
              <a:solidFill>
                <a:srgbClr val="000000"/>
              </a:solidFill>
              <a:effectLst/>
              <a:latin typeface="Bernard MT Condensed" panose="02050806060905020404" pitchFamily="18"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rPr>
              <a:t> </a:t>
            </a:r>
          </a:p>
        </p:txBody>
      </p:sp>
      <p:graphicFrame>
        <p:nvGraphicFramePr>
          <p:cNvPr id="5" name="Table 4">
            <a:extLst>
              <a:ext uri="{FF2B5EF4-FFF2-40B4-BE49-F238E27FC236}">
                <a16:creationId xmlns:a16="http://schemas.microsoft.com/office/drawing/2014/main" id="{FA8CF3AC-CD02-44AC-BB62-4E92093EB6ED}"/>
              </a:ext>
            </a:extLst>
          </p:cNvPr>
          <p:cNvGraphicFramePr>
            <a:graphicFrameLocks noGrp="1"/>
          </p:cNvGraphicFramePr>
          <p:nvPr>
            <p:extLst>
              <p:ext uri="{D42A27DB-BD31-4B8C-83A1-F6EECF244321}">
                <p14:modId xmlns:p14="http://schemas.microsoft.com/office/powerpoint/2010/main" val="2487922888"/>
              </p:ext>
            </p:extLst>
          </p:nvPr>
        </p:nvGraphicFramePr>
        <p:xfrm>
          <a:off x="4464117" y="208975"/>
          <a:ext cx="3686721" cy="2172722"/>
        </p:xfrm>
        <a:graphic>
          <a:graphicData uri="http://schemas.openxmlformats.org/drawingml/2006/table">
            <a:tbl>
              <a:tblPr firstRow="1" bandRow="1">
                <a:tableStyleId>{93296810-A885-4BE3-A3E7-6D5BEEA58F35}</a:tableStyleId>
              </a:tblPr>
              <a:tblGrid>
                <a:gridCol w="3686721">
                  <a:extLst>
                    <a:ext uri="{9D8B030D-6E8A-4147-A177-3AD203B41FA5}">
                      <a16:colId xmlns:a16="http://schemas.microsoft.com/office/drawing/2014/main" val="1337843456"/>
                    </a:ext>
                  </a:extLst>
                </a:gridCol>
              </a:tblGrid>
              <a:tr h="369811">
                <a:tc>
                  <a:txBody>
                    <a:bodyPr/>
                    <a:lstStyle/>
                    <a:p>
                      <a:r>
                        <a:rPr lang="en-GB" dirty="0"/>
                        <a:t>English (Writing)</a:t>
                      </a:r>
                    </a:p>
                  </a:txBody>
                  <a:tcPr anchor="ctr"/>
                </a:tc>
                <a:extLst>
                  <a:ext uri="{0D108BD9-81ED-4DB2-BD59-A6C34878D82A}">
                    <a16:rowId xmlns:a16="http://schemas.microsoft.com/office/drawing/2014/main" val="1786578608"/>
                  </a:ext>
                </a:extLst>
              </a:tr>
              <a:tr h="180291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aseline="0" dirty="0"/>
                        <a:t>In reading, we will be focusing on becoming a fluent reader and creating a love for reading. In writing we will start this year by reading the Mini-Rabbit Not Lost. We will use this text to create our own exciting version for Key Stage 2 children. We will then be reading poems from The Magic Box and Words Are Ours to create our own free verse poetry. </a:t>
                      </a:r>
                    </a:p>
                  </a:txBody>
                  <a:tcPr/>
                </a:tc>
                <a:extLst>
                  <a:ext uri="{0D108BD9-81ED-4DB2-BD59-A6C34878D82A}">
                    <a16:rowId xmlns:a16="http://schemas.microsoft.com/office/drawing/2014/main" val="2171682978"/>
                  </a:ext>
                </a:extLst>
              </a:tr>
            </a:tbl>
          </a:graphicData>
        </a:graphic>
      </p:graphicFrame>
      <p:graphicFrame>
        <p:nvGraphicFramePr>
          <p:cNvPr id="8" name="Table 7">
            <a:extLst>
              <a:ext uri="{FF2B5EF4-FFF2-40B4-BE49-F238E27FC236}">
                <a16:creationId xmlns:a16="http://schemas.microsoft.com/office/drawing/2014/main" id="{29206755-AFEA-4C39-969A-3A80F2EEC01F}"/>
              </a:ext>
            </a:extLst>
          </p:cNvPr>
          <p:cNvGraphicFramePr>
            <a:graphicFrameLocks noGrp="1"/>
          </p:cNvGraphicFramePr>
          <p:nvPr>
            <p:extLst>
              <p:ext uri="{D42A27DB-BD31-4B8C-83A1-F6EECF244321}">
                <p14:modId xmlns:p14="http://schemas.microsoft.com/office/powerpoint/2010/main" val="3348455887"/>
              </p:ext>
            </p:extLst>
          </p:nvPr>
        </p:nvGraphicFramePr>
        <p:xfrm>
          <a:off x="8198698" y="208975"/>
          <a:ext cx="3792164" cy="2172723"/>
        </p:xfrm>
        <a:graphic>
          <a:graphicData uri="http://schemas.openxmlformats.org/drawingml/2006/table">
            <a:tbl>
              <a:tblPr firstRow="1" bandRow="1">
                <a:tableStyleId>{93296810-A885-4BE3-A3E7-6D5BEEA58F35}</a:tableStyleId>
              </a:tblPr>
              <a:tblGrid>
                <a:gridCol w="3792164">
                  <a:extLst>
                    <a:ext uri="{9D8B030D-6E8A-4147-A177-3AD203B41FA5}">
                      <a16:colId xmlns:a16="http://schemas.microsoft.com/office/drawing/2014/main" val="1337843456"/>
                    </a:ext>
                  </a:extLst>
                </a:gridCol>
              </a:tblGrid>
              <a:tr h="341961">
                <a:tc>
                  <a:txBody>
                    <a:bodyPr/>
                    <a:lstStyle/>
                    <a:p>
                      <a:r>
                        <a:rPr lang="en-GB" dirty="0"/>
                        <a:t>Maths</a:t>
                      </a:r>
                    </a:p>
                  </a:txBody>
                  <a:tcPr anchor="ctr"/>
                </a:tc>
                <a:extLst>
                  <a:ext uri="{0D108BD9-81ED-4DB2-BD59-A6C34878D82A}">
                    <a16:rowId xmlns:a16="http://schemas.microsoft.com/office/drawing/2014/main" val="1786578608"/>
                  </a:ext>
                </a:extLst>
              </a:tr>
              <a:tr h="1806963">
                <a:tc>
                  <a:txBody>
                    <a:bodyPr/>
                    <a:lstStyle/>
                    <a:p>
                      <a:r>
                        <a:rPr lang="en-GB" sz="1400" dirty="0"/>
                        <a:t>This</a:t>
                      </a:r>
                      <a:r>
                        <a:rPr lang="en-GB" sz="1400" baseline="0" dirty="0"/>
                        <a:t> year, we start by exploring numbers and place value. We will explore different representations of 3 digit numbers to understand the value of each digit. (hundreds, tens, ones). We will then build on this knowledge by exploring estimating and rounding numbers. Which in turn will help support mental addition and subtraction. </a:t>
                      </a:r>
                      <a:endParaRPr lang="en-GB" sz="1400" dirty="0"/>
                    </a:p>
                  </a:txBody>
                  <a:tcPr/>
                </a:tc>
                <a:extLst>
                  <a:ext uri="{0D108BD9-81ED-4DB2-BD59-A6C34878D82A}">
                    <a16:rowId xmlns:a16="http://schemas.microsoft.com/office/drawing/2014/main" val="2171682978"/>
                  </a:ext>
                </a:extLst>
              </a:tr>
            </a:tbl>
          </a:graphicData>
        </a:graphic>
      </p:graphicFrame>
      <p:graphicFrame>
        <p:nvGraphicFramePr>
          <p:cNvPr id="9" name="Table 8">
            <a:extLst>
              <a:ext uri="{FF2B5EF4-FFF2-40B4-BE49-F238E27FC236}">
                <a16:creationId xmlns:a16="http://schemas.microsoft.com/office/drawing/2014/main" id="{144B4083-B2DA-4CA1-AEF1-973FE94A42AE}"/>
              </a:ext>
            </a:extLst>
          </p:cNvPr>
          <p:cNvGraphicFramePr>
            <a:graphicFrameLocks noGrp="1"/>
          </p:cNvGraphicFramePr>
          <p:nvPr>
            <p:extLst>
              <p:ext uri="{D42A27DB-BD31-4B8C-83A1-F6EECF244321}">
                <p14:modId xmlns:p14="http://schemas.microsoft.com/office/powerpoint/2010/main" val="4245664385"/>
              </p:ext>
            </p:extLst>
          </p:nvPr>
        </p:nvGraphicFramePr>
        <p:xfrm>
          <a:off x="201137" y="1307477"/>
          <a:ext cx="4163471" cy="1646690"/>
        </p:xfrm>
        <a:graphic>
          <a:graphicData uri="http://schemas.openxmlformats.org/drawingml/2006/table">
            <a:tbl>
              <a:tblPr firstRow="1" bandRow="1">
                <a:tableStyleId>{93296810-A885-4BE3-A3E7-6D5BEEA58F35}</a:tableStyleId>
              </a:tblPr>
              <a:tblGrid>
                <a:gridCol w="4163471">
                  <a:extLst>
                    <a:ext uri="{9D8B030D-6E8A-4147-A177-3AD203B41FA5}">
                      <a16:colId xmlns:a16="http://schemas.microsoft.com/office/drawing/2014/main" val="1337843456"/>
                    </a:ext>
                  </a:extLst>
                </a:gridCol>
              </a:tblGrid>
              <a:tr h="366530">
                <a:tc>
                  <a:txBody>
                    <a:bodyPr/>
                    <a:lstStyle/>
                    <a:p>
                      <a:r>
                        <a:rPr lang="en-GB" dirty="0"/>
                        <a:t>Science</a:t>
                      </a:r>
                    </a:p>
                  </a:txBody>
                  <a:tcPr anchor="ctr"/>
                </a:tc>
                <a:extLst>
                  <a:ext uri="{0D108BD9-81ED-4DB2-BD59-A6C34878D82A}">
                    <a16:rowId xmlns:a16="http://schemas.microsoft.com/office/drawing/2014/main" val="1786578608"/>
                  </a:ext>
                </a:extLst>
              </a:tr>
              <a:tr h="1252074">
                <a:tc>
                  <a:txBody>
                    <a:bodyPr/>
                    <a:lstStyle/>
                    <a:p>
                      <a:r>
                        <a:rPr lang="en-GB" sz="1300" dirty="0">
                          <a:solidFill>
                            <a:schemeClr val="tx1"/>
                          </a:solidFill>
                        </a:rPr>
                        <a:t>This half-term we will be learning about living things and the human body. We will investigate how</a:t>
                      </a:r>
                      <a:r>
                        <a:rPr lang="en-GB" sz="1300" baseline="0" dirty="0">
                          <a:solidFill>
                            <a:schemeClr val="tx1"/>
                          </a:solidFill>
                        </a:rPr>
                        <a:t> we classify animals and plants, use classification keys, and explore the impact of the environment on habitats. We will also be learning about the muscular and skeletal system and the journey of food through the digestive system. </a:t>
                      </a:r>
                    </a:p>
                  </a:txBody>
                  <a:tcPr/>
                </a:tc>
                <a:extLst>
                  <a:ext uri="{0D108BD9-81ED-4DB2-BD59-A6C34878D82A}">
                    <a16:rowId xmlns:a16="http://schemas.microsoft.com/office/drawing/2014/main" val="2171682978"/>
                  </a:ext>
                </a:extLst>
              </a:tr>
            </a:tbl>
          </a:graphicData>
        </a:graphic>
      </p:graphicFrame>
      <p:graphicFrame>
        <p:nvGraphicFramePr>
          <p:cNvPr id="10" name="Table 9">
            <a:extLst>
              <a:ext uri="{FF2B5EF4-FFF2-40B4-BE49-F238E27FC236}">
                <a16:creationId xmlns:a16="http://schemas.microsoft.com/office/drawing/2014/main" id="{F6BF2F47-F5A6-44A7-89DF-6F32BA1D053C}"/>
              </a:ext>
            </a:extLst>
          </p:cNvPr>
          <p:cNvGraphicFramePr>
            <a:graphicFrameLocks noGrp="1"/>
          </p:cNvGraphicFramePr>
          <p:nvPr>
            <p:extLst>
              <p:ext uri="{D42A27DB-BD31-4B8C-83A1-F6EECF244321}">
                <p14:modId xmlns:p14="http://schemas.microsoft.com/office/powerpoint/2010/main" val="3309340483"/>
              </p:ext>
            </p:extLst>
          </p:nvPr>
        </p:nvGraphicFramePr>
        <p:xfrm>
          <a:off x="201137" y="2994296"/>
          <a:ext cx="4163471" cy="1950720"/>
        </p:xfrm>
        <a:graphic>
          <a:graphicData uri="http://schemas.openxmlformats.org/drawingml/2006/table">
            <a:tbl>
              <a:tblPr firstRow="1" bandRow="1">
                <a:tableStyleId>{93296810-A885-4BE3-A3E7-6D5BEEA58F35}</a:tableStyleId>
              </a:tblPr>
              <a:tblGrid>
                <a:gridCol w="4163471">
                  <a:extLst>
                    <a:ext uri="{9D8B030D-6E8A-4147-A177-3AD203B41FA5}">
                      <a16:colId xmlns:a16="http://schemas.microsoft.com/office/drawing/2014/main" val="1337843456"/>
                    </a:ext>
                  </a:extLst>
                </a:gridCol>
              </a:tblGrid>
              <a:tr h="359708">
                <a:tc>
                  <a:txBody>
                    <a:bodyPr/>
                    <a:lstStyle/>
                    <a:p>
                      <a:r>
                        <a:rPr lang="en-GB" dirty="0"/>
                        <a:t>History and Geography </a:t>
                      </a:r>
                    </a:p>
                  </a:txBody>
                  <a:tcPr anchor="ctr"/>
                </a:tc>
                <a:extLst>
                  <a:ext uri="{0D108BD9-81ED-4DB2-BD59-A6C34878D82A}">
                    <a16:rowId xmlns:a16="http://schemas.microsoft.com/office/drawing/2014/main" val="1786578608"/>
                  </a:ext>
                </a:extLst>
              </a:tr>
              <a:tr h="1484332">
                <a:tc>
                  <a:txBody>
                    <a:bodyPr/>
                    <a:lstStyle/>
                    <a:p>
                      <a:r>
                        <a:rPr lang="en-GB" sz="1400" dirty="0"/>
                        <a:t>We will be learning all about life in the Stone Age. We will learn how historians and architects have used artefacts to uncover how early people made and used tools, gathered food, and lived in communities. In Geography, we will be learning to use a world atlas to identify countries, rivers and mountains using lines of longitude and latitude. </a:t>
                      </a:r>
                    </a:p>
                  </a:txBody>
                  <a:tcPr/>
                </a:tc>
                <a:extLst>
                  <a:ext uri="{0D108BD9-81ED-4DB2-BD59-A6C34878D82A}">
                    <a16:rowId xmlns:a16="http://schemas.microsoft.com/office/drawing/2014/main" val="2171682978"/>
                  </a:ext>
                </a:extLst>
              </a:tr>
            </a:tbl>
          </a:graphicData>
        </a:graphic>
      </p:graphicFrame>
      <p:graphicFrame>
        <p:nvGraphicFramePr>
          <p:cNvPr id="12" name="Table 11">
            <a:extLst>
              <a:ext uri="{FF2B5EF4-FFF2-40B4-BE49-F238E27FC236}">
                <a16:creationId xmlns:a16="http://schemas.microsoft.com/office/drawing/2014/main" id="{0631405A-09BD-40D8-B190-EC27D20D8371}"/>
              </a:ext>
            </a:extLst>
          </p:cNvPr>
          <p:cNvGraphicFramePr>
            <a:graphicFrameLocks noGrp="1"/>
          </p:cNvGraphicFramePr>
          <p:nvPr>
            <p:extLst>
              <p:ext uri="{D42A27DB-BD31-4B8C-83A1-F6EECF244321}">
                <p14:modId xmlns:p14="http://schemas.microsoft.com/office/powerpoint/2010/main" val="866695598"/>
              </p:ext>
            </p:extLst>
          </p:nvPr>
        </p:nvGraphicFramePr>
        <p:xfrm>
          <a:off x="201137" y="4990390"/>
          <a:ext cx="4163471" cy="1786928"/>
        </p:xfrm>
        <a:graphic>
          <a:graphicData uri="http://schemas.openxmlformats.org/drawingml/2006/table">
            <a:tbl>
              <a:tblPr firstRow="1" bandRow="1">
                <a:tableStyleId>{93296810-A885-4BE3-A3E7-6D5BEEA58F35}</a:tableStyleId>
              </a:tblPr>
              <a:tblGrid>
                <a:gridCol w="4163471">
                  <a:extLst>
                    <a:ext uri="{9D8B030D-6E8A-4147-A177-3AD203B41FA5}">
                      <a16:colId xmlns:a16="http://schemas.microsoft.com/office/drawing/2014/main" val="1337843456"/>
                    </a:ext>
                  </a:extLst>
                </a:gridCol>
              </a:tblGrid>
              <a:tr h="394369">
                <a:tc>
                  <a:txBody>
                    <a:bodyPr/>
                    <a:lstStyle/>
                    <a:p>
                      <a:r>
                        <a:rPr lang="en-GB" dirty="0"/>
                        <a:t>Art and DT</a:t>
                      </a:r>
                    </a:p>
                  </a:txBody>
                  <a:tcPr anchor="ctr"/>
                </a:tc>
                <a:extLst>
                  <a:ext uri="{0D108BD9-81ED-4DB2-BD59-A6C34878D82A}">
                    <a16:rowId xmlns:a16="http://schemas.microsoft.com/office/drawing/2014/main" val="1786578608"/>
                  </a:ext>
                </a:extLst>
              </a:tr>
              <a:tr h="1392559">
                <a:tc>
                  <a:txBody>
                    <a:bodyPr/>
                    <a:lstStyle/>
                    <a:p>
                      <a:r>
                        <a:rPr lang="en-GB" sz="1400" dirty="0"/>
                        <a:t>We will be learning about</a:t>
                      </a:r>
                      <a:r>
                        <a:rPr lang="en-GB" sz="1400" baseline="0" dirty="0"/>
                        <a:t> how artists throughout history have taken inspiration from animals. We will </a:t>
                      </a:r>
                      <a:r>
                        <a:rPr lang="en-GB" sz="1400" baseline="0" dirty="0" err="1"/>
                        <a:t>will</a:t>
                      </a:r>
                      <a:r>
                        <a:rPr lang="en-GB" sz="1400" baseline="0" dirty="0"/>
                        <a:t> create our own animal inspired artwork. </a:t>
                      </a:r>
                      <a:endParaRPr lang="en-GB" sz="1400" dirty="0"/>
                    </a:p>
                    <a:p>
                      <a:r>
                        <a:rPr lang="en-GB" sz="1400" dirty="0"/>
                        <a:t>In DT, we will sharpen our cooking skills by focusing on different cutting techniques to create our own vegetable soup.</a:t>
                      </a:r>
                    </a:p>
                  </a:txBody>
                  <a:tcPr/>
                </a:tc>
                <a:extLst>
                  <a:ext uri="{0D108BD9-81ED-4DB2-BD59-A6C34878D82A}">
                    <a16:rowId xmlns:a16="http://schemas.microsoft.com/office/drawing/2014/main" val="2171682978"/>
                  </a:ext>
                </a:extLst>
              </a:tr>
            </a:tbl>
          </a:graphicData>
        </a:graphic>
      </p:graphicFrame>
      <p:graphicFrame>
        <p:nvGraphicFramePr>
          <p:cNvPr id="13" name="Table 12">
            <a:extLst>
              <a:ext uri="{FF2B5EF4-FFF2-40B4-BE49-F238E27FC236}">
                <a16:creationId xmlns:a16="http://schemas.microsoft.com/office/drawing/2014/main" id="{E578EDF0-7EBF-4637-839E-C002CD7B9ED3}"/>
              </a:ext>
            </a:extLst>
          </p:cNvPr>
          <p:cNvGraphicFramePr>
            <a:graphicFrameLocks noGrp="1"/>
          </p:cNvGraphicFramePr>
          <p:nvPr>
            <p:extLst>
              <p:ext uri="{D42A27DB-BD31-4B8C-83A1-F6EECF244321}">
                <p14:modId xmlns:p14="http://schemas.microsoft.com/office/powerpoint/2010/main" val="207079495"/>
              </p:ext>
            </p:extLst>
          </p:nvPr>
        </p:nvGraphicFramePr>
        <p:xfrm>
          <a:off x="4464117" y="2499360"/>
          <a:ext cx="3686721" cy="1848927"/>
        </p:xfrm>
        <a:graphic>
          <a:graphicData uri="http://schemas.openxmlformats.org/drawingml/2006/table">
            <a:tbl>
              <a:tblPr firstRow="1" bandRow="1">
                <a:tableStyleId>{93296810-A885-4BE3-A3E7-6D5BEEA58F35}</a:tableStyleId>
              </a:tblPr>
              <a:tblGrid>
                <a:gridCol w="3686721">
                  <a:extLst>
                    <a:ext uri="{9D8B030D-6E8A-4147-A177-3AD203B41FA5}">
                      <a16:colId xmlns:a16="http://schemas.microsoft.com/office/drawing/2014/main" val="1337843456"/>
                    </a:ext>
                  </a:extLst>
                </a:gridCol>
              </a:tblGrid>
              <a:tr h="391056">
                <a:tc>
                  <a:txBody>
                    <a:bodyPr/>
                    <a:lstStyle/>
                    <a:p>
                      <a:r>
                        <a:rPr lang="en-GB" dirty="0"/>
                        <a:t>RE</a:t>
                      </a:r>
                    </a:p>
                  </a:txBody>
                  <a:tcPr anchor="ctr"/>
                </a:tc>
                <a:extLst>
                  <a:ext uri="{0D108BD9-81ED-4DB2-BD59-A6C34878D82A}">
                    <a16:rowId xmlns:a16="http://schemas.microsoft.com/office/drawing/2014/main" val="1786578608"/>
                  </a:ext>
                </a:extLst>
              </a:tr>
              <a:tr h="1457871">
                <a:tc>
                  <a:txBody>
                    <a:bodyPr/>
                    <a:lstStyle/>
                    <a:p>
                      <a:r>
                        <a:rPr lang="en-GB" sz="1400" dirty="0"/>
                        <a:t>This half-term we will be learning</a:t>
                      </a:r>
                      <a:r>
                        <a:rPr lang="en-GB" sz="1400" baseline="0" dirty="0"/>
                        <a:t> about Humanism. This will be an introduction to what  Humanists may believe and the rules they live by. </a:t>
                      </a:r>
                      <a:endParaRPr lang="en-GB" sz="1400" kern="1200" dirty="0">
                        <a:solidFill>
                          <a:schemeClr val="dk1"/>
                        </a:solidFill>
                        <a:effectLst/>
                        <a:latin typeface="+mn-lt"/>
                        <a:ea typeface="+mn-ea"/>
                        <a:cs typeface="+mn-cs"/>
                      </a:endParaRPr>
                    </a:p>
                  </a:txBody>
                  <a:tcPr/>
                </a:tc>
                <a:extLst>
                  <a:ext uri="{0D108BD9-81ED-4DB2-BD59-A6C34878D82A}">
                    <a16:rowId xmlns:a16="http://schemas.microsoft.com/office/drawing/2014/main" val="2171682978"/>
                  </a:ext>
                </a:extLst>
              </a:tr>
            </a:tbl>
          </a:graphicData>
        </a:graphic>
      </p:graphicFrame>
      <p:graphicFrame>
        <p:nvGraphicFramePr>
          <p:cNvPr id="14" name="Table 13">
            <a:extLst>
              <a:ext uri="{FF2B5EF4-FFF2-40B4-BE49-F238E27FC236}">
                <a16:creationId xmlns:a16="http://schemas.microsoft.com/office/drawing/2014/main" id="{A67AED8A-3D48-48B8-B381-BC6349F0A3F0}"/>
              </a:ext>
            </a:extLst>
          </p:cNvPr>
          <p:cNvGraphicFramePr>
            <a:graphicFrameLocks noGrp="1"/>
          </p:cNvGraphicFramePr>
          <p:nvPr>
            <p:extLst>
              <p:ext uri="{D42A27DB-BD31-4B8C-83A1-F6EECF244321}">
                <p14:modId xmlns:p14="http://schemas.microsoft.com/office/powerpoint/2010/main" val="758237747"/>
              </p:ext>
            </p:extLst>
          </p:nvPr>
        </p:nvGraphicFramePr>
        <p:xfrm>
          <a:off x="8198698" y="2499360"/>
          <a:ext cx="3792164" cy="1848927"/>
        </p:xfrm>
        <a:graphic>
          <a:graphicData uri="http://schemas.openxmlformats.org/drawingml/2006/table">
            <a:tbl>
              <a:tblPr firstRow="1" bandRow="1">
                <a:tableStyleId>{93296810-A885-4BE3-A3E7-6D5BEEA58F35}</a:tableStyleId>
              </a:tblPr>
              <a:tblGrid>
                <a:gridCol w="3792164">
                  <a:extLst>
                    <a:ext uri="{9D8B030D-6E8A-4147-A177-3AD203B41FA5}">
                      <a16:colId xmlns:a16="http://schemas.microsoft.com/office/drawing/2014/main" val="1337843456"/>
                    </a:ext>
                  </a:extLst>
                </a:gridCol>
              </a:tblGrid>
              <a:tr h="379243">
                <a:tc>
                  <a:txBody>
                    <a:bodyPr/>
                    <a:lstStyle/>
                    <a:p>
                      <a:r>
                        <a:rPr lang="en-GB" dirty="0"/>
                        <a:t>Computing</a:t>
                      </a:r>
                    </a:p>
                  </a:txBody>
                  <a:tcPr anchor="ctr"/>
                </a:tc>
                <a:extLst>
                  <a:ext uri="{0D108BD9-81ED-4DB2-BD59-A6C34878D82A}">
                    <a16:rowId xmlns:a16="http://schemas.microsoft.com/office/drawing/2014/main" val="1786578608"/>
                  </a:ext>
                </a:extLst>
              </a:tr>
              <a:tr h="1469684">
                <a:tc>
                  <a:txBody>
                    <a:bodyPr/>
                    <a:lstStyle/>
                    <a:p>
                      <a:r>
                        <a:rPr lang="en-GB" sz="1400" dirty="0"/>
                        <a:t>We will be </a:t>
                      </a:r>
                      <a:r>
                        <a:rPr lang="en-GB" sz="1400" b="0" i="0" u="none" strike="noStrike" noProof="0" dirty="0">
                          <a:latin typeface="Calibri"/>
                        </a:rPr>
                        <a:t>looking at digital devices and compare digital and non-digital devices. We will be introducing what are computer networks, including devices that make up a network’s infrastructure, such as wireless access points and switches. </a:t>
                      </a:r>
                    </a:p>
                  </a:txBody>
                  <a:tcPr/>
                </a:tc>
                <a:extLst>
                  <a:ext uri="{0D108BD9-81ED-4DB2-BD59-A6C34878D82A}">
                    <a16:rowId xmlns:a16="http://schemas.microsoft.com/office/drawing/2014/main" val="2171682978"/>
                  </a:ext>
                </a:extLst>
              </a:tr>
            </a:tbl>
          </a:graphicData>
        </a:graphic>
      </p:graphicFrame>
      <p:graphicFrame>
        <p:nvGraphicFramePr>
          <p:cNvPr id="15" name="Table 14">
            <a:extLst>
              <a:ext uri="{FF2B5EF4-FFF2-40B4-BE49-F238E27FC236}">
                <a16:creationId xmlns:a16="http://schemas.microsoft.com/office/drawing/2014/main" id="{513AC508-FC68-42F9-A28F-33BEB6A59376}"/>
              </a:ext>
            </a:extLst>
          </p:cNvPr>
          <p:cNvGraphicFramePr>
            <a:graphicFrameLocks noGrp="1"/>
          </p:cNvGraphicFramePr>
          <p:nvPr>
            <p:extLst>
              <p:ext uri="{D42A27DB-BD31-4B8C-83A1-F6EECF244321}">
                <p14:modId xmlns:p14="http://schemas.microsoft.com/office/powerpoint/2010/main" val="720377805"/>
              </p:ext>
            </p:extLst>
          </p:nvPr>
        </p:nvGraphicFramePr>
        <p:xfrm>
          <a:off x="4464116" y="4473058"/>
          <a:ext cx="1987309" cy="2305874"/>
        </p:xfrm>
        <a:graphic>
          <a:graphicData uri="http://schemas.openxmlformats.org/drawingml/2006/table">
            <a:tbl>
              <a:tblPr firstRow="1" bandRow="1">
                <a:tableStyleId>{93296810-A885-4BE3-A3E7-6D5BEEA58F35}</a:tableStyleId>
              </a:tblPr>
              <a:tblGrid>
                <a:gridCol w="1987309">
                  <a:extLst>
                    <a:ext uri="{9D8B030D-6E8A-4147-A177-3AD203B41FA5}">
                      <a16:colId xmlns:a16="http://schemas.microsoft.com/office/drawing/2014/main" val="1337843456"/>
                    </a:ext>
                  </a:extLst>
                </a:gridCol>
              </a:tblGrid>
              <a:tr h="443502">
                <a:tc>
                  <a:txBody>
                    <a:bodyPr/>
                    <a:lstStyle/>
                    <a:p>
                      <a:r>
                        <a:rPr lang="en-GB" dirty="0"/>
                        <a:t>PSHE</a:t>
                      </a:r>
                    </a:p>
                  </a:txBody>
                  <a:tcPr anchor="ctr"/>
                </a:tc>
                <a:extLst>
                  <a:ext uri="{0D108BD9-81ED-4DB2-BD59-A6C34878D82A}">
                    <a16:rowId xmlns:a16="http://schemas.microsoft.com/office/drawing/2014/main" val="1786578608"/>
                  </a:ext>
                </a:extLst>
              </a:tr>
              <a:tr h="1862372">
                <a:tc>
                  <a:txBody>
                    <a:bodyPr/>
                    <a:lstStyle/>
                    <a:p>
                      <a:r>
                        <a:rPr lang="en-GB" sz="1400" dirty="0"/>
                        <a:t>We will be looking at</a:t>
                      </a:r>
                      <a:r>
                        <a:rPr lang="en-GB" sz="1400" baseline="0" dirty="0"/>
                        <a:t> ‘Being Me in my World’ jigsaw piece. We will focus on being a part of kingfisher class and how we are all part of a team and how our actions affect others in the class. </a:t>
                      </a:r>
                      <a:endParaRPr lang="en-GB" sz="1400" dirty="0"/>
                    </a:p>
                  </a:txBody>
                  <a:tcPr/>
                </a:tc>
                <a:extLst>
                  <a:ext uri="{0D108BD9-81ED-4DB2-BD59-A6C34878D82A}">
                    <a16:rowId xmlns:a16="http://schemas.microsoft.com/office/drawing/2014/main" val="2171682978"/>
                  </a:ext>
                </a:extLst>
              </a:tr>
            </a:tbl>
          </a:graphicData>
        </a:graphic>
      </p:graphicFrame>
      <p:graphicFrame>
        <p:nvGraphicFramePr>
          <p:cNvPr id="16" name="Table 15">
            <a:extLst>
              <a:ext uri="{FF2B5EF4-FFF2-40B4-BE49-F238E27FC236}">
                <a16:creationId xmlns:a16="http://schemas.microsoft.com/office/drawing/2014/main" id="{31C26C41-BF83-4C9A-8B11-EE06B7BFA4C7}"/>
              </a:ext>
            </a:extLst>
          </p:cNvPr>
          <p:cNvGraphicFramePr>
            <a:graphicFrameLocks noGrp="1"/>
          </p:cNvGraphicFramePr>
          <p:nvPr>
            <p:extLst>
              <p:ext uri="{D42A27DB-BD31-4B8C-83A1-F6EECF244321}">
                <p14:modId xmlns:p14="http://schemas.microsoft.com/office/powerpoint/2010/main" val="90567957"/>
              </p:ext>
            </p:extLst>
          </p:nvPr>
        </p:nvGraphicFramePr>
        <p:xfrm>
          <a:off x="6512767" y="4472814"/>
          <a:ext cx="1647811" cy="2307720"/>
        </p:xfrm>
        <a:graphic>
          <a:graphicData uri="http://schemas.openxmlformats.org/drawingml/2006/table">
            <a:tbl>
              <a:tblPr firstRow="1" bandRow="1">
                <a:tableStyleId>{93296810-A885-4BE3-A3E7-6D5BEEA58F35}</a:tableStyleId>
              </a:tblPr>
              <a:tblGrid>
                <a:gridCol w="1647811">
                  <a:extLst>
                    <a:ext uri="{9D8B030D-6E8A-4147-A177-3AD203B41FA5}">
                      <a16:colId xmlns:a16="http://schemas.microsoft.com/office/drawing/2014/main" val="1337843456"/>
                    </a:ext>
                  </a:extLst>
                </a:gridCol>
              </a:tblGrid>
              <a:tr h="445348">
                <a:tc>
                  <a:txBody>
                    <a:bodyPr/>
                    <a:lstStyle/>
                    <a:p>
                      <a:r>
                        <a:rPr lang="en-GB" dirty="0"/>
                        <a:t>PE</a:t>
                      </a:r>
                    </a:p>
                  </a:txBody>
                  <a:tcPr anchor="ctr"/>
                </a:tc>
                <a:extLst>
                  <a:ext uri="{0D108BD9-81ED-4DB2-BD59-A6C34878D82A}">
                    <a16:rowId xmlns:a16="http://schemas.microsoft.com/office/drawing/2014/main" val="1786578608"/>
                  </a:ext>
                </a:extLst>
              </a:tr>
              <a:tr h="1862372">
                <a:tc>
                  <a:txBody>
                    <a:bodyPr/>
                    <a:lstStyle/>
                    <a:p>
                      <a:r>
                        <a:rPr lang="en-GB" sz="1400" dirty="0"/>
                        <a:t>This half-term we will be learning the skills for football. P.E is on Thursdays </a:t>
                      </a:r>
                      <a:r>
                        <a:rPr lang="en-GB" sz="1400"/>
                        <a:t>this term. </a:t>
                      </a:r>
                      <a:endParaRPr lang="en-GB" sz="1400" dirty="0"/>
                    </a:p>
                  </a:txBody>
                  <a:tcPr/>
                </a:tc>
                <a:extLst>
                  <a:ext uri="{0D108BD9-81ED-4DB2-BD59-A6C34878D82A}">
                    <a16:rowId xmlns:a16="http://schemas.microsoft.com/office/drawing/2014/main" val="2171682978"/>
                  </a:ext>
                </a:extLst>
              </a:tr>
            </a:tbl>
          </a:graphicData>
        </a:graphic>
      </p:graphicFrame>
      <p:graphicFrame>
        <p:nvGraphicFramePr>
          <p:cNvPr id="17" name="Table 16">
            <a:extLst>
              <a:ext uri="{FF2B5EF4-FFF2-40B4-BE49-F238E27FC236}">
                <a16:creationId xmlns:a16="http://schemas.microsoft.com/office/drawing/2014/main" id="{CABFC04D-A76D-48FA-9F0A-E6AFBA8AE999}"/>
              </a:ext>
            </a:extLst>
          </p:cNvPr>
          <p:cNvGraphicFramePr>
            <a:graphicFrameLocks noGrp="1"/>
          </p:cNvGraphicFramePr>
          <p:nvPr>
            <p:extLst>
              <p:ext uri="{D42A27DB-BD31-4B8C-83A1-F6EECF244321}">
                <p14:modId xmlns:p14="http://schemas.microsoft.com/office/powerpoint/2010/main" val="3934965578"/>
              </p:ext>
            </p:extLst>
          </p:nvPr>
        </p:nvGraphicFramePr>
        <p:xfrm>
          <a:off x="8221919" y="4467702"/>
          <a:ext cx="1835339" cy="2305874"/>
        </p:xfrm>
        <a:graphic>
          <a:graphicData uri="http://schemas.openxmlformats.org/drawingml/2006/table">
            <a:tbl>
              <a:tblPr firstRow="1" bandRow="1">
                <a:tableStyleId>{93296810-A885-4BE3-A3E7-6D5BEEA58F35}</a:tableStyleId>
              </a:tblPr>
              <a:tblGrid>
                <a:gridCol w="1835339">
                  <a:extLst>
                    <a:ext uri="{9D8B030D-6E8A-4147-A177-3AD203B41FA5}">
                      <a16:colId xmlns:a16="http://schemas.microsoft.com/office/drawing/2014/main" val="1337843456"/>
                    </a:ext>
                  </a:extLst>
                </a:gridCol>
              </a:tblGrid>
              <a:tr h="490795">
                <a:tc>
                  <a:txBody>
                    <a:bodyPr/>
                    <a:lstStyle/>
                    <a:p>
                      <a:r>
                        <a:rPr lang="en-GB" dirty="0"/>
                        <a:t>Music</a:t>
                      </a:r>
                    </a:p>
                  </a:txBody>
                  <a:tcPr anchor="ctr"/>
                </a:tc>
                <a:extLst>
                  <a:ext uri="{0D108BD9-81ED-4DB2-BD59-A6C34878D82A}">
                    <a16:rowId xmlns:a16="http://schemas.microsoft.com/office/drawing/2014/main" val="1786578608"/>
                  </a:ext>
                </a:extLst>
              </a:tr>
              <a:tr h="1815079">
                <a:tc>
                  <a:txBody>
                    <a:bodyPr/>
                    <a:lstStyle/>
                    <a:p>
                      <a:r>
                        <a:rPr lang="en-US" sz="1400" b="0" i="0" kern="1200" dirty="0">
                          <a:solidFill>
                            <a:schemeClr val="dk1"/>
                          </a:solidFill>
                          <a:effectLst/>
                          <a:latin typeface="+mn-lt"/>
                          <a:ea typeface="+mn-ea"/>
                          <a:cs typeface="+mn-cs"/>
                        </a:rPr>
                        <a:t>Pupils will be learning how to sing rounds and how to perform basic melodies on the recorders.</a:t>
                      </a:r>
                      <a:endParaRPr lang="en-GB" sz="1100" i="0" dirty="0"/>
                    </a:p>
                  </a:txBody>
                  <a:tcPr/>
                </a:tc>
                <a:extLst>
                  <a:ext uri="{0D108BD9-81ED-4DB2-BD59-A6C34878D82A}">
                    <a16:rowId xmlns:a16="http://schemas.microsoft.com/office/drawing/2014/main" val="2171682978"/>
                  </a:ext>
                </a:extLst>
              </a:tr>
            </a:tbl>
          </a:graphicData>
        </a:graphic>
      </p:graphicFrame>
      <p:graphicFrame>
        <p:nvGraphicFramePr>
          <p:cNvPr id="18" name="Table 17">
            <a:extLst>
              <a:ext uri="{FF2B5EF4-FFF2-40B4-BE49-F238E27FC236}">
                <a16:creationId xmlns:a16="http://schemas.microsoft.com/office/drawing/2014/main" id="{0C72E488-66D1-4F8C-BC5E-D49BC2011FC1}"/>
              </a:ext>
            </a:extLst>
          </p:cNvPr>
          <p:cNvGraphicFramePr>
            <a:graphicFrameLocks noGrp="1"/>
          </p:cNvGraphicFramePr>
          <p:nvPr>
            <p:extLst>
              <p:ext uri="{D42A27DB-BD31-4B8C-83A1-F6EECF244321}">
                <p14:modId xmlns:p14="http://schemas.microsoft.com/office/powerpoint/2010/main" val="2206184576"/>
              </p:ext>
            </p:extLst>
          </p:nvPr>
        </p:nvGraphicFramePr>
        <p:xfrm>
          <a:off x="10118600" y="4469670"/>
          <a:ext cx="1868634" cy="2303906"/>
        </p:xfrm>
        <a:graphic>
          <a:graphicData uri="http://schemas.openxmlformats.org/drawingml/2006/table">
            <a:tbl>
              <a:tblPr firstRow="1" bandRow="1">
                <a:tableStyleId>{93296810-A885-4BE3-A3E7-6D5BEEA58F35}</a:tableStyleId>
              </a:tblPr>
              <a:tblGrid>
                <a:gridCol w="1868634">
                  <a:extLst>
                    <a:ext uri="{9D8B030D-6E8A-4147-A177-3AD203B41FA5}">
                      <a16:colId xmlns:a16="http://schemas.microsoft.com/office/drawing/2014/main" val="1337843456"/>
                    </a:ext>
                  </a:extLst>
                </a:gridCol>
              </a:tblGrid>
              <a:tr h="490238">
                <a:tc>
                  <a:txBody>
                    <a:bodyPr/>
                    <a:lstStyle/>
                    <a:p>
                      <a:r>
                        <a:rPr lang="en-GB" dirty="0"/>
                        <a:t>French </a:t>
                      </a:r>
                    </a:p>
                  </a:txBody>
                  <a:tcPr anchor="ctr"/>
                </a:tc>
                <a:extLst>
                  <a:ext uri="{0D108BD9-81ED-4DB2-BD59-A6C34878D82A}">
                    <a16:rowId xmlns:a16="http://schemas.microsoft.com/office/drawing/2014/main" val="1786578608"/>
                  </a:ext>
                </a:extLst>
              </a:tr>
              <a:tr h="181366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effectLst/>
                          <a:latin typeface="+mn-lt"/>
                          <a:ea typeface="+mn-ea"/>
                          <a:cs typeface="+mn-cs"/>
                        </a:rPr>
                        <a:t>We will be looking at the unit ‘La </a:t>
                      </a:r>
                      <a:r>
                        <a:rPr lang="en-GB" sz="1400" kern="1200" dirty="0" err="1">
                          <a:solidFill>
                            <a:schemeClr val="dk1"/>
                          </a:solidFill>
                          <a:effectLst/>
                          <a:latin typeface="+mn-lt"/>
                          <a:ea typeface="+mn-ea"/>
                          <a:cs typeface="+mn-cs"/>
                        </a:rPr>
                        <a:t>phonétique</a:t>
                      </a:r>
                      <a:r>
                        <a:rPr lang="en-GB" sz="1400" kern="1200" dirty="0">
                          <a:solidFill>
                            <a:schemeClr val="dk1"/>
                          </a:solidFill>
                          <a:effectLst/>
                          <a:latin typeface="+mn-lt"/>
                          <a:ea typeface="+mn-ea"/>
                          <a:cs typeface="+mn-cs"/>
                        </a:rPr>
                        <a:t>’. This unit will form a good basis for French pronunciation by  learning the French phonetic sounds.  </a:t>
                      </a:r>
                    </a:p>
                  </a:txBody>
                  <a:tcPr/>
                </a:tc>
                <a:extLst>
                  <a:ext uri="{0D108BD9-81ED-4DB2-BD59-A6C34878D82A}">
                    <a16:rowId xmlns:a16="http://schemas.microsoft.com/office/drawing/2014/main" val="2171682978"/>
                  </a:ext>
                </a:extLst>
              </a:tr>
            </a:tbl>
          </a:graphicData>
        </a:graphic>
      </p:graphicFrame>
    </p:spTree>
    <p:extLst>
      <p:ext uri="{BB962C8B-B14F-4D97-AF65-F5344CB8AC3E}">
        <p14:creationId xmlns:p14="http://schemas.microsoft.com/office/powerpoint/2010/main" val="35147982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DB2DFB282FC574797A8C1D9D477840E" ma:contentTypeVersion="12" ma:contentTypeDescription="Create a new document." ma:contentTypeScope="" ma:versionID="2f32fadd2b51c43895a666f4b93f8ca9">
  <xsd:schema xmlns:xsd="http://www.w3.org/2001/XMLSchema" xmlns:xs="http://www.w3.org/2001/XMLSchema" xmlns:p="http://schemas.microsoft.com/office/2006/metadata/properties" xmlns:ns2="ea49b8bd-d29e-4d46-aff1-e5ae5b220632" xmlns:ns3="6749df9f-eb47-44f2-be0e-f72bd5306b52" targetNamespace="http://schemas.microsoft.com/office/2006/metadata/properties" ma:root="true" ma:fieldsID="1fe4f26bbea51cdab5b444fd3f6d596c" ns2:_="" ns3:_="">
    <xsd:import namespace="ea49b8bd-d29e-4d46-aff1-e5ae5b220632"/>
    <xsd:import namespace="6749df9f-eb47-44f2-be0e-f72bd5306b5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a49b8bd-d29e-4d46-aff1-e5ae5b2206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descriptio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d7f2d8c2-54ac-484e-a02a-080cea7a550d"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749df9f-eb47-44f2-be0e-f72bd5306b52"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7b2e5981-123d-4d1a-a550-8105e8e0e8c4}" ma:internalName="TaxCatchAll" ma:showField="CatchAllData" ma:web="6749df9f-eb47-44f2-be0e-f72bd5306b5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ea49b8bd-d29e-4d46-aff1-e5ae5b220632">
      <Terms xmlns="http://schemas.microsoft.com/office/infopath/2007/PartnerControls"/>
    </lcf76f155ced4ddcb4097134ff3c332f>
    <TaxCatchAll xmlns="6749df9f-eb47-44f2-be0e-f72bd5306b5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023BAB0-BC7C-4790-9C72-1F381B3E2BCD}"/>
</file>

<file path=customXml/itemProps2.xml><?xml version="1.0" encoding="utf-8"?>
<ds:datastoreItem xmlns:ds="http://schemas.openxmlformats.org/officeDocument/2006/customXml" ds:itemID="{FD2BC8FF-D64D-430B-B35D-F2C5F72C9672}">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566cb0dc-d351-45af-9abe-2a4c6f397d9b"/>
    <ds:schemaRef ds:uri="http://purl.org/dc/elements/1.1/"/>
    <ds:schemaRef ds:uri="http://schemas.microsoft.com/office/2006/metadata/properties"/>
    <ds:schemaRef ds:uri="d4bfe957-5417-4326-b3ca-2e7faf1b0fa8"/>
    <ds:schemaRef ds:uri="http://www.w3.org/XML/1998/namespace"/>
    <ds:schemaRef ds:uri="http://purl.org/dc/dcmitype/"/>
  </ds:schemaRefs>
</ds:datastoreItem>
</file>

<file path=customXml/itemProps3.xml><?xml version="1.0" encoding="utf-8"?>
<ds:datastoreItem xmlns:ds="http://schemas.openxmlformats.org/officeDocument/2006/customXml" ds:itemID="{DD06EBA1-5A79-4761-A012-E55BEBBD7AB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3835</TotalTime>
  <Words>506</Words>
  <Application>Microsoft Office PowerPoint</Application>
  <PresentationFormat>Widescreen</PresentationFormat>
  <Paragraphs>26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Bernard MT Condensed</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Owen</dc:creator>
  <cp:lastModifiedBy>Naomi Stafford</cp:lastModifiedBy>
  <cp:revision>278</cp:revision>
  <dcterms:created xsi:type="dcterms:W3CDTF">2022-01-07T10:34:56Z</dcterms:created>
  <dcterms:modified xsi:type="dcterms:W3CDTF">2026-09-10T12:48:10Z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0x0101006DB2DFB282FC574797A8C1D9D477840E</vt:lpwstr>
  </property>
</Properties>
</file>