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6A926A-62B0-4B94-A18D-ADB60382ACDA}" v="17" dt="2025-06-12T09:37:41.2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80" d="100"/>
          <a:sy n="80" d="100"/>
        </p:scale>
        <p:origin x="112" y="-3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2.xml"/><Relationship Id="rId5" Type="http://schemas.openxmlformats.org/officeDocument/2006/relationships/viewProps" Target="viewProps.xml"/><Relationship Id="rId10" Type="http://schemas.openxmlformats.org/officeDocument/2006/relationships/customXml" Target="../customXml/item1.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era Holland" userId="691da866-c418-4e2a-8f1d-5e2d475fa74b" providerId="ADAL" clId="{9A6A926A-62B0-4B94-A18D-ADB60382ACDA}"/>
    <pc:docChg chg="undo custSel modSld">
      <pc:chgData name="Kiera Holland" userId="691da866-c418-4e2a-8f1d-5e2d475fa74b" providerId="ADAL" clId="{9A6A926A-62B0-4B94-A18D-ADB60382ACDA}" dt="2025-06-12T09:39:22.134" v="964" actId="20577"/>
      <pc:docMkLst>
        <pc:docMk/>
      </pc:docMkLst>
      <pc:sldChg chg="addSp delSp modSp mod">
        <pc:chgData name="Kiera Holland" userId="691da866-c418-4e2a-8f1d-5e2d475fa74b" providerId="ADAL" clId="{9A6A926A-62B0-4B94-A18D-ADB60382ACDA}" dt="2025-06-12T09:39:22.134" v="964" actId="20577"/>
        <pc:sldMkLst>
          <pc:docMk/>
          <pc:sldMk cId="3514798268" sldId="256"/>
        </pc:sldMkLst>
        <pc:spChg chg="mod">
          <ac:chgData name="Kiera Holland" userId="691da866-c418-4e2a-8f1d-5e2d475fa74b" providerId="ADAL" clId="{9A6A926A-62B0-4B94-A18D-ADB60382ACDA}" dt="2025-06-11T08:14:49.839" v="4" actId="20577"/>
          <ac:spMkLst>
            <pc:docMk/>
            <pc:sldMk cId="3514798268" sldId="256"/>
            <ac:spMk id="4" creationId="{27D964CA-FAD4-40D5-8A19-F7B4BB4823E1}"/>
          </ac:spMkLst>
        </pc:spChg>
        <pc:graphicFrameChg chg="modGraphic">
          <ac:chgData name="Kiera Holland" userId="691da866-c418-4e2a-8f1d-5e2d475fa74b" providerId="ADAL" clId="{9A6A926A-62B0-4B94-A18D-ADB60382ACDA}" dt="2025-06-11T18:52:12.940" v="398" actId="20577"/>
          <ac:graphicFrameMkLst>
            <pc:docMk/>
            <pc:sldMk cId="3514798268" sldId="256"/>
            <ac:graphicFrameMk id="5" creationId="{FA8CF3AC-CD02-44AC-BB62-4E92093EB6ED}"/>
          </ac:graphicFrameMkLst>
        </pc:graphicFrameChg>
        <pc:graphicFrameChg chg="mod modGraphic">
          <ac:chgData name="Kiera Holland" userId="691da866-c418-4e2a-8f1d-5e2d475fa74b" providerId="ADAL" clId="{9A6A926A-62B0-4B94-A18D-ADB60382ACDA}" dt="2025-06-11T18:58:13.586" v="509" actId="404"/>
          <ac:graphicFrameMkLst>
            <pc:docMk/>
            <pc:sldMk cId="3514798268" sldId="256"/>
            <ac:graphicFrameMk id="8" creationId="{29206755-AFEA-4C39-969A-3A80F2EEC01F}"/>
          </ac:graphicFrameMkLst>
        </pc:graphicFrameChg>
        <pc:graphicFrameChg chg="mod modGraphic">
          <ac:chgData name="Kiera Holland" userId="691da866-c418-4e2a-8f1d-5e2d475fa74b" providerId="ADAL" clId="{9A6A926A-62B0-4B94-A18D-ADB60382ACDA}" dt="2025-06-12T09:39:22.134" v="964" actId="20577"/>
          <ac:graphicFrameMkLst>
            <pc:docMk/>
            <pc:sldMk cId="3514798268" sldId="256"/>
            <ac:graphicFrameMk id="9" creationId="{144B4083-B2DA-4CA1-AEF1-973FE94A42AE}"/>
          </ac:graphicFrameMkLst>
        </pc:graphicFrameChg>
        <pc:graphicFrameChg chg="mod modGraphic">
          <ac:chgData name="Kiera Holland" userId="691da866-c418-4e2a-8f1d-5e2d475fa74b" providerId="ADAL" clId="{9A6A926A-62B0-4B94-A18D-ADB60382ACDA}" dt="2025-06-12T09:28:10.757" v="689" actId="20577"/>
          <ac:graphicFrameMkLst>
            <pc:docMk/>
            <pc:sldMk cId="3514798268" sldId="256"/>
            <ac:graphicFrameMk id="10" creationId="{F6BF2F47-F5A6-44A7-89DF-6F32BA1D053C}"/>
          </ac:graphicFrameMkLst>
        </pc:graphicFrameChg>
        <pc:graphicFrameChg chg="mod modGraphic">
          <ac:chgData name="Kiera Holland" userId="691da866-c418-4e2a-8f1d-5e2d475fa74b" providerId="ADAL" clId="{9A6A926A-62B0-4B94-A18D-ADB60382ACDA}" dt="2025-06-12T09:34:03.395" v="810" actId="1035"/>
          <ac:graphicFrameMkLst>
            <pc:docMk/>
            <pc:sldMk cId="3514798268" sldId="256"/>
            <ac:graphicFrameMk id="14" creationId="{A67AED8A-3D48-48B8-B381-BC6349F0A3F0}"/>
          </ac:graphicFrameMkLst>
        </pc:graphicFrameChg>
        <pc:graphicFrameChg chg="mod modGraphic">
          <ac:chgData name="Kiera Holland" userId="691da866-c418-4e2a-8f1d-5e2d475fa74b" providerId="ADAL" clId="{9A6A926A-62B0-4B94-A18D-ADB60382ACDA}" dt="2025-06-12T09:37:58.264" v="962" actId="404"/>
          <ac:graphicFrameMkLst>
            <pc:docMk/>
            <pc:sldMk cId="3514798268" sldId="256"/>
            <ac:graphicFrameMk id="17" creationId="{CABFC04D-A76D-48FA-9F0A-E6AFBA8AE999}"/>
          </ac:graphicFrameMkLst>
        </pc:graphicFrameChg>
        <pc:graphicFrameChg chg="modGraphic">
          <ac:chgData name="Kiera Holland" userId="691da866-c418-4e2a-8f1d-5e2d475fa74b" providerId="ADAL" clId="{9A6A926A-62B0-4B94-A18D-ADB60382ACDA}" dt="2025-06-12T09:35:47.145" v="955" actId="20577"/>
          <ac:graphicFrameMkLst>
            <pc:docMk/>
            <pc:sldMk cId="3514798268" sldId="256"/>
            <ac:graphicFrameMk id="19" creationId="{F9DD706B-E236-4F16-926F-D31A1AF6BF15}"/>
          </ac:graphicFrameMkLst>
        </pc:graphicFrameChg>
        <pc:graphicFrameChg chg="modGraphic">
          <ac:chgData name="Kiera Holland" userId="691da866-c418-4e2a-8f1d-5e2d475fa74b" providerId="ADAL" clId="{9A6A926A-62B0-4B94-A18D-ADB60382ACDA}" dt="2025-06-12T09:35:16.403" v="862" actId="20577"/>
          <ac:graphicFrameMkLst>
            <pc:docMk/>
            <pc:sldMk cId="3514798268" sldId="256"/>
            <ac:graphicFrameMk id="20" creationId="{112F8BEF-6D91-499B-B53E-701AAAAD4B69}"/>
          </ac:graphicFrameMkLst>
        </pc:graphicFrameChg>
        <pc:picChg chg="del">
          <ac:chgData name="Kiera Holland" userId="691da866-c418-4e2a-8f1d-5e2d475fa74b" providerId="ADAL" clId="{9A6A926A-62B0-4B94-A18D-ADB60382ACDA}" dt="2025-06-11T08:14:51.475" v="5" actId="478"/>
          <ac:picMkLst>
            <pc:docMk/>
            <pc:sldMk cId="3514798268" sldId="256"/>
            <ac:picMk id="3" creationId="{65E0D48B-DDF4-F35F-4141-BF86440C278B}"/>
          </ac:picMkLst>
        </pc:picChg>
        <pc:picChg chg="add mod">
          <ac:chgData name="Kiera Holland" userId="691da866-c418-4e2a-8f1d-5e2d475fa74b" providerId="ADAL" clId="{9A6A926A-62B0-4B94-A18D-ADB60382ACDA}" dt="2025-06-11T08:15:19.687" v="10" actId="14100"/>
          <ac:picMkLst>
            <pc:docMk/>
            <pc:sldMk cId="3514798268" sldId="256"/>
            <ac:picMk id="1026" creationId="{F7F1BED5-9CB8-AAF7-BDD2-B9416DC7EE0A}"/>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B64D2A-6AB3-428E-8383-6E958070F92B}" type="datetimeFigureOut">
              <a:rPr lang="en-GB" smtClean="0"/>
              <a:t>12/06/2025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7520CB-61C4-4BE3-B2FC-32C31255F594}" type="slidenum">
              <a:rPr lang="en-GB" smtClean="0"/>
              <a:t>‹#›</a:t>
            </a:fld>
            <a:endParaRPr lang="en-GB"/>
          </a:p>
        </p:txBody>
      </p:sp>
    </p:spTree>
    <p:extLst>
      <p:ext uri="{BB962C8B-B14F-4D97-AF65-F5344CB8AC3E}">
        <p14:creationId xmlns:p14="http://schemas.microsoft.com/office/powerpoint/2010/main" val="2470692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47520CB-61C4-4BE3-B2FC-32C31255F594}" type="slidenum">
              <a:rPr lang="en-GB" smtClean="0"/>
              <a:t>1</a:t>
            </a:fld>
            <a:endParaRPr lang="en-GB"/>
          </a:p>
        </p:txBody>
      </p:sp>
    </p:spTree>
    <p:extLst>
      <p:ext uri="{BB962C8B-B14F-4D97-AF65-F5344CB8AC3E}">
        <p14:creationId xmlns:p14="http://schemas.microsoft.com/office/powerpoint/2010/main" val="1980638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92BDB-127D-4CCA-95DC-5BF7D55E98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6BEEE5-E26D-4F98-AF9F-CD9983C4B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04C868-5A9F-4832-8EC9-0090E65335C9}"/>
              </a:ext>
            </a:extLst>
          </p:cNvPr>
          <p:cNvSpPr>
            <a:spLocks noGrp="1"/>
          </p:cNvSpPr>
          <p:nvPr>
            <p:ph type="dt" sz="half" idx="10"/>
          </p:nvPr>
        </p:nvSpPr>
        <p:spPr/>
        <p:txBody>
          <a:bodyPr/>
          <a:lstStyle/>
          <a:p>
            <a:fld id="{A4FD02C9-3D8C-4CD4-BD60-FDCD58772382}" type="datetimeFigureOut">
              <a:rPr lang="en-GB" smtClean="0"/>
              <a:t>12/06/2025</a:t>
            </a:fld>
            <a:endParaRPr lang="en-GB"/>
          </a:p>
        </p:txBody>
      </p:sp>
      <p:sp>
        <p:nvSpPr>
          <p:cNvPr id="5" name="Footer Placeholder 4">
            <a:extLst>
              <a:ext uri="{FF2B5EF4-FFF2-40B4-BE49-F238E27FC236}">
                <a16:creationId xmlns:a16="http://schemas.microsoft.com/office/drawing/2014/main" id="{76CE74FE-5747-4A85-8CF6-46F786F1DF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32454-C9E3-45E1-86BD-C105405943A5}"/>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30976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3220-CD31-4605-8DA6-5A7A4AFCA3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4F2523-5B21-4F61-8ACE-C7C33A1FED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59F439-93DA-4DED-9E3C-40A7A9F7FE2B}"/>
              </a:ext>
            </a:extLst>
          </p:cNvPr>
          <p:cNvSpPr>
            <a:spLocks noGrp="1"/>
          </p:cNvSpPr>
          <p:nvPr>
            <p:ph type="dt" sz="half" idx="10"/>
          </p:nvPr>
        </p:nvSpPr>
        <p:spPr/>
        <p:txBody>
          <a:bodyPr/>
          <a:lstStyle/>
          <a:p>
            <a:fld id="{A4FD02C9-3D8C-4CD4-BD60-FDCD58772382}" type="datetimeFigureOut">
              <a:rPr lang="en-GB" smtClean="0"/>
              <a:t>12/06/2025</a:t>
            </a:fld>
            <a:endParaRPr lang="en-GB"/>
          </a:p>
        </p:txBody>
      </p:sp>
      <p:sp>
        <p:nvSpPr>
          <p:cNvPr id="5" name="Footer Placeholder 4">
            <a:extLst>
              <a:ext uri="{FF2B5EF4-FFF2-40B4-BE49-F238E27FC236}">
                <a16:creationId xmlns:a16="http://schemas.microsoft.com/office/drawing/2014/main" id="{0219C8FF-EB98-4E3F-9007-BE9074CBC4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A530AC-E94C-47D3-AC85-CAB823600F89}"/>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70609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02333-6502-4919-A870-56033D4DCC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2CC33C-3340-4A44-99A4-3A43316C9A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747597-5C3B-4C7C-9DB4-028D92A0511D}"/>
              </a:ext>
            </a:extLst>
          </p:cNvPr>
          <p:cNvSpPr>
            <a:spLocks noGrp="1"/>
          </p:cNvSpPr>
          <p:nvPr>
            <p:ph type="dt" sz="half" idx="10"/>
          </p:nvPr>
        </p:nvSpPr>
        <p:spPr/>
        <p:txBody>
          <a:bodyPr/>
          <a:lstStyle/>
          <a:p>
            <a:fld id="{A4FD02C9-3D8C-4CD4-BD60-FDCD58772382}" type="datetimeFigureOut">
              <a:rPr lang="en-GB" smtClean="0"/>
              <a:t>12/06/2025</a:t>
            </a:fld>
            <a:endParaRPr lang="en-GB"/>
          </a:p>
        </p:txBody>
      </p:sp>
      <p:sp>
        <p:nvSpPr>
          <p:cNvPr id="5" name="Footer Placeholder 4">
            <a:extLst>
              <a:ext uri="{FF2B5EF4-FFF2-40B4-BE49-F238E27FC236}">
                <a16:creationId xmlns:a16="http://schemas.microsoft.com/office/drawing/2014/main" id="{E84E944B-979C-4E30-8749-B15CE8AEB5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C824A-0B7D-4188-AEB1-6E4A76D9747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52822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2B08-E0D7-4AE1-9B59-477BACCA96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DBB42F-87C0-4F52-BBA7-1DDF53F39D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F3FF57-D74D-4B1B-A7BB-14431C15437E}"/>
              </a:ext>
            </a:extLst>
          </p:cNvPr>
          <p:cNvSpPr>
            <a:spLocks noGrp="1"/>
          </p:cNvSpPr>
          <p:nvPr>
            <p:ph type="dt" sz="half" idx="10"/>
          </p:nvPr>
        </p:nvSpPr>
        <p:spPr/>
        <p:txBody>
          <a:bodyPr/>
          <a:lstStyle/>
          <a:p>
            <a:fld id="{A4FD02C9-3D8C-4CD4-BD60-FDCD58772382}" type="datetimeFigureOut">
              <a:rPr lang="en-GB" smtClean="0"/>
              <a:t>12/06/2025</a:t>
            </a:fld>
            <a:endParaRPr lang="en-GB"/>
          </a:p>
        </p:txBody>
      </p:sp>
      <p:sp>
        <p:nvSpPr>
          <p:cNvPr id="5" name="Footer Placeholder 4">
            <a:extLst>
              <a:ext uri="{FF2B5EF4-FFF2-40B4-BE49-F238E27FC236}">
                <a16:creationId xmlns:a16="http://schemas.microsoft.com/office/drawing/2014/main" id="{3903CB4D-3811-419D-ABD2-D2F5BB2474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932993-B291-45C1-A4C9-7D9668FB608A}"/>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90236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3EFB-8FA0-4096-829B-E9B8E9993D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AD2943-FC3C-4234-A0E6-8112740CB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6F23D-7E1A-4584-A2F8-F3300F694528}"/>
              </a:ext>
            </a:extLst>
          </p:cNvPr>
          <p:cNvSpPr>
            <a:spLocks noGrp="1"/>
          </p:cNvSpPr>
          <p:nvPr>
            <p:ph type="dt" sz="half" idx="10"/>
          </p:nvPr>
        </p:nvSpPr>
        <p:spPr/>
        <p:txBody>
          <a:bodyPr/>
          <a:lstStyle/>
          <a:p>
            <a:fld id="{A4FD02C9-3D8C-4CD4-BD60-FDCD58772382}" type="datetimeFigureOut">
              <a:rPr lang="en-GB" smtClean="0"/>
              <a:t>12/06/2025</a:t>
            </a:fld>
            <a:endParaRPr lang="en-GB"/>
          </a:p>
        </p:txBody>
      </p:sp>
      <p:sp>
        <p:nvSpPr>
          <p:cNvPr id="5" name="Footer Placeholder 4">
            <a:extLst>
              <a:ext uri="{FF2B5EF4-FFF2-40B4-BE49-F238E27FC236}">
                <a16:creationId xmlns:a16="http://schemas.microsoft.com/office/drawing/2014/main" id="{5A5348FA-DC5D-4DC0-8E3E-5FD3F717E0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2FF58F-F166-431D-A4F4-82C645B4979F}"/>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55941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23C80-B963-4AE7-AA61-675C1F8A79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35D092-9AA3-4196-B6D7-6540DBFF6D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088759-300B-4ACD-A29F-212F0BA62D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B9F387-0E02-47D4-83D2-21B12DBE5B61}"/>
              </a:ext>
            </a:extLst>
          </p:cNvPr>
          <p:cNvSpPr>
            <a:spLocks noGrp="1"/>
          </p:cNvSpPr>
          <p:nvPr>
            <p:ph type="dt" sz="half" idx="10"/>
          </p:nvPr>
        </p:nvSpPr>
        <p:spPr/>
        <p:txBody>
          <a:bodyPr/>
          <a:lstStyle/>
          <a:p>
            <a:fld id="{A4FD02C9-3D8C-4CD4-BD60-FDCD58772382}" type="datetimeFigureOut">
              <a:rPr lang="en-GB" smtClean="0"/>
              <a:t>12/06/2025</a:t>
            </a:fld>
            <a:endParaRPr lang="en-GB"/>
          </a:p>
        </p:txBody>
      </p:sp>
      <p:sp>
        <p:nvSpPr>
          <p:cNvPr id="6" name="Footer Placeholder 5">
            <a:extLst>
              <a:ext uri="{FF2B5EF4-FFF2-40B4-BE49-F238E27FC236}">
                <a16:creationId xmlns:a16="http://schemas.microsoft.com/office/drawing/2014/main" id="{1098C58C-B841-403C-8AEB-C533B15293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312059-00A5-4BB5-89CF-12B0859B89D1}"/>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82084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1B50-03BC-44FD-BD99-CBC85C5B2E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BD8C12-9510-4C93-A6D7-89291E1234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DCFA1A-A14B-46BC-8DC1-1ADF67AAA22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F0272E-BE53-4DF4-B1A7-EA53263C4D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128BC9-5650-4494-8762-7193D19023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F4346B-907A-4D4F-A079-18AD41928F14}"/>
              </a:ext>
            </a:extLst>
          </p:cNvPr>
          <p:cNvSpPr>
            <a:spLocks noGrp="1"/>
          </p:cNvSpPr>
          <p:nvPr>
            <p:ph type="dt" sz="half" idx="10"/>
          </p:nvPr>
        </p:nvSpPr>
        <p:spPr/>
        <p:txBody>
          <a:bodyPr/>
          <a:lstStyle/>
          <a:p>
            <a:fld id="{A4FD02C9-3D8C-4CD4-BD60-FDCD58772382}" type="datetimeFigureOut">
              <a:rPr lang="en-GB" smtClean="0"/>
              <a:t>12/06/2025</a:t>
            </a:fld>
            <a:endParaRPr lang="en-GB"/>
          </a:p>
        </p:txBody>
      </p:sp>
      <p:sp>
        <p:nvSpPr>
          <p:cNvPr id="8" name="Footer Placeholder 7">
            <a:extLst>
              <a:ext uri="{FF2B5EF4-FFF2-40B4-BE49-F238E27FC236}">
                <a16:creationId xmlns:a16="http://schemas.microsoft.com/office/drawing/2014/main" id="{38293722-1DBA-49AF-85F9-6B69D71625E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5977FC-B443-4E2E-BB14-22709E3A7910}"/>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18624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24B08-D3D8-4B32-AF10-094252D9FA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E52E7F-3D00-4E33-9DD3-04CC186250A7}"/>
              </a:ext>
            </a:extLst>
          </p:cNvPr>
          <p:cNvSpPr>
            <a:spLocks noGrp="1"/>
          </p:cNvSpPr>
          <p:nvPr>
            <p:ph type="dt" sz="half" idx="10"/>
          </p:nvPr>
        </p:nvSpPr>
        <p:spPr/>
        <p:txBody>
          <a:bodyPr/>
          <a:lstStyle/>
          <a:p>
            <a:fld id="{A4FD02C9-3D8C-4CD4-BD60-FDCD58772382}" type="datetimeFigureOut">
              <a:rPr lang="en-GB" smtClean="0"/>
              <a:t>12/06/2025</a:t>
            </a:fld>
            <a:endParaRPr lang="en-GB"/>
          </a:p>
        </p:txBody>
      </p:sp>
      <p:sp>
        <p:nvSpPr>
          <p:cNvPr id="4" name="Footer Placeholder 3">
            <a:extLst>
              <a:ext uri="{FF2B5EF4-FFF2-40B4-BE49-F238E27FC236}">
                <a16:creationId xmlns:a16="http://schemas.microsoft.com/office/drawing/2014/main" id="{2AAAB1F9-8A14-4F32-A588-1817B45988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96E3E9-4F96-461B-AB20-D0817029B477}"/>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889672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853B75-5EDD-4B30-8349-4EB1D5225B79}"/>
              </a:ext>
            </a:extLst>
          </p:cNvPr>
          <p:cNvSpPr>
            <a:spLocks noGrp="1"/>
          </p:cNvSpPr>
          <p:nvPr>
            <p:ph type="dt" sz="half" idx="10"/>
          </p:nvPr>
        </p:nvSpPr>
        <p:spPr/>
        <p:txBody>
          <a:bodyPr/>
          <a:lstStyle/>
          <a:p>
            <a:fld id="{A4FD02C9-3D8C-4CD4-BD60-FDCD58772382}" type="datetimeFigureOut">
              <a:rPr lang="en-GB" smtClean="0"/>
              <a:t>12/06/2025</a:t>
            </a:fld>
            <a:endParaRPr lang="en-GB"/>
          </a:p>
        </p:txBody>
      </p:sp>
      <p:sp>
        <p:nvSpPr>
          <p:cNvPr id="3" name="Footer Placeholder 2">
            <a:extLst>
              <a:ext uri="{FF2B5EF4-FFF2-40B4-BE49-F238E27FC236}">
                <a16:creationId xmlns:a16="http://schemas.microsoft.com/office/drawing/2014/main" id="{01CA0B36-0FBC-4B63-99C5-0E48D9FD62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C0E4803-EF21-4799-8196-EBFA1E523DDC}"/>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95312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74CC-A74A-4C02-ABC9-5E28B7CDB4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7D96AD-68F2-44F7-9865-31D2F545B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0BA6F5-BA26-4919-AA5F-BC6A456B9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714485-B2C7-48A3-9C87-31D6C6E1396E}"/>
              </a:ext>
            </a:extLst>
          </p:cNvPr>
          <p:cNvSpPr>
            <a:spLocks noGrp="1"/>
          </p:cNvSpPr>
          <p:nvPr>
            <p:ph type="dt" sz="half" idx="10"/>
          </p:nvPr>
        </p:nvSpPr>
        <p:spPr/>
        <p:txBody>
          <a:bodyPr/>
          <a:lstStyle/>
          <a:p>
            <a:fld id="{A4FD02C9-3D8C-4CD4-BD60-FDCD58772382}" type="datetimeFigureOut">
              <a:rPr lang="en-GB" smtClean="0"/>
              <a:t>12/06/2025</a:t>
            </a:fld>
            <a:endParaRPr lang="en-GB"/>
          </a:p>
        </p:txBody>
      </p:sp>
      <p:sp>
        <p:nvSpPr>
          <p:cNvPr id="6" name="Footer Placeholder 5">
            <a:extLst>
              <a:ext uri="{FF2B5EF4-FFF2-40B4-BE49-F238E27FC236}">
                <a16:creationId xmlns:a16="http://schemas.microsoft.com/office/drawing/2014/main" id="{5D095F3C-F093-43F1-9A7D-82E0853CC2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6C612F-E072-40E6-AB35-157EFF982C88}"/>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7524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13637-0112-4ECA-9272-004FEC53C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2AD555-B292-4367-858D-EDFA903C30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857DB4-CFA4-4E16-A9E1-FE55ADB93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91B896-FCF5-4C21-8C8D-78CC0700C219}"/>
              </a:ext>
            </a:extLst>
          </p:cNvPr>
          <p:cNvSpPr>
            <a:spLocks noGrp="1"/>
          </p:cNvSpPr>
          <p:nvPr>
            <p:ph type="dt" sz="half" idx="10"/>
          </p:nvPr>
        </p:nvSpPr>
        <p:spPr/>
        <p:txBody>
          <a:bodyPr/>
          <a:lstStyle/>
          <a:p>
            <a:fld id="{A4FD02C9-3D8C-4CD4-BD60-FDCD58772382}" type="datetimeFigureOut">
              <a:rPr lang="en-GB" smtClean="0"/>
              <a:t>12/06/2025</a:t>
            </a:fld>
            <a:endParaRPr lang="en-GB"/>
          </a:p>
        </p:txBody>
      </p:sp>
      <p:sp>
        <p:nvSpPr>
          <p:cNvPr id="6" name="Footer Placeholder 5">
            <a:extLst>
              <a:ext uri="{FF2B5EF4-FFF2-40B4-BE49-F238E27FC236}">
                <a16:creationId xmlns:a16="http://schemas.microsoft.com/office/drawing/2014/main" id="{1B52DC7F-833E-4D64-A92E-F4E9B1C86F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F5B7E-34B6-41B6-BBC5-7467C2909B8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47766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3CA0B-2498-457B-AA45-7F54CE1255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EE1821-33EA-47D8-B75E-16A7D06CE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692FEB-BB09-4D15-A2FD-9690E8A3A3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D02C9-3D8C-4CD4-BD60-FDCD58772382}" type="datetimeFigureOut">
              <a:rPr lang="en-GB" smtClean="0"/>
              <a:t>12/06/2025</a:t>
            </a:fld>
            <a:endParaRPr lang="en-GB"/>
          </a:p>
        </p:txBody>
      </p:sp>
      <p:sp>
        <p:nvSpPr>
          <p:cNvPr id="5" name="Footer Placeholder 4">
            <a:extLst>
              <a:ext uri="{FF2B5EF4-FFF2-40B4-BE49-F238E27FC236}">
                <a16:creationId xmlns:a16="http://schemas.microsoft.com/office/drawing/2014/main" id="{90432B41-D5EA-403F-B01D-60973296EC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50A5E04-8AAC-4614-88B6-2F9F8404BD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EDC97-8A51-4447-AC82-4CB2BBC37F54}" type="slidenum">
              <a:rPr lang="en-GB" smtClean="0"/>
              <a:t>‹#›</a:t>
            </a:fld>
            <a:endParaRPr lang="en-GB"/>
          </a:p>
        </p:txBody>
      </p:sp>
    </p:spTree>
    <p:extLst>
      <p:ext uri="{BB962C8B-B14F-4D97-AF65-F5344CB8AC3E}">
        <p14:creationId xmlns:p14="http://schemas.microsoft.com/office/powerpoint/2010/main" val="2291762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27D964CA-FAD4-40D5-8A19-F7B4BB4823E1}"/>
              </a:ext>
            </a:extLst>
          </p:cNvPr>
          <p:cNvSpPr txBox="1">
            <a:spLocks noChangeArrowheads="1"/>
          </p:cNvSpPr>
          <p:nvPr/>
        </p:nvSpPr>
        <p:spPr bwMode="auto">
          <a:xfrm>
            <a:off x="201138" y="76905"/>
            <a:ext cx="4030663" cy="1107925"/>
          </a:xfrm>
          <a:prstGeom prst="rect">
            <a:avLst/>
          </a:prstGeom>
          <a:noFill/>
          <a:ln w="28575" algn="in">
            <a:solidFill>
              <a:srgbClr val="92D05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Calibri" panose="020F0502020204030204" pitchFamily="34" charset="0"/>
              </a:rPr>
              <a:t>Our theme this half term is…   </a:t>
            </a:r>
          </a:p>
          <a:p>
            <a:pPr eaLnBrk="0" fontAlgn="base" hangingPunct="0">
              <a:spcBef>
                <a:spcPct val="0"/>
              </a:spcBef>
              <a:spcAft>
                <a:spcPct val="0"/>
              </a:spcAft>
            </a:pPr>
            <a:r>
              <a:rPr lang="en-US" altLang="en-US" sz="2400" dirty="0"/>
              <a:t>Space</a:t>
            </a:r>
            <a:endParaRPr lang="en-US" altLang="en-US" sz="2400" dirty="0">
              <a:cs typeface="Calibri"/>
            </a:endParaRPr>
          </a:p>
        </p:txBody>
      </p:sp>
      <p:graphicFrame>
        <p:nvGraphicFramePr>
          <p:cNvPr id="5" name="Table 4">
            <a:extLst>
              <a:ext uri="{FF2B5EF4-FFF2-40B4-BE49-F238E27FC236}">
                <a16:creationId xmlns:a16="http://schemas.microsoft.com/office/drawing/2014/main" id="{FA8CF3AC-CD02-44AC-BB62-4E92093EB6ED}"/>
              </a:ext>
            </a:extLst>
          </p:cNvPr>
          <p:cNvGraphicFramePr>
            <a:graphicFrameLocks noGrp="1"/>
          </p:cNvGraphicFramePr>
          <p:nvPr>
            <p:extLst>
              <p:ext uri="{D42A27DB-BD31-4B8C-83A1-F6EECF244321}">
                <p14:modId xmlns:p14="http://schemas.microsoft.com/office/powerpoint/2010/main" val="1016916207"/>
              </p:ext>
            </p:extLst>
          </p:nvPr>
        </p:nvGraphicFramePr>
        <p:xfrm>
          <a:off x="5090160" y="260506"/>
          <a:ext cx="3383150" cy="2765182"/>
        </p:xfrm>
        <a:graphic>
          <a:graphicData uri="http://schemas.openxmlformats.org/drawingml/2006/table">
            <a:tbl>
              <a:tblPr firstRow="1" bandRow="1">
                <a:tableStyleId>{93296810-A885-4BE3-A3E7-6D5BEEA58F35}</a:tableStyleId>
              </a:tblPr>
              <a:tblGrid>
                <a:gridCol w="3383150">
                  <a:extLst>
                    <a:ext uri="{9D8B030D-6E8A-4147-A177-3AD203B41FA5}">
                      <a16:colId xmlns:a16="http://schemas.microsoft.com/office/drawing/2014/main" val="1337843456"/>
                    </a:ext>
                  </a:extLst>
                </a:gridCol>
              </a:tblGrid>
              <a:tr h="479182">
                <a:tc>
                  <a:txBody>
                    <a:bodyPr/>
                    <a:lstStyle/>
                    <a:p>
                      <a:r>
                        <a:rPr lang="en-GB"/>
                        <a:t>English (Writing)</a:t>
                      </a:r>
                    </a:p>
                  </a:txBody>
                  <a:tcPr anchor="ctr"/>
                </a:tc>
                <a:extLst>
                  <a:ext uri="{0D108BD9-81ED-4DB2-BD59-A6C34878D82A}">
                    <a16:rowId xmlns:a16="http://schemas.microsoft.com/office/drawing/2014/main" val="1786578608"/>
                  </a:ext>
                </a:extLst>
              </a:tr>
              <a:tr h="2197039">
                <a:tc>
                  <a:txBody>
                    <a:bodyPr/>
                    <a:lstStyle/>
                    <a:p>
                      <a:r>
                        <a:rPr lang="en-GB" sz="1600" dirty="0"/>
                        <a:t>We will be focusing on these books and traditional tales:</a:t>
                      </a:r>
                    </a:p>
                    <a:p>
                      <a:r>
                        <a:rPr lang="en-GB" sz="1600" dirty="0"/>
                        <a:t>Astro girl, The Ugly Duckling, Aliens love underpants, Tiddler, The Frog Prince, A Little Bit Brave, The Princess and the Pea.</a:t>
                      </a:r>
                    </a:p>
                    <a:p>
                      <a:pPr marL="0" indent="0">
                        <a:buFont typeface="Arial" panose="020B0604020202020204" pitchFamily="34" charset="0"/>
                        <a:buNone/>
                      </a:pPr>
                      <a:r>
                        <a:rPr lang="en-GB" sz="1600" baseline="0" dirty="0"/>
                        <a:t>We will use these books to write captions, phrases simple sentences and descriptive sentences.</a:t>
                      </a:r>
                    </a:p>
                  </a:txBody>
                  <a:tcPr/>
                </a:tc>
                <a:extLst>
                  <a:ext uri="{0D108BD9-81ED-4DB2-BD59-A6C34878D82A}">
                    <a16:rowId xmlns:a16="http://schemas.microsoft.com/office/drawing/2014/main" val="2171682978"/>
                  </a:ext>
                </a:extLst>
              </a:tr>
            </a:tbl>
          </a:graphicData>
        </a:graphic>
      </p:graphicFrame>
      <p:graphicFrame>
        <p:nvGraphicFramePr>
          <p:cNvPr id="8" name="Table 7">
            <a:extLst>
              <a:ext uri="{FF2B5EF4-FFF2-40B4-BE49-F238E27FC236}">
                <a16:creationId xmlns:a16="http://schemas.microsoft.com/office/drawing/2014/main" id="{29206755-AFEA-4C39-969A-3A80F2EEC01F}"/>
              </a:ext>
            </a:extLst>
          </p:cNvPr>
          <p:cNvGraphicFramePr>
            <a:graphicFrameLocks noGrp="1"/>
          </p:cNvGraphicFramePr>
          <p:nvPr>
            <p:extLst>
              <p:ext uri="{D42A27DB-BD31-4B8C-83A1-F6EECF244321}">
                <p14:modId xmlns:p14="http://schemas.microsoft.com/office/powerpoint/2010/main" val="2148546758"/>
              </p:ext>
            </p:extLst>
          </p:nvPr>
        </p:nvGraphicFramePr>
        <p:xfrm>
          <a:off x="8536961" y="260505"/>
          <a:ext cx="3453901" cy="2676221"/>
        </p:xfrm>
        <a:graphic>
          <a:graphicData uri="http://schemas.openxmlformats.org/drawingml/2006/table">
            <a:tbl>
              <a:tblPr firstRow="1" bandRow="1">
                <a:tableStyleId>{93296810-A885-4BE3-A3E7-6D5BEEA58F35}</a:tableStyleId>
              </a:tblPr>
              <a:tblGrid>
                <a:gridCol w="3453901">
                  <a:extLst>
                    <a:ext uri="{9D8B030D-6E8A-4147-A177-3AD203B41FA5}">
                      <a16:colId xmlns:a16="http://schemas.microsoft.com/office/drawing/2014/main" val="1337843456"/>
                    </a:ext>
                  </a:extLst>
                </a:gridCol>
              </a:tblGrid>
              <a:tr h="471416">
                <a:tc>
                  <a:txBody>
                    <a:bodyPr/>
                    <a:lstStyle/>
                    <a:p>
                      <a:r>
                        <a:rPr lang="en-GB" dirty="0"/>
                        <a:t>Maths</a:t>
                      </a:r>
                    </a:p>
                  </a:txBody>
                  <a:tcPr anchor="ctr"/>
                </a:tc>
                <a:extLst>
                  <a:ext uri="{0D108BD9-81ED-4DB2-BD59-A6C34878D82A}">
                    <a16:rowId xmlns:a16="http://schemas.microsoft.com/office/drawing/2014/main" val="1786578608"/>
                  </a:ext>
                </a:extLst>
              </a:tr>
              <a:tr h="2204805">
                <a:tc>
                  <a:txBody>
                    <a:bodyPr/>
                    <a:lstStyle/>
                    <a:p>
                      <a:pPr marL="0" indent="0">
                        <a:buFont typeface="Arial" panose="020B0604020202020204" pitchFamily="34" charset="0"/>
                        <a:buNone/>
                      </a:pPr>
                      <a:r>
                        <a:rPr lang="en-GB" sz="1400" baseline="0" dirty="0"/>
                        <a:t>Doubling and Halving- </a:t>
                      </a:r>
                      <a:r>
                        <a:rPr lang="en-GB" sz="1400" i="1" dirty="0"/>
                        <a:t>solving problems involving doubling and halving.</a:t>
                      </a:r>
                    </a:p>
                    <a:p>
                      <a:pPr marL="0" indent="0">
                        <a:buFont typeface="Arial" panose="020B0604020202020204" pitchFamily="34" charset="0"/>
                        <a:buNone/>
                      </a:pPr>
                      <a:r>
                        <a:rPr lang="en-GB" sz="1400" i="0" baseline="0" dirty="0"/>
                        <a:t>Odd and Even- </a:t>
                      </a:r>
                      <a:r>
                        <a:rPr lang="en-GB" sz="1400" i="1" dirty="0"/>
                        <a:t>Understanding that numbers are either odd or even, looking at their ‘composition’ and whether they share fairly into two groups.</a:t>
                      </a:r>
                    </a:p>
                    <a:p>
                      <a:pPr marL="0" indent="0">
                        <a:buFont typeface="Arial" panose="020B0604020202020204" pitchFamily="34" charset="0"/>
                        <a:buNone/>
                      </a:pPr>
                      <a:r>
                        <a:rPr lang="en-GB" sz="1400" i="0" baseline="0" dirty="0"/>
                        <a:t>Counting</a:t>
                      </a:r>
                      <a:r>
                        <a:rPr lang="en-GB" sz="1600" i="0" baseline="0" dirty="0"/>
                        <a:t> </a:t>
                      </a:r>
                      <a:r>
                        <a:rPr lang="en-GB" sz="1400" i="0" baseline="0" dirty="0"/>
                        <a:t>beyond </a:t>
                      </a:r>
                      <a:r>
                        <a:rPr lang="en-GB" sz="1400" i="1" baseline="0" dirty="0"/>
                        <a:t>20-</a:t>
                      </a:r>
                      <a:r>
                        <a:rPr lang="en-GB" sz="1400" i="1" dirty="0"/>
                        <a:t>recognising the pattern of the counting system, exploring the value of tens and ones in </a:t>
                      </a:r>
                      <a:r>
                        <a:rPr lang="en-GB" sz="1400" dirty="0"/>
                        <a:t>numbers.</a:t>
                      </a:r>
                      <a:endParaRPr lang="en-GB" sz="1200" i="0" baseline="0" dirty="0"/>
                    </a:p>
                  </a:txBody>
                  <a:tcPr/>
                </a:tc>
                <a:extLst>
                  <a:ext uri="{0D108BD9-81ED-4DB2-BD59-A6C34878D82A}">
                    <a16:rowId xmlns:a16="http://schemas.microsoft.com/office/drawing/2014/main" val="2171682978"/>
                  </a:ext>
                </a:extLst>
              </a:tr>
            </a:tbl>
          </a:graphicData>
        </a:graphic>
      </p:graphicFrame>
      <p:graphicFrame>
        <p:nvGraphicFramePr>
          <p:cNvPr id="9" name="Table 8">
            <a:extLst>
              <a:ext uri="{FF2B5EF4-FFF2-40B4-BE49-F238E27FC236}">
                <a16:creationId xmlns:a16="http://schemas.microsoft.com/office/drawing/2014/main" id="{144B4083-B2DA-4CA1-AEF1-973FE94A42AE}"/>
              </a:ext>
            </a:extLst>
          </p:cNvPr>
          <p:cNvGraphicFramePr>
            <a:graphicFrameLocks noGrp="1"/>
          </p:cNvGraphicFramePr>
          <p:nvPr>
            <p:extLst>
              <p:ext uri="{D42A27DB-BD31-4B8C-83A1-F6EECF244321}">
                <p14:modId xmlns:p14="http://schemas.microsoft.com/office/powerpoint/2010/main" val="3358226328"/>
              </p:ext>
            </p:extLst>
          </p:nvPr>
        </p:nvGraphicFramePr>
        <p:xfrm>
          <a:off x="71121" y="1219200"/>
          <a:ext cx="4780134" cy="2926080"/>
        </p:xfrm>
        <a:graphic>
          <a:graphicData uri="http://schemas.openxmlformats.org/drawingml/2006/table">
            <a:tbl>
              <a:tblPr firstRow="1" bandRow="1">
                <a:tableStyleId>{93296810-A885-4BE3-A3E7-6D5BEEA58F35}</a:tableStyleId>
              </a:tblPr>
              <a:tblGrid>
                <a:gridCol w="4780134">
                  <a:extLst>
                    <a:ext uri="{9D8B030D-6E8A-4147-A177-3AD203B41FA5}">
                      <a16:colId xmlns:a16="http://schemas.microsoft.com/office/drawing/2014/main" val="1337843456"/>
                    </a:ext>
                  </a:extLst>
                </a:gridCol>
              </a:tblGrid>
              <a:tr h="294555">
                <a:tc>
                  <a:txBody>
                    <a:bodyPr/>
                    <a:lstStyle/>
                    <a:p>
                      <a:r>
                        <a:rPr lang="en-GB"/>
                        <a:t>Phonics</a:t>
                      </a:r>
                    </a:p>
                  </a:txBody>
                  <a:tcPr anchor="ctr"/>
                </a:tc>
                <a:extLst>
                  <a:ext uri="{0D108BD9-81ED-4DB2-BD59-A6C34878D82A}">
                    <a16:rowId xmlns:a16="http://schemas.microsoft.com/office/drawing/2014/main" val="1786578608"/>
                  </a:ext>
                </a:extLst>
              </a:tr>
              <a:tr h="1767327">
                <a:tc>
                  <a:txBody>
                    <a:bodyPr/>
                    <a:lstStyle/>
                    <a:p>
                      <a:r>
                        <a:rPr lang="en-GB" sz="1500" dirty="0"/>
                        <a:t>We</a:t>
                      </a:r>
                      <a:r>
                        <a:rPr lang="en-GB" sz="1500" baseline="0" dirty="0"/>
                        <a:t> will be revising Phase 4 graphemes.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500" baseline="0" dirty="0"/>
                        <a:t>We will be learning: Long vowel sounds </a:t>
                      </a:r>
                      <a:r>
                        <a:rPr lang="en-GB" sz="1500" dirty="0"/>
                        <a:t>CVCC CCVC, long vowel sounds CCVC CCCVC CCV CCVCC, Phase 4 words ending –s /s/, Phase 4 words ending –s /z/, Phase 4 words ending –es, longer words, root word ending in: –</a:t>
                      </a:r>
                      <a:r>
                        <a:rPr lang="en-GB" sz="1500" dirty="0" err="1"/>
                        <a:t>ing</a:t>
                      </a:r>
                      <a:r>
                        <a:rPr lang="en-GB" sz="1500" dirty="0"/>
                        <a:t>, –ed /t/, –ed /id/ /ed/, –ed /d/, Phase 4 words ending in: –s /s/, –s /z/, –es, longer words.</a:t>
                      </a:r>
                      <a:endParaRPr lang="en-GB" sz="15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500" kern="1200" dirty="0">
                          <a:solidFill>
                            <a:schemeClr val="dk1"/>
                          </a:solidFill>
                          <a:effectLst/>
                          <a:latin typeface="+mn-lt"/>
                          <a:ea typeface="+mn-ea"/>
                          <a:cs typeface="+mn-cs"/>
                        </a:rPr>
                        <a:t>We will be reviewing all taught tricky words.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kern="1200" dirty="0">
                        <a:solidFill>
                          <a:schemeClr val="dk1"/>
                        </a:solidFill>
                        <a:effectLst/>
                        <a:latin typeface="+mn-lt"/>
                        <a:ea typeface="+mn-ea"/>
                        <a:cs typeface="+mn-cs"/>
                      </a:endParaRPr>
                    </a:p>
                    <a:p>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0" name="Table 9">
            <a:extLst>
              <a:ext uri="{FF2B5EF4-FFF2-40B4-BE49-F238E27FC236}">
                <a16:creationId xmlns:a16="http://schemas.microsoft.com/office/drawing/2014/main" id="{F6BF2F47-F5A6-44A7-89DF-6F32BA1D053C}"/>
              </a:ext>
            </a:extLst>
          </p:cNvPr>
          <p:cNvGraphicFramePr>
            <a:graphicFrameLocks noGrp="1"/>
          </p:cNvGraphicFramePr>
          <p:nvPr>
            <p:extLst>
              <p:ext uri="{D42A27DB-BD31-4B8C-83A1-F6EECF244321}">
                <p14:modId xmlns:p14="http://schemas.microsoft.com/office/powerpoint/2010/main" val="741246349"/>
              </p:ext>
            </p:extLst>
          </p:nvPr>
        </p:nvGraphicFramePr>
        <p:xfrm>
          <a:off x="-15635" y="3408944"/>
          <a:ext cx="4985655" cy="3413760"/>
        </p:xfrm>
        <a:graphic>
          <a:graphicData uri="http://schemas.openxmlformats.org/drawingml/2006/table">
            <a:tbl>
              <a:tblPr firstRow="1" bandRow="1">
                <a:tableStyleId>{93296810-A885-4BE3-A3E7-6D5BEEA58F35}</a:tableStyleId>
              </a:tblPr>
              <a:tblGrid>
                <a:gridCol w="4985655">
                  <a:extLst>
                    <a:ext uri="{9D8B030D-6E8A-4147-A177-3AD203B41FA5}">
                      <a16:colId xmlns:a16="http://schemas.microsoft.com/office/drawing/2014/main" val="1337843456"/>
                    </a:ext>
                  </a:extLst>
                </a:gridCol>
              </a:tblGrid>
              <a:tr h="340612">
                <a:tc>
                  <a:txBody>
                    <a:bodyPr/>
                    <a:lstStyle/>
                    <a:p>
                      <a:r>
                        <a:rPr lang="en-GB" dirty="0"/>
                        <a:t>Understanding</a:t>
                      </a:r>
                      <a:r>
                        <a:rPr lang="en-GB" baseline="0" dirty="0"/>
                        <a:t> the World</a:t>
                      </a:r>
                      <a:endParaRPr lang="en-GB" dirty="0"/>
                    </a:p>
                  </a:txBody>
                  <a:tcPr anchor="ctr"/>
                </a:tc>
                <a:extLst>
                  <a:ext uri="{0D108BD9-81ED-4DB2-BD59-A6C34878D82A}">
                    <a16:rowId xmlns:a16="http://schemas.microsoft.com/office/drawing/2014/main" val="1786578608"/>
                  </a:ext>
                </a:extLst>
              </a:tr>
              <a:tr h="3008742">
                <a:tc>
                  <a:txBody>
                    <a:bodyPr/>
                    <a:lstStyle/>
                    <a:p>
                      <a:r>
                        <a:rPr lang="en-GB" sz="1200" dirty="0"/>
                        <a:t>Understanding</a:t>
                      </a:r>
                      <a:r>
                        <a:rPr lang="en-GB" sz="1200" baseline="0" dirty="0"/>
                        <a:t> the world is split into 3 sections: The Natural World, Past and Present and People, Culture and Communities. </a:t>
                      </a:r>
                      <a:endParaRPr lang="en-GB" sz="1200" dirty="0"/>
                    </a:p>
                    <a:p>
                      <a:r>
                        <a:rPr lang="en-GB" sz="1300" b="1" dirty="0"/>
                        <a:t>The Natural</a:t>
                      </a:r>
                      <a:r>
                        <a:rPr lang="en-GB" sz="1300" b="1" baseline="0" dirty="0"/>
                        <a:t> World (science link): </a:t>
                      </a:r>
                      <a:r>
                        <a:rPr lang="en-GB" sz="1200" b="1" u="sng" kern="1200" dirty="0">
                          <a:solidFill>
                            <a:schemeClr val="dk1"/>
                          </a:solidFill>
                          <a:effectLst/>
                          <a:latin typeface="+mn-lt"/>
                          <a:ea typeface="+mn-ea"/>
                          <a:cs typeface="+mn-cs"/>
                        </a:rPr>
                        <a:t>Animals (biology): </a:t>
                      </a:r>
                      <a:endParaRPr lang="en-GB" sz="1200" kern="1200" dirty="0">
                        <a:solidFill>
                          <a:schemeClr val="dk1"/>
                        </a:solidFill>
                        <a:effectLst/>
                        <a:latin typeface="+mn-lt"/>
                        <a:ea typeface="+mn-ea"/>
                        <a:cs typeface="+mn-cs"/>
                      </a:endParaRPr>
                    </a:p>
                    <a:p>
                      <a:r>
                        <a:rPr lang="en-GB" sz="1200" kern="1200" dirty="0">
                          <a:solidFill>
                            <a:schemeClr val="dk1"/>
                          </a:solidFill>
                          <a:effectLst/>
                          <a:latin typeface="+mn-lt"/>
                          <a:ea typeface="+mn-ea"/>
                          <a:cs typeface="+mn-cs"/>
                        </a:rPr>
                        <a:t>Learn about and observe the lifecycle of a tadpole/ frog/ and caterpillar/butterfly. Name and describe a range of minibeasts that can be found in the school grounds. Categorise and compare animals by habitat.</a:t>
                      </a:r>
                    </a:p>
                    <a:p>
                      <a:r>
                        <a:rPr lang="en-GB" sz="1200" b="1" u="sng" kern="1200" dirty="0">
                          <a:solidFill>
                            <a:schemeClr val="dk1"/>
                          </a:solidFill>
                          <a:effectLst/>
                          <a:latin typeface="+mn-lt"/>
                          <a:ea typeface="+mn-ea"/>
                          <a:cs typeface="+mn-cs"/>
                        </a:rPr>
                        <a:t>Electricity (physics):</a:t>
                      </a:r>
                      <a:r>
                        <a:rPr lang="en-GB" sz="1200" b="1" i="1" u="sng" kern="1200" dirty="0">
                          <a:solidFill>
                            <a:schemeClr val="dk1"/>
                          </a:solidFill>
                          <a:effectLst/>
                          <a:latin typeface="+mn-lt"/>
                          <a:ea typeface="+mn-ea"/>
                          <a:cs typeface="+mn-cs"/>
                        </a:rPr>
                        <a:t>  </a:t>
                      </a:r>
                      <a:r>
                        <a:rPr lang="en-GB" sz="1200" kern="1200" dirty="0">
                          <a:solidFill>
                            <a:schemeClr val="dk1"/>
                          </a:solidFill>
                          <a:effectLst/>
                          <a:latin typeface="+mn-lt"/>
                          <a:ea typeface="+mn-ea"/>
                          <a:cs typeface="+mn-cs"/>
                        </a:rPr>
                        <a:t>Explore how to make programmable toys and torches work.</a:t>
                      </a:r>
                      <a:r>
                        <a:rPr lang="en-GB" sz="1200" i="1" kern="1200" dirty="0">
                          <a:solidFill>
                            <a:schemeClr val="dk1"/>
                          </a:solidFill>
                          <a:effectLst/>
                          <a:latin typeface="+mn-lt"/>
                          <a:ea typeface="+mn-ea"/>
                          <a:cs typeface="+mn-cs"/>
                        </a:rPr>
                        <a:t> </a:t>
                      </a:r>
                      <a:endParaRPr lang="en-GB" sz="1200" kern="1200" dirty="0">
                        <a:solidFill>
                          <a:schemeClr val="dk1"/>
                        </a:solidFill>
                        <a:effectLst/>
                        <a:latin typeface="+mn-lt"/>
                        <a:ea typeface="+mn-ea"/>
                        <a:cs typeface="+mn-cs"/>
                      </a:endParaRPr>
                    </a:p>
                    <a:p>
                      <a:r>
                        <a:rPr lang="en-GB" sz="1200" b="1" u="sng" kern="1200" dirty="0">
                          <a:solidFill>
                            <a:schemeClr val="dk1"/>
                          </a:solidFill>
                          <a:effectLst/>
                          <a:latin typeface="+mn-lt"/>
                          <a:ea typeface="+mn-ea"/>
                          <a:cs typeface="+mn-cs"/>
                        </a:rPr>
                        <a:t>Materials (chemistry): </a:t>
                      </a:r>
                      <a:r>
                        <a:rPr lang="en-GB" sz="1200" b="0" u="none" kern="1200" dirty="0">
                          <a:solidFill>
                            <a:schemeClr val="dk1"/>
                          </a:solidFill>
                          <a:effectLst/>
                          <a:latin typeface="+mn-lt"/>
                          <a:ea typeface="+mn-ea"/>
                          <a:cs typeface="+mn-cs"/>
                        </a:rPr>
                        <a:t>E</a:t>
                      </a:r>
                      <a:r>
                        <a:rPr lang="en-GB" sz="1200" kern="1200" dirty="0">
                          <a:solidFill>
                            <a:schemeClr val="dk1"/>
                          </a:solidFill>
                          <a:effectLst/>
                          <a:latin typeface="+mn-lt"/>
                          <a:ea typeface="+mn-ea"/>
                          <a:cs typeface="+mn-cs"/>
                        </a:rPr>
                        <a:t>xplore dissolving and mixing with sugar in water and squash and water. </a:t>
                      </a:r>
                      <a:endParaRPr lang="en-GB" sz="1200" b="1" baseline="0" dirty="0"/>
                    </a:p>
                    <a:p>
                      <a:r>
                        <a:rPr lang="en-US" sz="1300" b="1" i="0" kern="1200" dirty="0">
                          <a:solidFill>
                            <a:schemeClr val="dk1"/>
                          </a:solidFill>
                          <a:effectLst/>
                          <a:latin typeface="+mn-lt"/>
                          <a:ea typeface="+mn-ea"/>
                          <a:cs typeface="+mn-cs"/>
                        </a:rPr>
                        <a:t>Past and Present (History link): </a:t>
                      </a:r>
                      <a:r>
                        <a:rPr lang="en-GB" sz="1200" b="1" kern="1200" dirty="0">
                          <a:solidFill>
                            <a:schemeClr val="dk1"/>
                          </a:solidFill>
                          <a:effectLst/>
                          <a:latin typeface="+mn-lt"/>
                          <a:ea typeface="+mn-ea"/>
                          <a:cs typeface="+mn-cs"/>
                        </a:rPr>
                        <a:t>Learning from history: </a:t>
                      </a:r>
                      <a:r>
                        <a:rPr lang="en-GB" sz="1200" b="0" kern="1200" dirty="0">
                          <a:solidFill>
                            <a:schemeClr val="dk1"/>
                          </a:solidFill>
                          <a:effectLst/>
                          <a:latin typeface="+mn-lt"/>
                          <a:ea typeface="+mn-ea"/>
                          <a:cs typeface="+mn-cs"/>
                        </a:rPr>
                        <a:t>D</a:t>
                      </a:r>
                      <a:r>
                        <a:rPr lang="en-GB" sz="1200" kern="1200" dirty="0">
                          <a:solidFill>
                            <a:schemeClr val="dk1"/>
                          </a:solidFill>
                          <a:effectLst/>
                          <a:latin typeface="+mn-lt"/>
                          <a:ea typeface="+mn-ea"/>
                          <a:cs typeface="+mn-cs"/>
                        </a:rPr>
                        <a:t>iscuss the Moon landing and the life of Neil Armstrong and the other astronauts who landed on the moon with him. They will consider how their lives are different from the lives of people in the past. </a:t>
                      </a:r>
                    </a:p>
                    <a:p>
                      <a:r>
                        <a:rPr lang="en-GB" sz="1200" b="1" kern="1200" dirty="0">
                          <a:solidFill>
                            <a:schemeClr val="dk1"/>
                          </a:solidFill>
                          <a:effectLst/>
                          <a:latin typeface="+mn-lt"/>
                          <a:ea typeface="+mn-ea"/>
                          <a:cs typeface="+mn-cs"/>
                        </a:rPr>
                        <a:t>Communicating historically: </a:t>
                      </a:r>
                      <a:r>
                        <a:rPr lang="en-GB" sz="1200" kern="1200" dirty="0">
                          <a:solidFill>
                            <a:schemeClr val="dk1"/>
                          </a:solidFill>
                          <a:effectLst/>
                          <a:latin typeface="+mn-lt"/>
                          <a:ea typeface="+mn-ea"/>
                          <a:cs typeface="+mn-cs"/>
                        </a:rPr>
                        <a:t>Encourage children to use expressions like ‘once upon a time’, ‘then and now’, ‘a long time ago’, ‘when I grow up’. </a:t>
                      </a:r>
                    </a:p>
                  </a:txBody>
                  <a:tcPr/>
                </a:tc>
                <a:extLst>
                  <a:ext uri="{0D108BD9-81ED-4DB2-BD59-A6C34878D82A}">
                    <a16:rowId xmlns:a16="http://schemas.microsoft.com/office/drawing/2014/main" val="2171682978"/>
                  </a:ext>
                </a:extLst>
              </a:tr>
            </a:tbl>
          </a:graphicData>
        </a:graphic>
      </p:graphicFrame>
      <p:graphicFrame>
        <p:nvGraphicFramePr>
          <p:cNvPr id="14" name="Table 13">
            <a:extLst>
              <a:ext uri="{FF2B5EF4-FFF2-40B4-BE49-F238E27FC236}">
                <a16:creationId xmlns:a16="http://schemas.microsoft.com/office/drawing/2014/main" id="{A67AED8A-3D48-48B8-B381-BC6349F0A3F0}"/>
              </a:ext>
            </a:extLst>
          </p:cNvPr>
          <p:cNvGraphicFramePr>
            <a:graphicFrameLocks noGrp="1"/>
          </p:cNvGraphicFramePr>
          <p:nvPr>
            <p:extLst>
              <p:ext uri="{D42A27DB-BD31-4B8C-83A1-F6EECF244321}">
                <p14:modId xmlns:p14="http://schemas.microsoft.com/office/powerpoint/2010/main" val="1716001090"/>
              </p:ext>
            </p:extLst>
          </p:nvPr>
        </p:nvGraphicFramePr>
        <p:xfrm>
          <a:off x="4985657" y="2985530"/>
          <a:ext cx="6871063" cy="2087880"/>
        </p:xfrm>
        <a:graphic>
          <a:graphicData uri="http://schemas.openxmlformats.org/drawingml/2006/table">
            <a:tbl>
              <a:tblPr firstRow="1" bandRow="1">
                <a:tableStyleId>{93296810-A885-4BE3-A3E7-6D5BEEA58F35}</a:tableStyleId>
              </a:tblPr>
              <a:tblGrid>
                <a:gridCol w="6871063">
                  <a:extLst>
                    <a:ext uri="{9D8B030D-6E8A-4147-A177-3AD203B41FA5}">
                      <a16:colId xmlns:a16="http://schemas.microsoft.com/office/drawing/2014/main" val="1337843456"/>
                    </a:ext>
                  </a:extLst>
                </a:gridCol>
              </a:tblGrid>
              <a:tr h="349823">
                <a:tc>
                  <a:txBody>
                    <a:bodyPr/>
                    <a:lstStyle/>
                    <a:p>
                      <a:r>
                        <a:rPr lang="en-GB" dirty="0"/>
                        <a:t>Expressive Arts and Design </a:t>
                      </a:r>
                    </a:p>
                  </a:txBody>
                  <a:tcPr anchor="ctr"/>
                </a:tc>
                <a:extLst>
                  <a:ext uri="{0D108BD9-81ED-4DB2-BD59-A6C34878D82A}">
                    <a16:rowId xmlns:a16="http://schemas.microsoft.com/office/drawing/2014/main" val="1786578608"/>
                  </a:ext>
                </a:extLst>
              </a:tr>
              <a:tr h="1647081">
                <a:tc>
                  <a:txBody>
                    <a:bodyPr/>
                    <a:lstStyle/>
                    <a:p>
                      <a:r>
                        <a:rPr lang="en-GB" sz="1400" b="1" dirty="0"/>
                        <a:t>Creating</a:t>
                      </a:r>
                      <a:r>
                        <a:rPr lang="en-GB" sz="1400" b="1" baseline="0" dirty="0"/>
                        <a:t> with Materials: </a:t>
                      </a:r>
                      <a:r>
                        <a:rPr lang="en-GB" sz="1250" b="1" u="sng" kern="1200" dirty="0">
                          <a:solidFill>
                            <a:schemeClr val="dk1"/>
                          </a:solidFill>
                          <a:effectLst/>
                          <a:latin typeface="+mn-lt"/>
                          <a:ea typeface="+mn-ea"/>
                          <a:cs typeface="+mn-cs"/>
                        </a:rPr>
                        <a:t>Drawing and Painting: Artist link- Vincent Van Gogh: </a:t>
                      </a:r>
                      <a:r>
                        <a:rPr lang="en-GB" sz="1250" kern="1200" dirty="0">
                          <a:solidFill>
                            <a:schemeClr val="dk1"/>
                          </a:solidFill>
                          <a:effectLst/>
                          <a:latin typeface="+mn-lt"/>
                          <a:ea typeface="+mn-ea"/>
                          <a:cs typeface="+mn-cs"/>
                        </a:rPr>
                        <a:t>draw/paint lines of varying thickness using dots and lines for pattern/texture. Use a variety of brushes and tools. Describe people, objects and places using simple art specific language especially related to colour and shape</a:t>
                      </a:r>
                      <a:r>
                        <a:rPr lang="en-GB" sz="1250" b="1" kern="1200" dirty="0">
                          <a:solidFill>
                            <a:schemeClr val="dk1"/>
                          </a:solidFill>
                          <a:effectLst/>
                          <a:latin typeface="+mn-lt"/>
                          <a:ea typeface="+mn-ea"/>
                          <a:cs typeface="+mn-cs"/>
                        </a:rPr>
                        <a:t>.</a:t>
                      </a:r>
                      <a:endParaRPr lang="en-GB" sz="1250" kern="1200" dirty="0">
                        <a:solidFill>
                          <a:schemeClr val="dk1"/>
                        </a:solidFill>
                        <a:effectLst/>
                        <a:latin typeface="+mn-lt"/>
                        <a:ea typeface="+mn-ea"/>
                        <a:cs typeface="+mn-cs"/>
                      </a:endParaRPr>
                    </a:p>
                    <a:p>
                      <a:r>
                        <a:rPr lang="en-GB" sz="1250" b="1" u="sng" kern="1200" dirty="0">
                          <a:solidFill>
                            <a:schemeClr val="dk1"/>
                          </a:solidFill>
                          <a:effectLst/>
                          <a:latin typeface="+mn-lt"/>
                          <a:ea typeface="+mn-ea"/>
                          <a:cs typeface="+mn-cs"/>
                        </a:rPr>
                        <a:t>Collage: </a:t>
                      </a:r>
                      <a:r>
                        <a:rPr lang="en-GB" sz="1250" kern="1200" dirty="0">
                          <a:solidFill>
                            <a:schemeClr val="dk1"/>
                          </a:solidFill>
                          <a:effectLst/>
                          <a:latin typeface="+mn-lt"/>
                          <a:ea typeface="+mn-ea"/>
                          <a:cs typeface="+mn-cs"/>
                        </a:rPr>
                        <a:t>Joins items with have been cut, torn or glued. Join items in a variety of ways – </a:t>
                      </a:r>
                      <a:r>
                        <a:rPr lang="en-GB" sz="1250" kern="1200" dirty="0" err="1">
                          <a:solidFill>
                            <a:schemeClr val="dk1"/>
                          </a:solidFill>
                          <a:effectLst/>
                          <a:latin typeface="+mn-lt"/>
                          <a:ea typeface="+mn-ea"/>
                          <a:cs typeface="+mn-cs"/>
                        </a:rPr>
                        <a:t>sellotape</a:t>
                      </a:r>
                      <a:r>
                        <a:rPr lang="en-GB" sz="1250" kern="1200" dirty="0">
                          <a:solidFill>
                            <a:schemeClr val="dk1"/>
                          </a:solidFill>
                          <a:effectLst/>
                          <a:latin typeface="+mn-lt"/>
                          <a:ea typeface="+mn-ea"/>
                          <a:cs typeface="+mn-cs"/>
                        </a:rPr>
                        <a:t>, masking tape, string, ribbon</a:t>
                      </a:r>
                    </a:p>
                    <a:p>
                      <a:r>
                        <a:rPr lang="en-GB" sz="1250" b="1" u="sng" kern="1200" dirty="0">
                          <a:solidFill>
                            <a:schemeClr val="dk1"/>
                          </a:solidFill>
                          <a:effectLst/>
                          <a:latin typeface="+mn-lt"/>
                          <a:ea typeface="+mn-ea"/>
                          <a:cs typeface="+mn-cs"/>
                        </a:rPr>
                        <a:t>Textiles: (Alien hand puppets, Superhero Capes): </a:t>
                      </a:r>
                      <a:r>
                        <a:rPr lang="en-GB" sz="1250" kern="1200" dirty="0">
                          <a:solidFill>
                            <a:schemeClr val="dk1"/>
                          </a:solidFill>
                          <a:effectLst/>
                          <a:latin typeface="+mn-lt"/>
                          <a:ea typeface="+mn-ea"/>
                          <a:cs typeface="+mn-cs"/>
                        </a:rPr>
                        <a:t>handling and manipulating fabric, thread and needles with support for sewing felt. Using fabrics to make simple puppets, capes for ‘</a:t>
                      </a:r>
                      <a:r>
                        <a:rPr lang="en-GB" sz="1250" kern="1200" dirty="0" err="1">
                          <a:solidFill>
                            <a:schemeClr val="dk1"/>
                          </a:solidFill>
                          <a:effectLst/>
                          <a:latin typeface="+mn-lt"/>
                          <a:ea typeface="+mn-ea"/>
                          <a:cs typeface="+mn-cs"/>
                        </a:rPr>
                        <a:t>Supertato</a:t>
                      </a:r>
                      <a:r>
                        <a:rPr lang="en-GB" sz="1250" kern="1200" dirty="0">
                          <a:solidFill>
                            <a:schemeClr val="dk1"/>
                          </a:solidFill>
                          <a:effectLst/>
                          <a:latin typeface="+mn-lt"/>
                          <a:ea typeface="+mn-ea"/>
                          <a:cs typeface="+mn-cs"/>
                        </a:rPr>
                        <a:t>’.</a:t>
                      </a:r>
                      <a:endParaRPr lang="en-GB" sz="1250" b="1" baseline="0" dirty="0"/>
                    </a:p>
                    <a:p>
                      <a:endParaRPr lang="en-GB" sz="1800" b="1" dirty="0"/>
                    </a:p>
                  </a:txBody>
                  <a:tcPr/>
                </a:tc>
                <a:extLst>
                  <a:ext uri="{0D108BD9-81ED-4DB2-BD59-A6C34878D82A}">
                    <a16:rowId xmlns:a16="http://schemas.microsoft.com/office/drawing/2014/main" val="2171682978"/>
                  </a:ext>
                </a:extLst>
              </a:tr>
            </a:tbl>
          </a:graphicData>
        </a:graphic>
      </p:graphicFrame>
      <p:graphicFrame>
        <p:nvGraphicFramePr>
          <p:cNvPr id="17" name="Table 16">
            <a:extLst>
              <a:ext uri="{FF2B5EF4-FFF2-40B4-BE49-F238E27FC236}">
                <a16:creationId xmlns:a16="http://schemas.microsoft.com/office/drawing/2014/main" id="{CABFC04D-A76D-48FA-9F0A-E6AFBA8AE999}"/>
              </a:ext>
            </a:extLst>
          </p:cNvPr>
          <p:cNvGraphicFramePr>
            <a:graphicFrameLocks noGrp="1"/>
          </p:cNvGraphicFramePr>
          <p:nvPr>
            <p:extLst>
              <p:ext uri="{D42A27DB-BD31-4B8C-83A1-F6EECF244321}">
                <p14:modId xmlns:p14="http://schemas.microsoft.com/office/powerpoint/2010/main" val="1981841518"/>
              </p:ext>
            </p:extLst>
          </p:nvPr>
        </p:nvGraphicFramePr>
        <p:xfrm>
          <a:off x="9598260" y="5016169"/>
          <a:ext cx="2347241" cy="1779007"/>
        </p:xfrm>
        <a:graphic>
          <a:graphicData uri="http://schemas.openxmlformats.org/drawingml/2006/table">
            <a:tbl>
              <a:tblPr firstRow="1" bandRow="1">
                <a:tableStyleId>{93296810-A885-4BE3-A3E7-6D5BEEA58F35}</a:tableStyleId>
              </a:tblPr>
              <a:tblGrid>
                <a:gridCol w="2347241">
                  <a:extLst>
                    <a:ext uri="{9D8B030D-6E8A-4147-A177-3AD203B41FA5}">
                      <a16:colId xmlns:a16="http://schemas.microsoft.com/office/drawing/2014/main" val="1337843456"/>
                    </a:ext>
                  </a:extLst>
                </a:gridCol>
              </a:tblGrid>
              <a:tr h="407407">
                <a:tc>
                  <a:txBody>
                    <a:bodyPr/>
                    <a:lstStyle/>
                    <a:p>
                      <a:r>
                        <a:rPr lang="en-GB"/>
                        <a:t>Music</a:t>
                      </a:r>
                    </a:p>
                  </a:txBody>
                  <a:tcPr anchor="ctr"/>
                </a:tc>
                <a:extLst>
                  <a:ext uri="{0D108BD9-81ED-4DB2-BD59-A6C34878D82A}">
                    <a16:rowId xmlns:a16="http://schemas.microsoft.com/office/drawing/2014/main" val="1786578608"/>
                  </a:ext>
                </a:extLst>
              </a:tr>
              <a:tr h="1365458">
                <a:tc>
                  <a:txBody>
                    <a:bodyPr/>
                    <a:lstStyle/>
                    <a:p>
                      <a:pPr lvl="0">
                        <a:buNone/>
                      </a:pPr>
                      <a:r>
                        <a:rPr lang="en-GB" sz="1400" b="0" i="0" kern="1200" dirty="0">
                          <a:solidFill>
                            <a:schemeClr val="dk1"/>
                          </a:solidFill>
                          <a:effectLst/>
                          <a:latin typeface="+mn-lt"/>
                          <a:ea typeface="+mn-ea"/>
                          <a:cs typeface="+mn-cs"/>
                        </a:rPr>
                        <a:t>Revisiting chosen nursery rhymes and/or songs, a context for the History of Music and the very beginnings of the Language of Music.</a:t>
                      </a:r>
                      <a:endParaRPr lang="en-GB" dirty="0"/>
                    </a:p>
                  </a:txBody>
                  <a:tcPr/>
                </a:tc>
                <a:extLst>
                  <a:ext uri="{0D108BD9-81ED-4DB2-BD59-A6C34878D82A}">
                    <a16:rowId xmlns:a16="http://schemas.microsoft.com/office/drawing/2014/main" val="2171682978"/>
                  </a:ext>
                </a:extLst>
              </a:tr>
            </a:tbl>
          </a:graphicData>
        </a:graphic>
      </p:graphicFrame>
      <p:graphicFrame>
        <p:nvGraphicFramePr>
          <p:cNvPr id="19" name="Table 18">
            <a:extLst>
              <a:ext uri="{FF2B5EF4-FFF2-40B4-BE49-F238E27FC236}">
                <a16:creationId xmlns:a16="http://schemas.microsoft.com/office/drawing/2014/main" id="{F9DD706B-E236-4F16-926F-D31A1AF6BF15}"/>
              </a:ext>
            </a:extLst>
          </p:cNvPr>
          <p:cNvGraphicFramePr>
            <a:graphicFrameLocks noGrp="1"/>
          </p:cNvGraphicFramePr>
          <p:nvPr>
            <p:extLst>
              <p:ext uri="{D42A27DB-BD31-4B8C-83A1-F6EECF244321}">
                <p14:modId xmlns:p14="http://schemas.microsoft.com/office/powerpoint/2010/main" val="486813432"/>
              </p:ext>
            </p:extLst>
          </p:nvPr>
        </p:nvGraphicFramePr>
        <p:xfrm>
          <a:off x="7086416" y="4990385"/>
          <a:ext cx="2347241" cy="1772865"/>
        </p:xfrm>
        <a:graphic>
          <a:graphicData uri="http://schemas.openxmlformats.org/drawingml/2006/table">
            <a:tbl>
              <a:tblPr firstRow="1" bandRow="1">
                <a:tableStyleId>{93296810-A885-4BE3-A3E7-6D5BEEA58F35}</a:tableStyleId>
              </a:tblPr>
              <a:tblGrid>
                <a:gridCol w="2347241">
                  <a:extLst>
                    <a:ext uri="{9D8B030D-6E8A-4147-A177-3AD203B41FA5}">
                      <a16:colId xmlns:a16="http://schemas.microsoft.com/office/drawing/2014/main" val="1337843456"/>
                    </a:ext>
                  </a:extLst>
                </a:gridCol>
              </a:tblGrid>
              <a:tr h="436522">
                <a:tc>
                  <a:txBody>
                    <a:bodyPr/>
                    <a:lstStyle/>
                    <a:p>
                      <a:r>
                        <a:rPr lang="en-GB" dirty="0"/>
                        <a:t>PE</a:t>
                      </a:r>
                    </a:p>
                  </a:txBody>
                  <a:tcPr anchor="ctr"/>
                </a:tc>
                <a:extLst>
                  <a:ext uri="{0D108BD9-81ED-4DB2-BD59-A6C34878D82A}">
                    <a16:rowId xmlns:a16="http://schemas.microsoft.com/office/drawing/2014/main" val="1786578608"/>
                  </a:ext>
                </a:extLst>
              </a:tr>
              <a:tr h="1336343">
                <a:tc>
                  <a:txBody>
                    <a:bodyPr/>
                    <a:lstStyle/>
                    <a:p>
                      <a:r>
                        <a:rPr lang="en-GB" sz="1600" dirty="0"/>
                        <a:t>Developing running, balancing and coordination skills ready for Sports Day!</a:t>
                      </a:r>
                    </a:p>
                  </a:txBody>
                  <a:tcPr/>
                </a:tc>
                <a:extLst>
                  <a:ext uri="{0D108BD9-81ED-4DB2-BD59-A6C34878D82A}">
                    <a16:rowId xmlns:a16="http://schemas.microsoft.com/office/drawing/2014/main" val="2171682978"/>
                  </a:ext>
                </a:extLst>
              </a:tr>
            </a:tbl>
          </a:graphicData>
        </a:graphic>
      </p:graphicFrame>
      <p:graphicFrame>
        <p:nvGraphicFramePr>
          <p:cNvPr id="20" name="Table 19">
            <a:extLst>
              <a:ext uri="{FF2B5EF4-FFF2-40B4-BE49-F238E27FC236}">
                <a16:creationId xmlns:a16="http://schemas.microsoft.com/office/drawing/2014/main" id="{112F8BEF-6D91-499B-B53E-701AAAAD4B69}"/>
              </a:ext>
            </a:extLst>
          </p:cNvPr>
          <p:cNvGraphicFramePr>
            <a:graphicFrameLocks noGrp="1"/>
          </p:cNvGraphicFramePr>
          <p:nvPr>
            <p:extLst>
              <p:ext uri="{D42A27DB-BD31-4B8C-83A1-F6EECF244321}">
                <p14:modId xmlns:p14="http://schemas.microsoft.com/office/powerpoint/2010/main" val="3603477148"/>
              </p:ext>
            </p:extLst>
          </p:nvPr>
        </p:nvGraphicFramePr>
        <p:xfrm>
          <a:off x="4985657" y="4990386"/>
          <a:ext cx="1936156" cy="1772865"/>
        </p:xfrm>
        <a:graphic>
          <a:graphicData uri="http://schemas.openxmlformats.org/drawingml/2006/table">
            <a:tbl>
              <a:tblPr firstRow="1" bandRow="1">
                <a:tableStyleId>{93296810-A885-4BE3-A3E7-6D5BEEA58F35}</a:tableStyleId>
              </a:tblPr>
              <a:tblGrid>
                <a:gridCol w="1936156">
                  <a:extLst>
                    <a:ext uri="{9D8B030D-6E8A-4147-A177-3AD203B41FA5}">
                      <a16:colId xmlns:a16="http://schemas.microsoft.com/office/drawing/2014/main" val="1337843456"/>
                    </a:ext>
                  </a:extLst>
                </a:gridCol>
              </a:tblGrid>
              <a:tr h="436522">
                <a:tc>
                  <a:txBody>
                    <a:bodyPr/>
                    <a:lstStyle/>
                    <a:p>
                      <a:r>
                        <a:rPr lang="en-GB"/>
                        <a:t>PSED</a:t>
                      </a:r>
                    </a:p>
                  </a:txBody>
                  <a:tcPr anchor="ctr"/>
                </a:tc>
                <a:extLst>
                  <a:ext uri="{0D108BD9-81ED-4DB2-BD59-A6C34878D82A}">
                    <a16:rowId xmlns:a16="http://schemas.microsoft.com/office/drawing/2014/main" val="1786578608"/>
                  </a:ext>
                </a:extLst>
              </a:tr>
              <a:tr h="1336343">
                <a:tc>
                  <a:txBody>
                    <a:bodyPr/>
                    <a:lstStyle/>
                    <a:p>
                      <a:r>
                        <a:rPr lang="en-GB" dirty="0"/>
                        <a:t>Jigsaw PSED unit: Changing Me- Coping positively with change. </a:t>
                      </a:r>
                      <a:endParaRPr lang="en-GB" sz="1700" dirty="0"/>
                    </a:p>
                  </a:txBody>
                  <a:tcPr/>
                </a:tc>
                <a:extLst>
                  <a:ext uri="{0D108BD9-81ED-4DB2-BD59-A6C34878D82A}">
                    <a16:rowId xmlns:a16="http://schemas.microsoft.com/office/drawing/2014/main" val="2171682978"/>
                  </a:ext>
                </a:extLst>
              </a:tr>
            </a:tbl>
          </a:graphicData>
        </a:graphic>
      </p:graphicFrame>
      <p:pic>
        <p:nvPicPr>
          <p:cNvPr id="1026" name="Picture 2" descr="Space Odyssey">
            <a:extLst>
              <a:ext uri="{FF2B5EF4-FFF2-40B4-BE49-F238E27FC236}">
                <a16:creationId xmlns:a16="http://schemas.microsoft.com/office/drawing/2014/main" id="{F7F1BED5-9CB8-AAF7-BDD2-B9416DC7EE0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5143" y="76905"/>
            <a:ext cx="1640491" cy="1107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4798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B2DFB282FC574797A8C1D9D477840E" ma:contentTypeVersion="11" ma:contentTypeDescription="Create a new document." ma:contentTypeScope="" ma:versionID="99fa8e0e531a8530a1af408fe84952ac">
  <xsd:schema xmlns:xsd="http://www.w3.org/2001/XMLSchema" xmlns:xs="http://www.w3.org/2001/XMLSchema" xmlns:p="http://schemas.microsoft.com/office/2006/metadata/properties" xmlns:ns2="ea49b8bd-d29e-4d46-aff1-e5ae5b220632" xmlns:ns3="6749df9f-eb47-44f2-be0e-f72bd5306b52" targetNamespace="http://schemas.microsoft.com/office/2006/metadata/properties" ma:root="true" ma:fieldsID="099767615f317d14d67947b414d92210" ns2:_="" ns3:_="">
    <xsd:import namespace="ea49b8bd-d29e-4d46-aff1-e5ae5b220632"/>
    <xsd:import namespace="6749df9f-eb47-44f2-be0e-f72bd5306b52"/>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49b8bd-d29e-4d46-aff1-e5ae5b2206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d7f2d8c2-54ac-484e-a02a-080cea7a550d"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49df9f-eb47-44f2-be0e-f72bd5306b52"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7b2e5981-123d-4d1a-a550-8105e8e0e8c4}" ma:internalName="TaxCatchAll" ma:showField="CatchAllData" ma:web="6749df9f-eb47-44f2-be0e-f72bd5306b5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6749df9f-eb47-44f2-be0e-f72bd5306b52" xsi:nil="true"/>
    <lcf76f155ced4ddcb4097134ff3c332f xmlns="ea49b8bd-d29e-4d46-aff1-e5ae5b22063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0E1950A-BE9E-4699-A73F-F2396E363CE9}"/>
</file>

<file path=customXml/itemProps2.xml><?xml version="1.0" encoding="utf-8"?>
<ds:datastoreItem xmlns:ds="http://schemas.openxmlformats.org/officeDocument/2006/customXml" ds:itemID="{6BFFF57B-7688-42D7-A1A0-34A880786D00}"/>
</file>

<file path=customXml/itemProps3.xml><?xml version="1.0" encoding="utf-8"?>
<ds:datastoreItem xmlns:ds="http://schemas.openxmlformats.org/officeDocument/2006/customXml" ds:itemID="{E8DDAE89-BAFC-4605-AD30-FA4BD3AAB571}"/>
</file>

<file path=docProps/app.xml><?xml version="1.0" encoding="utf-8"?>
<Properties xmlns="http://schemas.openxmlformats.org/officeDocument/2006/extended-properties" xmlns:vt="http://schemas.openxmlformats.org/officeDocument/2006/docPropsVTypes">
  <TotalTime>807</TotalTime>
  <Words>606</Words>
  <Application>Microsoft Office PowerPoint</Application>
  <PresentationFormat>Widescreen</PresentationFormat>
  <Paragraphs>34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Owen</dc:creator>
  <cp:lastModifiedBy>Kiera Holland</cp:lastModifiedBy>
  <cp:revision>17</cp:revision>
  <dcterms:created xsi:type="dcterms:W3CDTF">2022-01-07T10:34:56Z</dcterms:created>
  <dcterms:modified xsi:type="dcterms:W3CDTF">2025-06-12T09:39:32Z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0x0101006DB2DFB282FC574797A8C1D9D477840E</vt:lpwstr>
  </property>
</Properties>
</file>