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67" r:id="rId4"/>
  </p:sldIdLst>
  <p:sldSz cx="10688638" cy="7562850"/>
  <p:notesSz cx="6858000" cy="9144000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432"/>
    <a:srgbClr val="ECDB00"/>
    <a:srgbClr val="E2E301"/>
    <a:srgbClr val="AB000F"/>
    <a:srgbClr val="397F11"/>
    <a:srgbClr val="1E9498"/>
    <a:srgbClr val="365D66"/>
    <a:srgbClr val="31535C"/>
    <a:srgbClr val="2A4B53"/>
    <a:srgbClr val="1C83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33" autoAdjust="0"/>
    <p:restoredTop sz="99689" autoAdjust="0"/>
  </p:normalViewPr>
  <p:slideViewPr>
    <p:cSldViewPr snapToGrid="0" snapToObjects="1">
      <p:cViewPr varScale="1">
        <p:scale>
          <a:sx n="97" d="100"/>
          <a:sy n="97" d="100"/>
        </p:scale>
        <p:origin x="204" y="72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C1ADF-2FA0-614E-8D22-08F3AD6CDD6B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51F8-3E85-7B47-9259-A7264CEB5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6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C1ADF-2FA0-614E-8D22-08F3AD6CDD6B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51F8-3E85-7B47-9259-A7264CEB5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7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C1ADF-2FA0-614E-8D22-08F3AD6CDD6B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51F8-3E85-7B47-9259-A7264CEB5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8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C1ADF-2FA0-614E-8D22-08F3AD6CDD6B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51F8-3E85-7B47-9259-A7264CEB5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C1ADF-2FA0-614E-8D22-08F3AD6CDD6B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51F8-3E85-7B47-9259-A7264CEB5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8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361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245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C1ADF-2FA0-614E-8D22-08F3AD6CDD6B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51F8-3E85-7B47-9259-A7264CEB5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6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C1ADF-2FA0-614E-8D22-08F3AD6CDD6B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51F8-3E85-7B47-9259-A7264CEB5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1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C1ADF-2FA0-614E-8D22-08F3AD6CDD6B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51F8-3E85-7B47-9259-A7264CEB5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6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C1ADF-2FA0-614E-8D22-08F3AD6CDD6B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51F8-3E85-7B47-9259-A7264CEB5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42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C1ADF-2FA0-614E-8D22-08F3AD6CDD6B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51F8-3E85-7B47-9259-A7264CEB5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C1ADF-2FA0-614E-8D22-08F3AD6CDD6B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51F8-3E85-7B47-9259-A7264CEB5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6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C1ADF-2FA0-614E-8D22-08F3AD6CDD6B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951F8-3E85-7B47-9259-A7264CEB5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9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t="1718" r="6232" b="5372"/>
          <a:stretch/>
        </p:blipFill>
        <p:spPr>
          <a:xfrm>
            <a:off x="0" y="0"/>
            <a:ext cx="10688638" cy="757343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036" y="1422379"/>
            <a:ext cx="2938886" cy="2433705"/>
          </a:xfrm>
          <a:prstGeom prst="rect">
            <a:avLst/>
          </a:prstGeom>
          <a:scene3d>
            <a:camera prst="orthographicFront">
              <a:rot lat="0" lon="0" rev="21300000"/>
            </a:camera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9" y="497400"/>
            <a:ext cx="9070067" cy="6904135"/>
          </a:xfrm>
          <a:prstGeom prst="rect">
            <a:avLst/>
          </a:prstGeom>
          <a:effectLst>
            <a:outerShdw blurRad="254000" dist="63500" dir="5400000" algn="tl" rotWithShape="0">
              <a:srgbClr val="000000">
                <a:alpha val="60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463866" y="1464711"/>
            <a:ext cx="8243998" cy="4680000"/>
            <a:chOff x="452144" y="1507043"/>
            <a:chExt cx="8219849" cy="483740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74115" y="6344450"/>
              <a:ext cx="8197878" cy="0"/>
            </a:xfrm>
            <a:prstGeom prst="line">
              <a:avLst/>
            </a:prstGeom>
            <a:ln>
              <a:solidFill>
                <a:srgbClr val="1E949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52144" y="1899194"/>
              <a:ext cx="8219849" cy="0"/>
            </a:xfrm>
            <a:prstGeom prst="line">
              <a:avLst/>
            </a:prstGeom>
            <a:ln>
              <a:solidFill>
                <a:srgbClr val="1E949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29"/>
            <p:cNvSpPr/>
            <p:nvPr/>
          </p:nvSpPr>
          <p:spPr>
            <a:xfrm>
              <a:off x="452145" y="1978087"/>
              <a:ext cx="1081326" cy="527800"/>
            </a:xfrm>
            <a:prstGeom prst="roundRect">
              <a:avLst/>
            </a:prstGeom>
            <a:solidFill>
              <a:srgbClr val="C4761A"/>
            </a:solidFill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en-GB" sz="1300" i="1" dirty="0">
                  <a:solidFill>
                    <a:schemeClr val="bg1"/>
                  </a:solidFill>
                  <a:latin typeface="Georgia"/>
                  <a:cs typeface="Georgia"/>
                </a:rPr>
                <a:t>Freshly baked bread</a:t>
              </a:r>
              <a:endParaRPr lang="en-US" sz="1300" i="1" dirty="0">
                <a:solidFill>
                  <a:schemeClr val="bg1"/>
                </a:solidFill>
                <a:latin typeface="Georgia"/>
                <a:cs typeface="Georgia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52144" y="2567302"/>
              <a:ext cx="1081326" cy="875640"/>
            </a:xfrm>
            <a:prstGeom prst="roundRect">
              <a:avLst/>
            </a:prstGeom>
            <a:solidFill>
              <a:srgbClr val="AB000F"/>
            </a:solidFill>
          </p:spPr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GB" sz="1300" i="1" dirty="0">
                  <a:solidFill>
                    <a:schemeClr val="bg1"/>
                  </a:solidFill>
                  <a:latin typeface="Georgia"/>
                  <a:cs typeface="Georgia"/>
                </a:rPr>
                <a:t>Menu choice </a:t>
              </a:r>
              <a:r>
                <a:rPr lang="en-GB" sz="1400" i="1" dirty="0">
                  <a:solidFill>
                    <a:schemeClr val="bg1"/>
                  </a:solidFill>
                  <a:latin typeface="Georgia"/>
                  <a:cs typeface="Georgia"/>
                </a:rPr>
                <a:t/>
              </a:r>
              <a:br>
                <a:rPr lang="en-GB" sz="1400" i="1" dirty="0">
                  <a:solidFill>
                    <a:schemeClr val="bg1"/>
                  </a:solidFill>
                  <a:latin typeface="Georgia"/>
                  <a:cs typeface="Georgia"/>
                </a:rPr>
              </a:br>
              <a:r>
                <a:rPr lang="en-GB" sz="2800" i="1" dirty="0">
                  <a:solidFill>
                    <a:schemeClr val="bg1"/>
                  </a:solidFill>
                  <a:latin typeface="Georgia"/>
                  <a:cs typeface="Georgia"/>
                </a:rPr>
                <a:t>1</a:t>
              </a:r>
              <a:endParaRPr lang="en-US" sz="2800" i="1" dirty="0">
                <a:solidFill>
                  <a:schemeClr val="bg1"/>
                </a:solidFill>
                <a:latin typeface="Georgia"/>
                <a:cs typeface="Georgia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52144" y="5378466"/>
              <a:ext cx="1081326" cy="875640"/>
            </a:xfrm>
            <a:prstGeom prst="roundRect">
              <a:avLst/>
            </a:prstGeom>
            <a:solidFill>
              <a:srgbClr val="1E9498"/>
            </a:solidFill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en-GB" sz="1300" i="1" dirty="0">
                  <a:solidFill>
                    <a:schemeClr val="bg1"/>
                  </a:solidFill>
                  <a:latin typeface="Georgia"/>
                  <a:cs typeface="Georgia"/>
                </a:rPr>
                <a:t>Desserts</a:t>
              </a:r>
              <a:endParaRPr lang="en-US" sz="1300" i="1" dirty="0">
                <a:solidFill>
                  <a:schemeClr val="bg1"/>
                </a:solidFill>
                <a:latin typeface="Georgia"/>
                <a:cs typeface="Georgia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1610190" y="5378466"/>
              <a:ext cx="1390278" cy="875640"/>
            </a:xfrm>
            <a:prstGeom prst="roundRect">
              <a:avLst/>
            </a:prstGeom>
            <a:solidFill>
              <a:srgbClr val="1E9498">
                <a:alpha val="10000"/>
              </a:srgbClr>
            </a:solidFill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en-GB" sz="1200" b="1" dirty="0">
                <a:latin typeface="Arial"/>
                <a:cs typeface="Arial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027235" y="5378466"/>
              <a:ext cx="1390278" cy="875640"/>
            </a:xfrm>
            <a:prstGeom prst="roundRect">
              <a:avLst/>
            </a:prstGeom>
            <a:solidFill>
              <a:srgbClr val="1E9498">
                <a:alpha val="10000"/>
              </a:srgbClr>
            </a:solidFill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4444279" y="5378466"/>
              <a:ext cx="1390278" cy="875640"/>
            </a:xfrm>
            <a:prstGeom prst="roundRect">
              <a:avLst/>
            </a:prstGeom>
            <a:solidFill>
              <a:srgbClr val="1E9498">
                <a:alpha val="10000"/>
              </a:srgbClr>
            </a:solidFill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5861322" y="5378466"/>
              <a:ext cx="1390278" cy="875640"/>
            </a:xfrm>
            <a:prstGeom prst="roundRect">
              <a:avLst/>
            </a:prstGeom>
            <a:solidFill>
              <a:srgbClr val="1E9498">
                <a:alpha val="10000"/>
              </a:srgbClr>
            </a:solidFill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7278367" y="5378466"/>
              <a:ext cx="1390278" cy="875640"/>
            </a:xfrm>
            <a:prstGeom prst="roundRect">
              <a:avLst/>
            </a:prstGeom>
            <a:solidFill>
              <a:srgbClr val="1E9498">
                <a:alpha val="10000"/>
              </a:srgbClr>
            </a:solidFill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1571969" y="1507043"/>
              <a:ext cx="1390278" cy="392664"/>
            </a:xfrm>
            <a:prstGeom prst="round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en-GB" sz="1500" i="1" dirty="0">
                  <a:solidFill>
                    <a:srgbClr val="2A4B53"/>
                  </a:solidFill>
                  <a:latin typeface="Georgia"/>
                  <a:cs typeface="Georgia"/>
                </a:rPr>
                <a:t>Monday</a:t>
              </a: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2998902" y="1507043"/>
              <a:ext cx="1390278" cy="392664"/>
            </a:xfrm>
            <a:prstGeom prst="round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en-GB" sz="1500" i="1" dirty="0">
                  <a:solidFill>
                    <a:srgbClr val="2A4B53"/>
                  </a:solidFill>
                  <a:latin typeface="Georgia"/>
                  <a:cs typeface="Georgia"/>
                </a:rPr>
                <a:t>Tuesday</a:t>
              </a: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425835" y="1507043"/>
              <a:ext cx="1390278" cy="392664"/>
            </a:xfrm>
            <a:prstGeom prst="round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en-GB" sz="1500" i="1" dirty="0">
                  <a:solidFill>
                    <a:srgbClr val="2A4B53"/>
                  </a:solidFill>
                  <a:latin typeface="Georgia"/>
                  <a:cs typeface="Georgia"/>
                </a:rPr>
                <a:t>Wednesday</a:t>
              </a: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5852768" y="1507043"/>
              <a:ext cx="1390278" cy="392664"/>
            </a:xfrm>
            <a:prstGeom prst="round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en-GB" sz="1500" i="1" dirty="0">
                  <a:solidFill>
                    <a:srgbClr val="2A4B53"/>
                  </a:solidFill>
                  <a:latin typeface="Georgia"/>
                  <a:cs typeface="Georgia"/>
                </a:rPr>
                <a:t>Thursday</a:t>
              </a: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7279701" y="1507043"/>
              <a:ext cx="1390278" cy="392664"/>
            </a:xfrm>
            <a:prstGeom prst="round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en-GB" sz="1500" i="1" dirty="0">
                  <a:solidFill>
                    <a:srgbClr val="2A4B53"/>
                  </a:solidFill>
                  <a:latin typeface="Georgia"/>
                  <a:cs typeface="Georgia"/>
                </a:rPr>
                <a:t>Friday</a:t>
              </a:r>
            </a:p>
          </p:txBody>
        </p:sp>
      </p:grpSp>
      <p:pic>
        <p:nvPicPr>
          <p:cNvPr id="78" name="Picture 77" descr="Lunchtime-logo-turq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8" y="255769"/>
            <a:ext cx="3489793" cy="64588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74179" y="6057307"/>
            <a:ext cx="8221964" cy="38771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ts val="2100"/>
              </a:lnSpc>
            </a:pPr>
            <a:r>
              <a:rPr lang="en-US" sz="1300" b="1" i="1" dirty="0">
                <a:solidFill>
                  <a:srgbClr val="1E9498"/>
                </a:solidFill>
                <a:latin typeface="Georgia"/>
                <a:cs typeface="Georgia"/>
              </a:rPr>
              <a:t> Our mission </a:t>
            </a:r>
            <a:r>
              <a:rPr lang="en-US" sz="1300" dirty="0">
                <a:solidFill>
                  <a:srgbClr val="365D66"/>
                </a:solidFill>
                <a:latin typeface="Georgia"/>
                <a:cs typeface="Georgia"/>
              </a:rPr>
              <a:t>is to make your lunchtime meal the highlight of </a:t>
            </a:r>
            <a:r>
              <a:rPr lang="en-US" sz="1300" i="1" dirty="0">
                <a:solidFill>
                  <a:srgbClr val="365D66"/>
                </a:solidFill>
                <a:latin typeface="Georgia"/>
                <a:cs typeface="Georgia"/>
              </a:rPr>
              <a:t>your</a:t>
            </a:r>
            <a:r>
              <a:rPr lang="en-US" sz="1300" dirty="0">
                <a:solidFill>
                  <a:srgbClr val="365D66"/>
                </a:solidFill>
                <a:latin typeface="Georgia"/>
                <a:cs typeface="Georgia"/>
              </a:rPr>
              <a:t> day</a:t>
            </a:r>
            <a:r>
              <a:rPr lang="is-IS" sz="1300" dirty="0">
                <a:solidFill>
                  <a:srgbClr val="365D66"/>
                </a:solidFill>
                <a:latin typeface="Georgia"/>
                <a:cs typeface="Georgia"/>
              </a:rPr>
              <a:t>.</a:t>
            </a:r>
            <a:endParaRPr lang="en-US" sz="1300" dirty="0">
              <a:solidFill>
                <a:srgbClr val="365D66"/>
              </a:solidFill>
              <a:latin typeface="Georgia"/>
              <a:cs typeface="Georgia"/>
            </a:endParaRPr>
          </a:p>
        </p:txBody>
      </p:sp>
      <p:sp>
        <p:nvSpPr>
          <p:cNvPr id="75" name="Rounded Rectangle 31">
            <a:extLst>
              <a:ext uri="{FF2B5EF4-FFF2-40B4-BE49-F238E27FC236}">
                <a16:creationId xmlns:a16="http://schemas.microsoft.com/office/drawing/2014/main" xmlns="" id="{DA2E23FB-47FA-4ED7-BCA0-F8E29F09BC51}"/>
              </a:ext>
            </a:extLst>
          </p:cNvPr>
          <p:cNvSpPr/>
          <p:nvPr/>
        </p:nvSpPr>
        <p:spPr>
          <a:xfrm>
            <a:off x="452143" y="3397033"/>
            <a:ext cx="1084503" cy="847147"/>
          </a:xfrm>
          <a:prstGeom prst="roundRect">
            <a:avLst/>
          </a:prstGeom>
          <a:solidFill>
            <a:srgbClr val="397F11"/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ts val="2400"/>
              </a:lnSpc>
            </a:pPr>
            <a:r>
              <a:rPr lang="en-GB" sz="1300" i="1" dirty="0">
                <a:solidFill>
                  <a:schemeClr val="bg1"/>
                </a:solidFill>
                <a:latin typeface="Georgia"/>
                <a:cs typeface="Georgia"/>
              </a:rPr>
              <a:t>Menu choice </a:t>
            </a:r>
            <a:r>
              <a:rPr lang="en-GB" sz="1400" i="1" dirty="0">
                <a:solidFill>
                  <a:schemeClr val="bg1"/>
                </a:solidFill>
                <a:latin typeface="Georgia"/>
                <a:cs typeface="Georgia"/>
              </a:rPr>
              <a:t/>
            </a:r>
            <a:br>
              <a:rPr lang="en-GB" sz="1400" i="1" dirty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en-GB" sz="2800" i="1" dirty="0">
                <a:solidFill>
                  <a:schemeClr val="bg1"/>
                </a:solidFill>
                <a:latin typeface="Georgia"/>
                <a:cs typeface="Georgia"/>
              </a:rPr>
              <a:t>2</a:t>
            </a:r>
            <a:endParaRPr lang="en-US" sz="2800" i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84" name="Rounded Rectangle 32">
            <a:extLst>
              <a:ext uri="{FF2B5EF4-FFF2-40B4-BE49-F238E27FC236}">
                <a16:creationId xmlns:a16="http://schemas.microsoft.com/office/drawing/2014/main" xmlns="" id="{C79F4267-E449-4536-B8D3-811CCEB97AFD}"/>
              </a:ext>
            </a:extLst>
          </p:cNvPr>
          <p:cNvSpPr/>
          <p:nvPr/>
        </p:nvSpPr>
        <p:spPr>
          <a:xfrm>
            <a:off x="452143" y="4303597"/>
            <a:ext cx="1084503" cy="84714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ts val="2400"/>
              </a:lnSpc>
            </a:pPr>
            <a:endParaRPr lang="en-US" sz="2800" i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EFAD290E-28A1-4DDB-B73D-0C50B664A915}"/>
              </a:ext>
            </a:extLst>
          </p:cNvPr>
          <p:cNvSpPr/>
          <p:nvPr/>
        </p:nvSpPr>
        <p:spPr>
          <a:xfrm>
            <a:off x="4137880" y="276935"/>
            <a:ext cx="8129500" cy="4440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  <a:spcAft>
                <a:spcPts val="200"/>
              </a:spcAft>
              <a:defRPr/>
            </a:pPr>
            <a:r>
              <a:rPr lang="en-GB" sz="2000" b="1" i="1" dirty="0">
                <a:solidFill>
                  <a:srgbClr val="365D66"/>
                </a:solidFill>
                <a:latin typeface="Georgia"/>
                <a:cs typeface="Georgia"/>
              </a:rPr>
              <a:t>Week 1</a:t>
            </a:r>
          </a:p>
          <a:p>
            <a:pPr>
              <a:lnSpc>
                <a:spcPts val="1600"/>
              </a:lnSpc>
              <a:spcAft>
                <a:spcPts val="200"/>
              </a:spcAft>
              <a:defRPr/>
            </a:pPr>
            <a:r>
              <a:rPr lang="en-GB" sz="2000" b="1" i="1" dirty="0">
                <a:solidFill>
                  <a:srgbClr val="365D66"/>
                </a:solidFill>
                <a:latin typeface="Georgia"/>
                <a:cs typeface="Georgia"/>
              </a:rPr>
              <a:t>Commencing: 31</a:t>
            </a:r>
            <a:r>
              <a:rPr lang="en-GB" sz="2000" b="1" i="1" baseline="30000" dirty="0">
                <a:solidFill>
                  <a:srgbClr val="365D66"/>
                </a:solidFill>
                <a:latin typeface="Georgia"/>
                <a:cs typeface="Georgia"/>
              </a:rPr>
              <a:t>st</a:t>
            </a:r>
            <a:r>
              <a:rPr lang="en-GB" sz="2000" b="1" i="1" dirty="0">
                <a:solidFill>
                  <a:srgbClr val="365D66"/>
                </a:solidFill>
                <a:latin typeface="Georgia"/>
                <a:cs typeface="Georgia"/>
              </a:rPr>
              <a:t> Aug. 21</a:t>
            </a:r>
            <a:r>
              <a:rPr lang="en-GB" sz="2000" b="1" i="1" baseline="30000" dirty="0">
                <a:solidFill>
                  <a:srgbClr val="365D66"/>
                </a:solidFill>
                <a:latin typeface="Georgia"/>
                <a:cs typeface="Georgia"/>
              </a:rPr>
              <a:t>st</a:t>
            </a:r>
            <a:r>
              <a:rPr lang="en-GB" sz="2000" b="1" i="1" dirty="0">
                <a:solidFill>
                  <a:srgbClr val="365D66"/>
                </a:solidFill>
                <a:latin typeface="Georgia"/>
                <a:cs typeface="Georgia"/>
              </a:rPr>
              <a:t> Sept. 12</a:t>
            </a:r>
            <a:r>
              <a:rPr lang="en-GB" sz="2000" b="1" i="1" baseline="30000" dirty="0">
                <a:solidFill>
                  <a:srgbClr val="365D66"/>
                </a:solidFill>
                <a:latin typeface="Georgia"/>
                <a:cs typeface="Georgia"/>
              </a:rPr>
              <a:t>th</a:t>
            </a:r>
            <a:r>
              <a:rPr lang="en-GB" sz="2000" b="1" i="1" dirty="0">
                <a:solidFill>
                  <a:srgbClr val="365D66"/>
                </a:solidFill>
                <a:latin typeface="Georgia"/>
                <a:cs typeface="Georgia"/>
              </a:rPr>
              <a:t> Oct</a:t>
            </a:r>
          </a:p>
        </p:txBody>
      </p:sp>
      <p:sp>
        <p:nvSpPr>
          <p:cNvPr id="110" name="Rounded Rectangle 35">
            <a:extLst>
              <a:ext uri="{FF2B5EF4-FFF2-40B4-BE49-F238E27FC236}">
                <a16:creationId xmlns:a16="http://schemas.microsoft.com/office/drawing/2014/main" xmlns="" id="{9AA4C088-DE22-43EA-81C0-BA99DDFC11F6}"/>
              </a:ext>
            </a:extLst>
          </p:cNvPr>
          <p:cNvSpPr/>
          <p:nvPr/>
        </p:nvSpPr>
        <p:spPr>
          <a:xfrm>
            <a:off x="1613591" y="2487772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 Sausage</a:t>
            </a:r>
          </a:p>
          <a:p>
            <a:pPr algn="ctr"/>
            <a:r>
              <a:rPr lang="en-GB" sz="1050" b="1" dirty="0">
                <a:latin typeface="Arial"/>
                <a:cs typeface="Arial"/>
              </a:rPr>
              <a:t> &amp; Mash</a:t>
            </a:r>
            <a:endParaRPr lang="en-US" sz="1050" dirty="0">
              <a:latin typeface="Arial"/>
              <a:cs typeface="Arial"/>
            </a:endParaRPr>
          </a:p>
        </p:txBody>
      </p:sp>
      <p:sp>
        <p:nvSpPr>
          <p:cNvPr id="114" name="Rounded Rectangle 56">
            <a:extLst>
              <a:ext uri="{FF2B5EF4-FFF2-40B4-BE49-F238E27FC236}">
                <a16:creationId xmlns:a16="http://schemas.microsoft.com/office/drawing/2014/main" xmlns="" id="{EFBCAD27-AE87-4F64-971E-5321AF3B935C}"/>
              </a:ext>
            </a:extLst>
          </p:cNvPr>
          <p:cNvSpPr/>
          <p:nvPr/>
        </p:nvSpPr>
        <p:spPr>
          <a:xfrm>
            <a:off x="3034799" y="2487772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Chicken Goujon Wrap &amp; Wedges</a:t>
            </a:r>
          </a:p>
        </p:txBody>
      </p:sp>
      <p:sp>
        <p:nvSpPr>
          <p:cNvPr id="115" name="Rounded Rectangle 62">
            <a:extLst>
              <a:ext uri="{FF2B5EF4-FFF2-40B4-BE49-F238E27FC236}">
                <a16:creationId xmlns:a16="http://schemas.microsoft.com/office/drawing/2014/main" xmlns="" id="{87B9B944-378D-477E-9435-3BDAAB682E90}"/>
              </a:ext>
            </a:extLst>
          </p:cNvPr>
          <p:cNvSpPr/>
          <p:nvPr/>
        </p:nvSpPr>
        <p:spPr>
          <a:xfrm>
            <a:off x="4466030" y="2487771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Vegetable bolognaise with cheese &amp; garlic bread</a:t>
            </a:r>
          </a:p>
        </p:txBody>
      </p:sp>
      <p:sp>
        <p:nvSpPr>
          <p:cNvPr id="116" name="Rounded Rectangle 68">
            <a:extLst>
              <a:ext uri="{FF2B5EF4-FFF2-40B4-BE49-F238E27FC236}">
                <a16:creationId xmlns:a16="http://schemas.microsoft.com/office/drawing/2014/main" xmlns="" id="{05E41274-8D55-4FFE-AEDB-8C905724FC32}"/>
              </a:ext>
            </a:extLst>
          </p:cNvPr>
          <p:cNvSpPr/>
          <p:nvPr/>
        </p:nvSpPr>
        <p:spPr>
          <a:xfrm>
            <a:off x="5877213" y="2487772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endParaRPr lang="en-GB" sz="1050" b="1" dirty="0">
              <a:latin typeface="Arial"/>
              <a:cs typeface="Arial"/>
            </a:endParaRPr>
          </a:p>
          <a:p>
            <a:pPr algn="ctr"/>
            <a:r>
              <a:rPr lang="en-GB" sz="1050" b="1" dirty="0">
                <a:latin typeface="Arial"/>
                <a:cs typeface="Arial"/>
              </a:rPr>
              <a:t>Roast Chicken with Roasted Potatoes and Gravy </a:t>
            </a:r>
          </a:p>
          <a:p>
            <a:pPr algn="ctr"/>
            <a:r>
              <a:rPr lang="en-GB" sz="1050" b="1" dirty="0">
                <a:latin typeface="Arial"/>
                <a:cs typeface="Arial"/>
              </a:rPr>
              <a:t>  </a:t>
            </a:r>
          </a:p>
        </p:txBody>
      </p:sp>
      <p:sp>
        <p:nvSpPr>
          <p:cNvPr id="117" name="Rounded Rectangle 73">
            <a:extLst>
              <a:ext uri="{FF2B5EF4-FFF2-40B4-BE49-F238E27FC236}">
                <a16:creationId xmlns:a16="http://schemas.microsoft.com/office/drawing/2014/main" xmlns="" id="{2A89F6D8-7662-4E23-BA88-A345CC895BD6}"/>
              </a:ext>
            </a:extLst>
          </p:cNvPr>
          <p:cNvSpPr/>
          <p:nvPr/>
        </p:nvSpPr>
        <p:spPr>
          <a:xfrm>
            <a:off x="7298421" y="2487772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Fish Fingers served with Chips &amp; </a:t>
            </a:r>
          </a:p>
          <a:p>
            <a:pPr algn="ctr"/>
            <a:r>
              <a:rPr lang="en-GB" sz="1050" b="1" dirty="0">
                <a:latin typeface="Arial"/>
                <a:cs typeface="Arial"/>
              </a:rPr>
              <a:t>Garden Peas or Beans </a:t>
            </a:r>
          </a:p>
        </p:txBody>
      </p:sp>
      <p:sp>
        <p:nvSpPr>
          <p:cNvPr id="118" name="Rounded Rectangle 36">
            <a:extLst>
              <a:ext uri="{FF2B5EF4-FFF2-40B4-BE49-F238E27FC236}">
                <a16:creationId xmlns:a16="http://schemas.microsoft.com/office/drawing/2014/main" xmlns="" id="{8C0EA3B4-769E-4AF1-92F1-59A1F98DCCBF}"/>
              </a:ext>
            </a:extLst>
          </p:cNvPr>
          <p:cNvSpPr/>
          <p:nvPr/>
        </p:nvSpPr>
        <p:spPr>
          <a:xfrm>
            <a:off x="1613591" y="3394335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sz="1050" b="1" dirty="0">
                <a:latin typeface="Arial"/>
                <a:cs typeface="Arial"/>
              </a:rPr>
              <a:t>Jacket Potato with Cheese or Beans</a:t>
            </a:r>
          </a:p>
        </p:txBody>
      </p:sp>
      <p:sp>
        <p:nvSpPr>
          <p:cNvPr id="119" name="Rounded Rectangle 57">
            <a:extLst>
              <a:ext uri="{FF2B5EF4-FFF2-40B4-BE49-F238E27FC236}">
                <a16:creationId xmlns:a16="http://schemas.microsoft.com/office/drawing/2014/main" xmlns="" id="{2C6B87E3-C011-4AAE-8EF9-B94D434A07C1}"/>
              </a:ext>
            </a:extLst>
          </p:cNvPr>
          <p:cNvSpPr/>
          <p:nvPr/>
        </p:nvSpPr>
        <p:spPr>
          <a:xfrm>
            <a:off x="3034799" y="3394335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solidFill>
                  <a:prstClr val="black"/>
                </a:solidFill>
                <a:latin typeface="Arial"/>
                <a:cs typeface="Arial"/>
              </a:rPr>
              <a:t>Macaroni Cheese</a:t>
            </a:r>
          </a:p>
        </p:txBody>
      </p:sp>
      <p:sp>
        <p:nvSpPr>
          <p:cNvPr id="120" name="Rounded Rectangle 64">
            <a:extLst>
              <a:ext uri="{FF2B5EF4-FFF2-40B4-BE49-F238E27FC236}">
                <a16:creationId xmlns:a16="http://schemas.microsoft.com/office/drawing/2014/main" xmlns="" id="{13D91E49-F4DB-401D-88BD-6F416A4511BF}"/>
              </a:ext>
            </a:extLst>
          </p:cNvPr>
          <p:cNvSpPr/>
          <p:nvPr/>
        </p:nvSpPr>
        <p:spPr>
          <a:xfrm>
            <a:off x="4466030" y="3394334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Jacket Potato with Veggie Bolognese </a:t>
            </a:r>
          </a:p>
          <a:p>
            <a:pPr algn="ctr"/>
            <a:r>
              <a:rPr lang="en-GB" sz="1050" b="1" dirty="0">
                <a:latin typeface="Arial"/>
                <a:cs typeface="Arial"/>
              </a:rPr>
              <a:t>&amp; Cheese</a:t>
            </a:r>
          </a:p>
        </p:txBody>
      </p:sp>
      <p:sp>
        <p:nvSpPr>
          <p:cNvPr id="121" name="Rounded Rectangle 69">
            <a:extLst>
              <a:ext uri="{FF2B5EF4-FFF2-40B4-BE49-F238E27FC236}">
                <a16:creationId xmlns:a16="http://schemas.microsoft.com/office/drawing/2014/main" xmlns="" id="{042F19FE-E389-428F-ADDC-6CCB696385C4}"/>
              </a:ext>
            </a:extLst>
          </p:cNvPr>
          <p:cNvSpPr/>
          <p:nvPr/>
        </p:nvSpPr>
        <p:spPr>
          <a:xfrm>
            <a:off x="5877213" y="3394335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Quorn Sausage with Roasted Potatoes and Gravy</a:t>
            </a:r>
          </a:p>
        </p:txBody>
      </p:sp>
      <p:sp>
        <p:nvSpPr>
          <p:cNvPr id="122" name="Rounded Rectangle 74">
            <a:extLst>
              <a:ext uri="{FF2B5EF4-FFF2-40B4-BE49-F238E27FC236}">
                <a16:creationId xmlns:a16="http://schemas.microsoft.com/office/drawing/2014/main" xmlns="" id="{0D7F8A84-10B3-4C94-888B-6FF39E48B323}"/>
              </a:ext>
            </a:extLst>
          </p:cNvPr>
          <p:cNvSpPr/>
          <p:nvPr/>
        </p:nvSpPr>
        <p:spPr>
          <a:xfrm>
            <a:off x="7298421" y="3394335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Jacket potato with Cheese &amp; beans </a:t>
            </a:r>
          </a:p>
        </p:txBody>
      </p:sp>
      <p:sp>
        <p:nvSpPr>
          <p:cNvPr id="123" name="Rounded Rectangle 79">
            <a:extLst>
              <a:ext uri="{FF2B5EF4-FFF2-40B4-BE49-F238E27FC236}">
                <a16:creationId xmlns:a16="http://schemas.microsoft.com/office/drawing/2014/main" xmlns="" id="{02345546-02A0-464B-9E23-5439C7DF7E03}"/>
              </a:ext>
            </a:extLst>
          </p:cNvPr>
          <p:cNvSpPr/>
          <p:nvPr/>
        </p:nvSpPr>
        <p:spPr>
          <a:xfrm>
            <a:off x="1613591" y="5366411"/>
            <a:ext cx="1394362" cy="469665"/>
          </a:xfrm>
          <a:prstGeom prst="round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Chocolate Brownie</a:t>
            </a:r>
          </a:p>
        </p:txBody>
      </p:sp>
      <p:sp>
        <p:nvSpPr>
          <p:cNvPr id="124" name="Rounded Rectangle 86">
            <a:extLst>
              <a:ext uri="{FF2B5EF4-FFF2-40B4-BE49-F238E27FC236}">
                <a16:creationId xmlns:a16="http://schemas.microsoft.com/office/drawing/2014/main" xmlns="" id="{2A19B1BB-3A48-4D4D-8255-4B426601F020}"/>
              </a:ext>
            </a:extLst>
          </p:cNvPr>
          <p:cNvSpPr/>
          <p:nvPr/>
        </p:nvSpPr>
        <p:spPr>
          <a:xfrm>
            <a:off x="3035639" y="5366411"/>
            <a:ext cx="1394362" cy="469665"/>
          </a:xfrm>
          <a:prstGeom prst="round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Orange Muffin</a:t>
            </a:r>
          </a:p>
        </p:txBody>
      </p:sp>
      <p:sp>
        <p:nvSpPr>
          <p:cNvPr id="125" name="Rounded Rectangle 89">
            <a:extLst>
              <a:ext uri="{FF2B5EF4-FFF2-40B4-BE49-F238E27FC236}">
                <a16:creationId xmlns:a16="http://schemas.microsoft.com/office/drawing/2014/main" xmlns="" id="{8EF8EAB0-5F19-49EE-8C45-59EBB845EBBB}"/>
              </a:ext>
            </a:extLst>
          </p:cNvPr>
          <p:cNvSpPr/>
          <p:nvPr/>
        </p:nvSpPr>
        <p:spPr>
          <a:xfrm>
            <a:off x="4457686" y="5366411"/>
            <a:ext cx="1394362" cy="469665"/>
          </a:xfrm>
          <a:prstGeom prst="round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Cherry Cookie</a:t>
            </a:r>
          </a:p>
        </p:txBody>
      </p:sp>
      <p:sp>
        <p:nvSpPr>
          <p:cNvPr id="126" name="Rounded Rectangle 92">
            <a:extLst>
              <a:ext uri="{FF2B5EF4-FFF2-40B4-BE49-F238E27FC236}">
                <a16:creationId xmlns:a16="http://schemas.microsoft.com/office/drawing/2014/main" xmlns="" id="{D769DF3A-7284-4884-B625-82F38D04A03C}"/>
              </a:ext>
            </a:extLst>
          </p:cNvPr>
          <p:cNvSpPr/>
          <p:nvPr/>
        </p:nvSpPr>
        <p:spPr>
          <a:xfrm>
            <a:off x="5879733" y="5366411"/>
            <a:ext cx="1394362" cy="469666"/>
          </a:xfrm>
          <a:prstGeom prst="roundRect">
            <a:avLst>
              <a:gd name="adj" fmla="val 16667"/>
            </a:avLst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Fruit Flapjack</a:t>
            </a:r>
          </a:p>
        </p:txBody>
      </p:sp>
      <p:sp>
        <p:nvSpPr>
          <p:cNvPr id="127" name="Rounded Rectangle 95">
            <a:extLst>
              <a:ext uri="{FF2B5EF4-FFF2-40B4-BE49-F238E27FC236}">
                <a16:creationId xmlns:a16="http://schemas.microsoft.com/office/drawing/2014/main" xmlns="" id="{6FF0578F-2C94-4B49-8503-B4337BF4BF7A}"/>
              </a:ext>
            </a:extLst>
          </p:cNvPr>
          <p:cNvSpPr/>
          <p:nvPr/>
        </p:nvSpPr>
        <p:spPr>
          <a:xfrm>
            <a:off x="7301781" y="5366411"/>
            <a:ext cx="1394362" cy="469665"/>
          </a:xfrm>
          <a:prstGeom prst="round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Iced Sponge</a:t>
            </a:r>
          </a:p>
        </p:txBody>
      </p:sp>
      <p:pic>
        <p:nvPicPr>
          <p:cNvPr id="59" name="Picture 10" descr="Image result for vegetarian icon">
            <a:extLst>
              <a:ext uri="{FF2B5EF4-FFF2-40B4-BE49-F238E27FC236}">
                <a16:creationId xmlns:a16="http://schemas.microsoft.com/office/drawing/2014/main" xmlns="" id="{97CF4171-1C0A-4F49-86FE-D6B847849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02" y="3856084"/>
            <a:ext cx="296387" cy="32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ounded Rectangle 78">
            <a:extLst>
              <a:ext uri="{FF2B5EF4-FFF2-40B4-BE49-F238E27FC236}">
                <a16:creationId xmlns:a16="http://schemas.microsoft.com/office/drawing/2014/main" xmlns="" id="{5D2CECC3-5D94-42AC-A699-B0E19A330D07}"/>
              </a:ext>
            </a:extLst>
          </p:cNvPr>
          <p:cNvSpPr/>
          <p:nvPr/>
        </p:nvSpPr>
        <p:spPr>
          <a:xfrm>
            <a:off x="1613591" y="5597090"/>
            <a:ext cx="1394362" cy="432589"/>
          </a:xfrm>
          <a:prstGeom prst="round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ctr"/>
            <a:endParaRPr lang="en-GB" sz="1050" b="1" dirty="0">
              <a:latin typeface="Arial"/>
              <a:cs typeface="Arial"/>
            </a:endParaRPr>
          </a:p>
        </p:txBody>
      </p:sp>
      <p:sp>
        <p:nvSpPr>
          <p:cNvPr id="76" name="Rounded Rectangle 85">
            <a:extLst>
              <a:ext uri="{FF2B5EF4-FFF2-40B4-BE49-F238E27FC236}">
                <a16:creationId xmlns:a16="http://schemas.microsoft.com/office/drawing/2014/main" xmlns="" id="{FA93D149-0BAD-49AE-812A-271502AA7C3F}"/>
              </a:ext>
            </a:extLst>
          </p:cNvPr>
          <p:cNvSpPr/>
          <p:nvPr/>
        </p:nvSpPr>
        <p:spPr>
          <a:xfrm>
            <a:off x="3035639" y="5597090"/>
            <a:ext cx="1394362" cy="432589"/>
          </a:xfrm>
          <a:prstGeom prst="round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ctr"/>
            <a:endParaRPr lang="en-GB" sz="1050" b="1" dirty="0">
              <a:latin typeface="Arial"/>
              <a:cs typeface="Arial"/>
            </a:endParaRPr>
          </a:p>
        </p:txBody>
      </p:sp>
      <p:sp>
        <p:nvSpPr>
          <p:cNvPr id="79" name="Rounded Rectangle 88">
            <a:extLst>
              <a:ext uri="{FF2B5EF4-FFF2-40B4-BE49-F238E27FC236}">
                <a16:creationId xmlns:a16="http://schemas.microsoft.com/office/drawing/2014/main" xmlns="" id="{FD60F78A-7D72-4C2B-940F-813BAD209385}"/>
              </a:ext>
            </a:extLst>
          </p:cNvPr>
          <p:cNvSpPr/>
          <p:nvPr/>
        </p:nvSpPr>
        <p:spPr>
          <a:xfrm>
            <a:off x="4457686" y="5597090"/>
            <a:ext cx="1394362" cy="432589"/>
          </a:xfrm>
          <a:prstGeom prst="round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lvl="0" algn="ctr"/>
            <a:endParaRPr lang="en-GB" sz="105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0" name="Rounded Rectangle 91">
            <a:extLst>
              <a:ext uri="{FF2B5EF4-FFF2-40B4-BE49-F238E27FC236}">
                <a16:creationId xmlns:a16="http://schemas.microsoft.com/office/drawing/2014/main" xmlns="" id="{5D680A7B-89EA-4434-AED4-4BCEB50D5628}"/>
              </a:ext>
            </a:extLst>
          </p:cNvPr>
          <p:cNvSpPr/>
          <p:nvPr/>
        </p:nvSpPr>
        <p:spPr>
          <a:xfrm>
            <a:off x="5879733" y="5597090"/>
            <a:ext cx="1394362" cy="432589"/>
          </a:xfrm>
          <a:prstGeom prst="round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lvl="0" algn="ctr"/>
            <a:endParaRPr lang="en-GB" sz="105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1" name="Rounded Rectangle 94">
            <a:extLst>
              <a:ext uri="{FF2B5EF4-FFF2-40B4-BE49-F238E27FC236}">
                <a16:creationId xmlns:a16="http://schemas.microsoft.com/office/drawing/2014/main" xmlns="" id="{0E907F7A-A2F9-4F76-A149-4A4C762D623E}"/>
              </a:ext>
            </a:extLst>
          </p:cNvPr>
          <p:cNvSpPr/>
          <p:nvPr/>
        </p:nvSpPr>
        <p:spPr>
          <a:xfrm>
            <a:off x="7301781" y="5597090"/>
            <a:ext cx="1394362" cy="432589"/>
          </a:xfrm>
          <a:prstGeom prst="round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lvl="0" algn="ctr"/>
            <a:endParaRPr lang="en-GB" sz="105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F7528079-FBFA-4522-886D-0D7116D0AF7D}"/>
              </a:ext>
            </a:extLst>
          </p:cNvPr>
          <p:cNvSpPr txBox="1"/>
          <p:nvPr/>
        </p:nvSpPr>
        <p:spPr>
          <a:xfrm>
            <a:off x="8758237" y="1802450"/>
            <a:ext cx="1629753" cy="2583323"/>
          </a:xfrm>
          <a:prstGeom prst="rect">
            <a:avLst/>
          </a:prstGeom>
          <a:noFill/>
          <a:scene3d>
            <a:camera prst="orthographicFront">
              <a:rot lat="0" lon="0" rev="21300000"/>
            </a:camera>
            <a:lightRig rig="threePt" dir="t"/>
          </a:scene3d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500"/>
              </a:spcAft>
            </a:pPr>
            <a:endParaRPr lang="en-US" sz="1400" b="1" dirty="0">
              <a:solidFill>
                <a:srgbClr val="365D66"/>
              </a:solidFill>
            </a:endParaRPr>
          </a:p>
          <a:p>
            <a:pPr algn="ctr">
              <a:spcAft>
                <a:spcPts val="500"/>
              </a:spcAft>
              <a:buClr>
                <a:srgbClr val="335C65"/>
              </a:buClr>
              <a:buSzPct val="100000"/>
            </a:pPr>
            <a:endParaRPr lang="en-US" sz="400" i="1" dirty="0">
              <a:solidFill>
                <a:srgbClr val="365D66"/>
              </a:solidFill>
              <a:latin typeface="Georgia"/>
              <a:cs typeface="Georgia"/>
            </a:endParaRPr>
          </a:p>
          <a:p>
            <a:pPr algn="ctr">
              <a:spcAft>
                <a:spcPts val="500"/>
              </a:spcAft>
              <a:buClr>
                <a:srgbClr val="335C65"/>
              </a:buClr>
              <a:buSzPct val="100000"/>
            </a:pPr>
            <a:r>
              <a:rPr lang="en-US" sz="1000" i="1" dirty="0">
                <a:solidFill>
                  <a:srgbClr val="365D66"/>
                </a:solidFill>
                <a:latin typeface="Georgia"/>
                <a:cs typeface="Georgia"/>
              </a:rPr>
              <a:t>  Some of our food may    contain allergens. Please ask our </a:t>
            </a:r>
            <a:br>
              <a:rPr lang="en-US" sz="1000" i="1" dirty="0">
                <a:solidFill>
                  <a:srgbClr val="365D66"/>
                </a:solidFill>
                <a:latin typeface="Georgia"/>
                <a:cs typeface="Georgia"/>
              </a:rPr>
            </a:br>
            <a:r>
              <a:rPr lang="en-US" sz="1000" i="1" dirty="0">
                <a:solidFill>
                  <a:srgbClr val="365D66"/>
                </a:solidFill>
                <a:latin typeface="Georgia"/>
                <a:cs typeface="Georgia"/>
              </a:rPr>
              <a:t>chef for advice.</a:t>
            </a:r>
          </a:p>
        </p:txBody>
      </p:sp>
      <p:sp>
        <p:nvSpPr>
          <p:cNvPr id="66" name="Rounded Rectangle 34">
            <a:extLst>
              <a:ext uri="{FF2B5EF4-FFF2-40B4-BE49-F238E27FC236}">
                <a16:creationId xmlns:a16="http://schemas.microsoft.com/office/drawing/2014/main" xmlns="" id="{3BC04891-B27B-4DA9-BC70-FD0D6DBE0A3D}"/>
              </a:ext>
            </a:extLst>
          </p:cNvPr>
          <p:cNvSpPr/>
          <p:nvPr/>
        </p:nvSpPr>
        <p:spPr>
          <a:xfrm>
            <a:off x="1613592" y="1920427"/>
            <a:ext cx="1394362" cy="510626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Freshly Baked </a:t>
            </a:r>
          </a:p>
          <a:p>
            <a:pPr algn="ctr"/>
            <a:r>
              <a:rPr lang="en-GB" sz="1050" b="1" dirty="0">
                <a:latin typeface="Arial"/>
                <a:cs typeface="Arial"/>
              </a:rPr>
              <a:t>Bread</a:t>
            </a:r>
          </a:p>
        </p:txBody>
      </p:sp>
      <p:sp>
        <p:nvSpPr>
          <p:cNvPr id="68" name="Rounded Rectangle 55">
            <a:extLst>
              <a:ext uri="{FF2B5EF4-FFF2-40B4-BE49-F238E27FC236}">
                <a16:creationId xmlns:a16="http://schemas.microsoft.com/office/drawing/2014/main" xmlns="" id="{A4B49BD5-D2DD-474A-B547-0E7FC0E4B7A0}"/>
              </a:ext>
            </a:extLst>
          </p:cNvPr>
          <p:cNvSpPr/>
          <p:nvPr/>
        </p:nvSpPr>
        <p:spPr>
          <a:xfrm>
            <a:off x="3034799" y="1920427"/>
            <a:ext cx="1394362" cy="510626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Freshly Baked </a:t>
            </a:r>
          </a:p>
          <a:p>
            <a:pPr algn="ctr"/>
            <a:r>
              <a:rPr lang="en-GB" sz="1050" b="1" dirty="0">
                <a:latin typeface="Arial"/>
                <a:cs typeface="Arial"/>
              </a:rPr>
              <a:t>Bread</a:t>
            </a:r>
          </a:p>
        </p:txBody>
      </p:sp>
      <p:sp>
        <p:nvSpPr>
          <p:cNvPr id="69" name="Rounded Rectangle 61">
            <a:extLst>
              <a:ext uri="{FF2B5EF4-FFF2-40B4-BE49-F238E27FC236}">
                <a16:creationId xmlns:a16="http://schemas.microsoft.com/office/drawing/2014/main" xmlns="" id="{AF09ABBE-CAB8-4B81-9B99-EBB2DB2B35A4}"/>
              </a:ext>
            </a:extLst>
          </p:cNvPr>
          <p:cNvSpPr/>
          <p:nvPr/>
        </p:nvSpPr>
        <p:spPr>
          <a:xfrm>
            <a:off x="4456007" y="1920427"/>
            <a:ext cx="1394362" cy="510626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endParaRPr lang="en-GB" sz="1050" b="1" dirty="0">
              <a:latin typeface="Arial"/>
              <a:cs typeface="Arial"/>
            </a:endParaRPr>
          </a:p>
          <a:p>
            <a:pPr algn="ctr"/>
            <a:r>
              <a:rPr lang="en-GB" sz="1050" b="1" dirty="0">
                <a:latin typeface="Arial"/>
                <a:cs typeface="Arial"/>
              </a:rPr>
              <a:t>Freshly Baked </a:t>
            </a:r>
          </a:p>
          <a:p>
            <a:pPr algn="ctr"/>
            <a:r>
              <a:rPr lang="en-GB" sz="1050" b="1" dirty="0">
                <a:latin typeface="Arial"/>
                <a:cs typeface="Arial"/>
              </a:rPr>
              <a:t>Bread</a:t>
            </a:r>
          </a:p>
          <a:p>
            <a:pPr algn="ctr"/>
            <a:endParaRPr lang="en-GB" sz="1050" b="1" dirty="0">
              <a:latin typeface="Arial"/>
              <a:cs typeface="Arial"/>
            </a:endParaRPr>
          </a:p>
        </p:txBody>
      </p:sp>
      <p:sp>
        <p:nvSpPr>
          <p:cNvPr id="71" name="Rounded Rectangle 67">
            <a:extLst>
              <a:ext uri="{FF2B5EF4-FFF2-40B4-BE49-F238E27FC236}">
                <a16:creationId xmlns:a16="http://schemas.microsoft.com/office/drawing/2014/main" xmlns="" id="{9E2A52F3-3507-4FE6-BE23-C5F30C9CD34D}"/>
              </a:ext>
            </a:extLst>
          </p:cNvPr>
          <p:cNvSpPr/>
          <p:nvPr/>
        </p:nvSpPr>
        <p:spPr>
          <a:xfrm>
            <a:off x="5877214" y="1920427"/>
            <a:ext cx="1394362" cy="510626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Freshly Baked </a:t>
            </a:r>
          </a:p>
          <a:p>
            <a:pPr algn="ctr"/>
            <a:r>
              <a:rPr lang="en-GB" sz="1050" b="1" dirty="0">
                <a:latin typeface="Arial"/>
                <a:cs typeface="Arial"/>
              </a:rPr>
              <a:t>Bread</a:t>
            </a:r>
          </a:p>
        </p:txBody>
      </p:sp>
      <p:sp>
        <p:nvSpPr>
          <p:cNvPr id="85" name="Rounded Rectangle 72">
            <a:extLst>
              <a:ext uri="{FF2B5EF4-FFF2-40B4-BE49-F238E27FC236}">
                <a16:creationId xmlns:a16="http://schemas.microsoft.com/office/drawing/2014/main" xmlns="" id="{4B484C99-643D-49E8-BAC6-12F283E6E9B1}"/>
              </a:ext>
            </a:extLst>
          </p:cNvPr>
          <p:cNvSpPr/>
          <p:nvPr/>
        </p:nvSpPr>
        <p:spPr>
          <a:xfrm>
            <a:off x="7298422" y="1920427"/>
            <a:ext cx="1394362" cy="510626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Freshly Baked </a:t>
            </a:r>
          </a:p>
          <a:p>
            <a:pPr algn="ctr"/>
            <a:r>
              <a:rPr lang="en-GB" sz="1050" b="1" dirty="0">
                <a:latin typeface="Arial"/>
                <a:cs typeface="Arial"/>
              </a:rPr>
              <a:t>Bread</a:t>
            </a:r>
          </a:p>
        </p:txBody>
      </p:sp>
      <p:sp>
        <p:nvSpPr>
          <p:cNvPr id="86" name="Rounded Rectangle 37">
            <a:extLst>
              <a:ext uri="{FF2B5EF4-FFF2-40B4-BE49-F238E27FC236}">
                <a16:creationId xmlns:a16="http://schemas.microsoft.com/office/drawing/2014/main" xmlns="" id="{6D41056A-F8C1-44D6-90CA-441A62D9FD96}"/>
              </a:ext>
            </a:extLst>
          </p:cNvPr>
          <p:cNvSpPr/>
          <p:nvPr/>
        </p:nvSpPr>
        <p:spPr>
          <a:xfrm>
            <a:off x="1613591" y="4303597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Vegetables</a:t>
            </a:r>
          </a:p>
        </p:txBody>
      </p:sp>
      <p:sp>
        <p:nvSpPr>
          <p:cNvPr id="87" name="Rounded Rectangle 58">
            <a:extLst>
              <a:ext uri="{FF2B5EF4-FFF2-40B4-BE49-F238E27FC236}">
                <a16:creationId xmlns:a16="http://schemas.microsoft.com/office/drawing/2014/main" xmlns="" id="{7E0B8004-A59E-4EE0-8C92-2E8F29021E6C}"/>
              </a:ext>
            </a:extLst>
          </p:cNvPr>
          <p:cNvSpPr/>
          <p:nvPr/>
        </p:nvSpPr>
        <p:spPr>
          <a:xfrm>
            <a:off x="3034799" y="4303597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Vegetables</a:t>
            </a:r>
          </a:p>
        </p:txBody>
      </p:sp>
      <p:sp>
        <p:nvSpPr>
          <p:cNvPr id="89" name="Rounded Rectangle 65">
            <a:extLst>
              <a:ext uri="{FF2B5EF4-FFF2-40B4-BE49-F238E27FC236}">
                <a16:creationId xmlns:a16="http://schemas.microsoft.com/office/drawing/2014/main" xmlns="" id="{662B6587-24E4-4C41-BC5F-3DB79A8E77EE}"/>
              </a:ext>
            </a:extLst>
          </p:cNvPr>
          <p:cNvSpPr/>
          <p:nvPr/>
        </p:nvSpPr>
        <p:spPr>
          <a:xfrm>
            <a:off x="4456006" y="4303597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Vegetables</a:t>
            </a:r>
          </a:p>
        </p:txBody>
      </p:sp>
      <p:sp>
        <p:nvSpPr>
          <p:cNvPr id="90" name="Rounded Rectangle 70">
            <a:extLst>
              <a:ext uri="{FF2B5EF4-FFF2-40B4-BE49-F238E27FC236}">
                <a16:creationId xmlns:a16="http://schemas.microsoft.com/office/drawing/2014/main" xmlns="" id="{EE9A328A-66A1-4988-B865-3C3FE7FFA06E}"/>
              </a:ext>
            </a:extLst>
          </p:cNvPr>
          <p:cNvSpPr/>
          <p:nvPr/>
        </p:nvSpPr>
        <p:spPr>
          <a:xfrm>
            <a:off x="5877213" y="4303597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Vegetables</a:t>
            </a:r>
          </a:p>
        </p:txBody>
      </p:sp>
      <p:sp>
        <p:nvSpPr>
          <p:cNvPr id="92" name="Rounded Rectangle 75">
            <a:extLst>
              <a:ext uri="{FF2B5EF4-FFF2-40B4-BE49-F238E27FC236}">
                <a16:creationId xmlns:a16="http://schemas.microsoft.com/office/drawing/2014/main" xmlns="" id="{117BAE5A-642E-43BC-82CA-56FB90F00A3D}"/>
              </a:ext>
            </a:extLst>
          </p:cNvPr>
          <p:cNvSpPr/>
          <p:nvPr/>
        </p:nvSpPr>
        <p:spPr>
          <a:xfrm>
            <a:off x="7298421" y="4303597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Vegetables</a:t>
            </a:r>
          </a:p>
        </p:txBody>
      </p:sp>
    </p:spTree>
    <p:extLst>
      <p:ext uri="{BB962C8B-B14F-4D97-AF65-F5344CB8AC3E}">
        <p14:creationId xmlns:p14="http://schemas.microsoft.com/office/powerpoint/2010/main" val="2238841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t="1718" r="6232" b="5372"/>
          <a:stretch/>
        </p:blipFill>
        <p:spPr>
          <a:xfrm>
            <a:off x="0" y="0"/>
            <a:ext cx="10688638" cy="757343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036" y="1422379"/>
            <a:ext cx="2938886" cy="2433706"/>
          </a:xfrm>
          <a:prstGeom prst="rect">
            <a:avLst/>
          </a:prstGeom>
          <a:scene3d>
            <a:camera prst="orthographicFront">
              <a:rot lat="0" lon="0" rev="21300000"/>
            </a:camera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9" y="497400"/>
            <a:ext cx="9070067" cy="6904135"/>
          </a:xfrm>
          <a:prstGeom prst="rect">
            <a:avLst/>
          </a:prstGeom>
          <a:effectLst>
            <a:outerShdw blurRad="254000" dist="63500" dir="5400000" algn="tl" rotWithShape="0">
              <a:srgbClr val="000000">
                <a:alpha val="60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452143" y="1464711"/>
            <a:ext cx="8243998" cy="4680000"/>
            <a:chOff x="452144" y="1507043"/>
            <a:chExt cx="8219849" cy="483740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74115" y="6344450"/>
              <a:ext cx="8197878" cy="0"/>
            </a:xfrm>
            <a:prstGeom prst="line">
              <a:avLst/>
            </a:prstGeom>
            <a:ln>
              <a:solidFill>
                <a:srgbClr val="1E949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52144" y="1899194"/>
              <a:ext cx="8219849" cy="0"/>
            </a:xfrm>
            <a:prstGeom prst="line">
              <a:avLst/>
            </a:prstGeom>
            <a:ln>
              <a:solidFill>
                <a:srgbClr val="1E949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29"/>
            <p:cNvSpPr/>
            <p:nvPr/>
          </p:nvSpPr>
          <p:spPr>
            <a:xfrm>
              <a:off x="452145" y="1978087"/>
              <a:ext cx="1081326" cy="527800"/>
            </a:xfrm>
            <a:prstGeom prst="roundRect">
              <a:avLst/>
            </a:prstGeom>
            <a:solidFill>
              <a:srgbClr val="C4761A"/>
            </a:solidFill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en-GB" sz="1300" i="1" dirty="0">
                  <a:solidFill>
                    <a:schemeClr val="bg1"/>
                  </a:solidFill>
                  <a:latin typeface="Georgia"/>
                  <a:cs typeface="Georgia"/>
                </a:rPr>
                <a:t>Freshly baked bread</a:t>
              </a:r>
              <a:endParaRPr lang="en-US" sz="1300" i="1" dirty="0">
                <a:solidFill>
                  <a:schemeClr val="bg1"/>
                </a:solidFill>
                <a:latin typeface="Georgia"/>
                <a:cs typeface="Georgia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52144" y="2567302"/>
              <a:ext cx="1081326" cy="875640"/>
            </a:xfrm>
            <a:prstGeom prst="roundRect">
              <a:avLst/>
            </a:prstGeom>
            <a:solidFill>
              <a:srgbClr val="AB000F"/>
            </a:solidFill>
          </p:spPr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GB" sz="1300" i="1" dirty="0">
                  <a:solidFill>
                    <a:schemeClr val="bg1"/>
                  </a:solidFill>
                  <a:latin typeface="Georgia"/>
                  <a:cs typeface="Georgia"/>
                </a:rPr>
                <a:t>Menu choice </a:t>
              </a:r>
              <a:r>
                <a:rPr lang="en-GB" sz="1400" i="1" dirty="0">
                  <a:solidFill>
                    <a:schemeClr val="bg1"/>
                  </a:solidFill>
                  <a:latin typeface="Georgia"/>
                  <a:cs typeface="Georgia"/>
                </a:rPr>
                <a:t/>
              </a:r>
              <a:br>
                <a:rPr lang="en-GB" sz="1400" i="1" dirty="0">
                  <a:solidFill>
                    <a:schemeClr val="bg1"/>
                  </a:solidFill>
                  <a:latin typeface="Georgia"/>
                  <a:cs typeface="Georgia"/>
                </a:rPr>
              </a:br>
              <a:r>
                <a:rPr lang="en-GB" sz="2800" i="1" dirty="0">
                  <a:solidFill>
                    <a:schemeClr val="bg1"/>
                  </a:solidFill>
                  <a:latin typeface="Georgia"/>
                  <a:cs typeface="Georgia"/>
                </a:rPr>
                <a:t>1</a:t>
              </a:r>
              <a:endParaRPr lang="en-US" sz="2800" i="1" dirty="0">
                <a:solidFill>
                  <a:schemeClr val="bg1"/>
                </a:solidFill>
                <a:latin typeface="Georgia"/>
                <a:cs typeface="Georgia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52144" y="5378466"/>
              <a:ext cx="1081326" cy="875640"/>
            </a:xfrm>
            <a:prstGeom prst="roundRect">
              <a:avLst/>
            </a:prstGeom>
            <a:solidFill>
              <a:srgbClr val="1E9498"/>
            </a:solidFill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en-GB" sz="1300" i="1" dirty="0">
                  <a:solidFill>
                    <a:schemeClr val="bg1"/>
                  </a:solidFill>
                  <a:latin typeface="Georgia"/>
                  <a:cs typeface="Georgia"/>
                </a:rPr>
                <a:t>Desserts</a:t>
              </a:r>
              <a:endParaRPr lang="en-US" sz="1300" i="1" dirty="0">
                <a:solidFill>
                  <a:schemeClr val="bg1"/>
                </a:solidFill>
                <a:latin typeface="Georgia"/>
                <a:cs typeface="Georgia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1610190" y="5378466"/>
              <a:ext cx="1390278" cy="875640"/>
            </a:xfrm>
            <a:prstGeom prst="roundRect">
              <a:avLst/>
            </a:prstGeom>
            <a:solidFill>
              <a:srgbClr val="1E9498">
                <a:alpha val="10000"/>
              </a:srgbClr>
            </a:solidFill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en-GB" sz="1200" b="1" dirty="0">
                <a:latin typeface="Arial"/>
                <a:cs typeface="Arial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027235" y="5378466"/>
              <a:ext cx="1390278" cy="875640"/>
            </a:xfrm>
            <a:prstGeom prst="roundRect">
              <a:avLst/>
            </a:prstGeom>
            <a:solidFill>
              <a:srgbClr val="1E9498">
                <a:alpha val="10000"/>
              </a:srgbClr>
            </a:solidFill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4444279" y="5378466"/>
              <a:ext cx="1390278" cy="875640"/>
            </a:xfrm>
            <a:prstGeom prst="roundRect">
              <a:avLst/>
            </a:prstGeom>
            <a:solidFill>
              <a:srgbClr val="1E9498">
                <a:alpha val="10000"/>
              </a:srgbClr>
            </a:solidFill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5861322" y="5378466"/>
              <a:ext cx="1390278" cy="875640"/>
            </a:xfrm>
            <a:prstGeom prst="roundRect">
              <a:avLst/>
            </a:prstGeom>
            <a:solidFill>
              <a:srgbClr val="1E9498">
                <a:alpha val="10000"/>
              </a:srgbClr>
            </a:solidFill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7278367" y="5378466"/>
              <a:ext cx="1390278" cy="875640"/>
            </a:xfrm>
            <a:prstGeom prst="roundRect">
              <a:avLst/>
            </a:prstGeom>
            <a:solidFill>
              <a:srgbClr val="1E9498">
                <a:alpha val="10000"/>
              </a:srgbClr>
            </a:solidFill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1571969" y="1507043"/>
              <a:ext cx="1390278" cy="392664"/>
            </a:xfrm>
            <a:prstGeom prst="round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en-GB" sz="1500" i="1" dirty="0">
                  <a:solidFill>
                    <a:srgbClr val="2A4B53"/>
                  </a:solidFill>
                  <a:latin typeface="Georgia"/>
                  <a:cs typeface="Georgia"/>
                </a:rPr>
                <a:t>Monday</a:t>
              </a: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2998902" y="1507043"/>
              <a:ext cx="1390278" cy="392664"/>
            </a:xfrm>
            <a:prstGeom prst="round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en-GB" sz="1500" i="1" dirty="0">
                  <a:solidFill>
                    <a:srgbClr val="2A4B53"/>
                  </a:solidFill>
                  <a:latin typeface="Georgia"/>
                  <a:cs typeface="Georgia"/>
                </a:rPr>
                <a:t>Tuesday</a:t>
              </a: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425835" y="1507043"/>
              <a:ext cx="1390278" cy="392664"/>
            </a:xfrm>
            <a:prstGeom prst="round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en-GB" sz="1500" i="1" dirty="0">
                  <a:solidFill>
                    <a:srgbClr val="2A4B53"/>
                  </a:solidFill>
                  <a:latin typeface="Georgia"/>
                  <a:cs typeface="Georgia"/>
                </a:rPr>
                <a:t>Wednesday</a:t>
              </a: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5852768" y="1507043"/>
              <a:ext cx="1390278" cy="392664"/>
            </a:xfrm>
            <a:prstGeom prst="round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en-GB" sz="1500" i="1" dirty="0">
                  <a:solidFill>
                    <a:srgbClr val="2A4B53"/>
                  </a:solidFill>
                  <a:latin typeface="Georgia"/>
                  <a:cs typeface="Georgia"/>
                </a:rPr>
                <a:t>Thursday</a:t>
              </a: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7279701" y="1507043"/>
              <a:ext cx="1390278" cy="392664"/>
            </a:xfrm>
            <a:prstGeom prst="round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en-GB" sz="1500" i="1" dirty="0">
                  <a:solidFill>
                    <a:srgbClr val="2A4B53"/>
                  </a:solidFill>
                  <a:latin typeface="Georgia"/>
                  <a:cs typeface="Georgia"/>
                </a:rPr>
                <a:t>Friday</a:t>
              </a:r>
            </a:p>
          </p:txBody>
        </p:sp>
      </p:grpSp>
      <p:pic>
        <p:nvPicPr>
          <p:cNvPr id="78" name="Picture 77" descr="Lunchtime-logo-turq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8" y="255769"/>
            <a:ext cx="3489793" cy="64588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74179" y="6057307"/>
            <a:ext cx="8221964" cy="38771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ts val="2100"/>
              </a:lnSpc>
            </a:pPr>
            <a:r>
              <a:rPr lang="en-US" sz="1300" b="1" i="1" dirty="0">
                <a:solidFill>
                  <a:srgbClr val="1E9498"/>
                </a:solidFill>
                <a:latin typeface="Georgia"/>
                <a:cs typeface="Georgia"/>
              </a:rPr>
              <a:t> Our mission </a:t>
            </a:r>
            <a:r>
              <a:rPr lang="en-US" sz="1300" dirty="0">
                <a:solidFill>
                  <a:srgbClr val="365D66"/>
                </a:solidFill>
                <a:latin typeface="Georgia"/>
                <a:cs typeface="Georgia"/>
              </a:rPr>
              <a:t>is to make your lunchtime meal the highlight of </a:t>
            </a:r>
            <a:r>
              <a:rPr lang="en-US" sz="1300" i="1" dirty="0">
                <a:solidFill>
                  <a:srgbClr val="365D66"/>
                </a:solidFill>
                <a:latin typeface="Georgia"/>
                <a:cs typeface="Georgia"/>
              </a:rPr>
              <a:t>your</a:t>
            </a:r>
            <a:r>
              <a:rPr lang="en-US" sz="1300" dirty="0">
                <a:solidFill>
                  <a:srgbClr val="365D66"/>
                </a:solidFill>
                <a:latin typeface="Georgia"/>
                <a:cs typeface="Georgia"/>
              </a:rPr>
              <a:t> day</a:t>
            </a:r>
            <a:r>
              <a:rPr lang="is-IS" sz="1300" dirty="0">
                <a:solidFill>
                  <a:srgbClr val="365D66"/>
                </a:solidFill>
                <a:latin typeface="Georgia"/>
                <a:cs typeface="Georgia"/>
              </a:rPr>
              <a:t>.</a:t>
            </a:r>
            <a:endParaRPr lang="en-US" sz="1300" dirty="0">
              <a:solidFill>
                <a:srgbClr val="365D66"/>
              </a:solidFill>
              <a:latin typeface="Georgia"/>
              <a:cs typeface="Georgia"/>
            </a:endParaRPr>
          </a:p>
        </p:txBody>
      </p:sp>
      <p:sp>
        <p:nvSpPr>
          <p:cNvPr id="75" name="Rounded Rectangle 31">
            <a:extLst>
              <a:ext uri="{FF2B5EF4-FFF2-40B4-BE49-F238E27FC236}">
                <a16:creationId xmlns:a16="http://schemas.microsoft.com/office/drawing/2014/main" xmlns="" id="{38458B9B-D859-4DC7-BF5F-07A51026B882}"/>
              </a:ext>
            </a:extLst>
          </p:cNvPr>
          <p:cNvSpPr/>
          <p:nvPr/>
        </p:nvSpPr>
        <p:spPr>
          <a:xfrm>
            <a:off x="452143" y="3397033"/>
            <a:ext cx="1084503" cy="847147"/>
          </a:xfrm>
          <a:prstGeom prst="roundRect">
            <a:avLst/>
          </a:prstGeom>
          <a:solidFill>
            <a:srgbClr val="397F11"/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ts val="2400"/>
              </a:lnSpc>
            </a:pPr>
            <a:r>
              <a:rPr lang="en-GB" sz="1300" i="1" dirty="0">
                <a:solidFill>
                  <a:schemeClr val="bg1"/>
                </a:solidFill>
                <a:latin typeface="Georgia"/>
                <a:cs typeface="Georgia"/>
              </a:rPr>
              <a:t>Menu choice </a:t>
            </a:r>
            <a:r>
              <a:rPr lang="en-GB" sz="1400" i="1" dirty="0">
                <a:solidFill>
                  <a:schemeClr val="bg1"/>
                </a:solidFill>
                <a:latin typeface="Georgia"/>
                <a:cs typeface="Georgia"/>
              </a:rPr>
              <a:t/>
            </a:r>
            <a:br>
              <a:rPr lang="en-GB" sz="1400" i="1" dirty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en-GB" sz="2800" i="1" dirty="0">
                <a:solidFill>
                  <a:schemeClr val="bg1"/>
                </a:solidFill>
                <a:latin typeface="Georgia"/>
                <a:cs typeface="Georgia"/>
              </a:rPr>
              <a:t>2</a:t>
            </a:r>
            <a:endParaRPr lang="en-US" sz="2800" i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84" name="Rounded Rectangle 32">
            <a:extLst>
              <a:ext uri="{FF2B5EF4-FFF2-40B4-BE49-F238E27FC236}">
                <a16:creationId xmlns:a16="http://schemas.microsoft.com/office/drawing/2014/main" xmlns="" id="{0E3BEE07-6689-46A1-BFF7-C40DBB1601BD}"/>
              </a:ext>
            </a:extLst>
          </p:cNvPr>
          <p:cNvSpPr/>
          <p:nvPr/>
        </p:nvSpPr>
        <p:spPr>
          <a:xfrm>
            <a:off x="452143" y="4303597"/>
            <a:ext cx="1084503" cy="84714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ts val="2400"/>
              </a:lnSpc>
            </a:pPr>
            <a:endParaRPr lang="en-US" sz="2800" i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A19718AF-F21E-4D05-870A-9711A647C239}"/>
              </a:ext>
            </a:extLst>
          </p:cNvPr>
          <p:cNvSpPr/>
          <p:nvPr/>
        </p:nvSpPr>
        <p:spPr>
          <a:xfrm>
            <a:off x="4137880" y="276935"/>
            <a:ext cx="8129500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  <a:spcAft>
                <a:spcPts val="200"/>
              </a:spcAft>
              <a:defRPr/>
            </a:pPr>
            <a:r>
              <a:rPr lang="en-GB" sz="2000" b="1" i="1" dirty="0">
                <a:solidFill>
                  <a:srgbClr val="365D66"/>
                </a:solidFill>
                <a:latin typeface="Georgia"/>
                <a:cs typeface="Georgia"/>
              </a:rPr>
              <a:t>Week 2</a:t>
            </a:r>
          </a:p>
          <a:p>
            <a:pPr>
              <a:lnSpc>
                <a:spcPts val="1600"/>
              </a:lnSpc>
              <a:spcAft>
                <a:spcPts val="200"/>
              </a:spcAft>
              <a:defRPr/>
            </a:pPr>
            <a:r>
              <a:rPr lang="en-GB" sz="2000" b="1" i="1" dirty="0">
                <a:solidFill>
                  <a:srgbClr val="365D66"/>
                </a:solidFill>
                <a:latin typeface="Georgia"/>
                <a:cs typeface="Georgia"/>
              </a:rPr>
              <a:t>Commencing: 7</a:t>
            </a:r>
            <a:r>
              <a:rPr lang="en-GB" sz="2000" b="1" i="1" baseline="30000" dirty="0">
                <a:solidFill>
                  <a:srgbClr val="365D66"/>
                </a:solidFill>
                <a:latin typeface="Georgia"/>
                <a:cs typeface="Georgia"/>
              </a:rPr>
              <a:t>th</a:t>
            </a:r>
            <a:r>
              <a:rPr lang="en-GB" sz="2000" b="1" i="1" dirty="0">
                <a:solidFill>
                  <a:srgbClr val="365D66"/>
                </a:solidFill>
                <a:latin typeface="Georgia"/>
                <a:cs typeface="Georgia"/>
              </a:rPr>
              <a:t> Sept. 28</a:t>
            </a:r>
            <a:r>
              <a:rPr lang="en-GB" sz="2000" b="1" i="1" baseline="30000" dirty="0">
                <a:solidFill>
                  <a:srgbClr val="365D66"/>
                </a:solidFill>
                <a:latin typeface="Georgia"/>
                <a:cs typeface="Georgia"/>
              </a:rPr>
              <a:t>th</a:t>
            </a:r>
            <a:r>
              <a:rPr lang="en-GB" sz="2000" b="1" i="1" dirty="0">
                <a:solidFill>
                  <a:srgbClr val="365D66"/>
                </a:solidFill>
                <a:latin typeface="Georgia"/>
                <a:cs typeface="Georgia"/>
              </a:rPr>
              <a:t> Sept. 19</a:t>
            </a:r>
            <a:r>
              <a:rPr lang="en-GB" sz="2000" b="1" i="1" baseline="30000" dirty="0">
                <a:solidFill>
                  <a:srgbClr val="365D66"/>
                </a:solidFill>
                <a:latin typeface="Georgia"/>
                <a:cs typeface="Georgia"/>
              </a:rPr>
              <a:t>th</a:t>
            </a:r>
            <a:r>
              <a:rPr lang="en-GB" sz="2000" b="1" i="1" dirty="0">
                <a:solidFill>
                  <a:srgbClr val="365D66"/>
                </a:solidFill>
                <a:latin typeface="Georgia"/>
                <a:cs typeface="Georgia"/>
              </a:rPr>
              <a:t> Oct</a:t>
            </a:r>
          </a:p>
          <a:p>
            <a:pPr>
              <a:lnSpc>
                <a:spcPts val="1600"/>
              </a:lnSpc>
              <a:spcAft>
                <a:spcPts val="400"/>
              </a:spcAft>
              <a:defRPr/>
            </a:pPr>
            <a:endParaRPr lang="en-US" sz="1500" dirty="0">
              <a:solidFill>
                <a:srgbClr val="365D66"/>
              </a:solidFill>
              <a:latin typeface="Arial"/>
              <a:cs typeface="Arial"/>
            </a:endParaRPr>
          </a:p>
        </p:txBody>
      </p:sp>
      <p:sp>
        <p:nvSpPr>
          <p:cNvPr id="110" name="Rounded Rectangle 35">
            <a:extLst>
              <a:ext uri="{FF2B5EF4-FFF2-40B4-BE49-F238E27FC236}">
                <a16:creationId xmlns:a16="http://schemas.microsoft.com/office/drawing/2014/main" xmlns="" id="{D5EF109A-8B0C-4E72-849E-6D1023AA44D9}"/>
              </a:ext>
            </a:extLst>
          </p:cNvPr>
          <p:cNvSpPr/>
          <p:nvPr/>
        </p:nvSpPr>
        <p:spPr>
          <a:xfrm>
            <a:off x="1613591" y="2490470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Pepperoni Pizza with </a:t>
            </a:r>
          </a:p>
          <a:p>
            <a:pPr algn="ctr"/>
            <a:r>
              <a:rPr lang="en-GB" sz="1050" b="1" dirty="0">
                <a:latin typeface="Arial"/>
                <a:cs typeface="Arial"/>
              </a:rPr>
              <a:t>Herb potatoes</a:t>
            </a:r>
          </a:p>
        </p:txBody>
      </p:sp>
      <p:sp>
        <p:nvSpPr>
          <p:cNvPr id="114" name="Rounded Rectangle 56">
            <a:extLst>
              <a:ext uri="{FF2B5EF4-FFF2-40B4-BE49-F238E27FC236}">
                <a16:creationId xmlns:a16="http://schemas.microsoft.com/office/drawing/2014/main" xmlns="" id="{AEAB4D09-3FE2-469B-93F0-E5B36E68C5EA}"/>
              </a:ext>
            </a:extLst>
          </p:cNvPr>
          <p:cNvSpPr/>
          <p:nvPr/>
        </p:nvSpPr>
        <p:spPr>
          <a:xfrm>
            <a:off x="3034799" y="2490470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Sticky chicken with noodles</a:t>
            </a:r>
          </a:p>
        </p:txBody>
      </p:sp>
      <p:sp>
        <p:nvSpPr>
          <p:cNvPr id="115" name="Rounded Rectangle 62">
            <a:extLst>
              <a:ext uri="{FF2B5EF4-FFF2-40B4-BE49-F238E27FC236}">
                <a16:creationId xmlns:a16="http://schemas.microsoft.com/office/drawing/2014/main" xmlns="" id="{910F9DFC-A7AC-48C6-A536-CC46B2427960}"/>
              </a:ext>
            </a:extLst>
          </p:cNvPr>
          <p:cNvSpPr/>
          <p:nvPr/>
        </p:nvSpPr>
        <p:spPr>
          <a:xfrm>
            <a:off x="4456006" y="2490470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Hotdog with </a:t>
            </a:r>
          </a:p>
          <a:p>
            <a:pPr algn="ctr"/>
            <a:r>
              <a:rPr lang="en-GB" sz="1050" b="1" dirty="0">
                <a:latin typeface="Arial"/>
                <a:cs typeface="Arial"/>
              </a:rPr>
              <a:t>Wedges</a:t>
            </a:r>
          </a:p>
        </p:txBody>
      </p:sp>
      <p:sp>
        <p:nvSpPr>
          <p:cNvPr id="116" name="Rounded Rectangle 68">
            <a:extLst>
              <a:ext uri="{FF2B5EF4-FFF2-40B4-BE49-F238E27FC236}">
                <a16:creationId xmlns:a16="http://schemas.microsoft.com/office/drawing/2014/main" xmlns="" id="{B1106A9C-D83A-4E33-96E3-F3A5078F8821}"/>
              </a:ext>
            </a:extLst>
          </p:cNvPr>
          <p:cNvSpPr/>
          <p:nvPr/>
        </p:nvSpPr>
        <p:spPr>
          <a:xfrm>
            <a:off x="5877213" y="2490470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endParaRPr lang="en-GB" sz="1050" b="1" dirty="0">
              <a:latin typeface="Arial"/>
              <a:cs typeface="Arial"/>
            </a:endParaRPr>
          </a:p>
          <a:p>
            <a:pPr algn="ctr"/>
            <a:r>
              <a:rPr lang="en-GB" sz="1050" b="1" dirty="0">
                <a:latin typeface="Arial"/>
                <a:cs typeface="Arial"/>
              </a:rPr>
              <a:t>Roast Chicken with Roasted Potatoes and Gravy </a:t>
            </a:r>
          </a:p>
          <a:p>
            <a:pPr algn="ctr"/>
            <a:endParaRPr lang="en-GB" sz="1050" b="1" dirty="0">
              <a:latin typeface="Arial"/>
              <a:cs typeface="Arial"/>
            </a:endParaRPr>
          </a:p>
        </p:txBody>
      </p:sp>
      <p:sp>
        <p:nvSpPr>
          <p:cNvPr id="117" name="Rounded Rectangle 73">
            <a:extLst>
              <a:ext uri="{FF2B5EF4-FFF2-40B4-BE49-F238E27FC236}">
                <a16:creationId xmlns:a16="http://schemas.microsoft.com/office/drawing/2014/main" xmlns="" id="{63C7F868-75F0-4DBC-AC1D-D61B1FFAB495}"/>
              </a:ext>
            </a:extLst>
          </p:cNvPr>
          <p:cNvSpPr/>
          <p:nvPr/>
        </p:nvSpPr>
        <p:spPr>
          <a:xfrm>
            <a:off x="7298421" y="2490470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Fish Fingers served with Chips &amp; </a:t>
            </a:r>
          </a:p>
          <a:p>
            <a:pPr algn="ctr"/>
            <a:r>
              <a:rPr lang="en-GB" sz="1050" b="1" dirty="0">
                <a:latin typeface="Arial"/>
                <a:cs typeface="Arial"/>
              </a:rPr>
              <a:t>Garden Peas or Beans </a:t>
            </a:r>
          </a:p>
        </p:txBody>
      </p:sp>
      <p:sp>
        <p:nvSpPr>
          <p:cNvPr id="118" name="Rounded Rectangle 36">
            <a:extLst>
              <a:ext uri="{FF2B5EF4-FFF2-40B4-BE49-F238E27FC236}">
                <a16:creationId xmlns:a16="http://schemas.microsoft.com/office/drawing/2014/main" xmlns="" id="{30E037A1-73D6-4BBB-A219-AD6DB33AE0F9}"/>
              </a:ext>
            </a:extLst>
          </p:cNvPr>
          <p:cNvSpPr/>
          <p:nvPr/>
        </p:nvSpPr>
        <p:spPr>
          <a:xfrm>
            <a:off x="1613591" y="3397033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en-GB" sz="1050" b="1" dirty="0">
                <a:solidFill>
                  <a:prstClr val="black"/>
                </a:solidFill>
                <a:latin typeface="Arial"/>
                <a:cs typeface="Arial"/>
              </a:rPr>
              <a:t>Cheese &amp; tomato pizza with herb potatoes</a:t>
            </a:r>
          </a:p>
        </p:txBody>
      </p:sp>
      <p:sp>
        <p:nvSpPr>
          <p:cNvPr id="119" name="Rounded Rectangle 57">
            <a:extLst>
              <a:ext uri="{FF2B5EF4-FFF2-40B4-BE49-F238E27FC236}">
                <a16:creationId xmlns:a16="http://schemas.microsoft.com/office/drawing/2014/main" xmlns="" id="{2D9EF3A4-0287-46E7-9F5B-8C8638658E1F}"/>
              </a:ext>
            </a:extLst>
          </p:cNvPr>
          <p:cNvSpPr/>
          <p:nvPr/>
        </p:nvSpPr>
        <p:spPr>
          <a:xfrm>
            <a:off x="3034799" y="3397033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Veggie Nugget Wrap &amp; Wedges</a:t>
            </a:r>
          </a:p>
        </p:txBody>
      </p:sp>
      <p:sp>
        <p:nvSpPr>
          <p:cNvPr id="120" name="Rounded Rectangle 64">
            <a:extLst>
              <a:ext uri="{FF2B5EF4-FFF2-40B4-BE49-F238E27FC236}">
                <a16:creationId xmlns:a16="http://schemas.microsoft.com/office/drawing/2014/main" xmlns="" id="{56AF3A94-0A0D-46AB-B7D8-6108D47BEFFA}"/>
              </a:ext>
            </a:extLst>
          </p:cNvPr>
          <p:cNvSpPr/>
          <p:nvPr/>
        </p:nvSpPr>
        <p:spPr>
          <a:xfrm>
            <a:off x="4456006" y="3397033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Pasta with </a:t>
            </a:r>
          </a:p>
          <a:p>
            <a:pPr algn="ctr"/>
            <a:r>
              <a:rPr lang="en-GB" sz="1050" b="1" dirty="0">
                <a:latin typeface="Arial"/>
                <a:cs typeface="Arial"/>
              </a:rPr>
              <a:t>Cheese Sauce</a:t>
            </a:r>
          </a:p>
        </p:txBody>
      </p:sp>
      <p:sp>
        <p:nvSpPr>
          <p:cNvPr id="121" name="Rounded Rectangle 69">
            <a:extLst>
              <a:ext uri="{FF2B5EF4-FFF2-40B4-BE49-F238E27FC236}">
                <a16:creationId xmlns:a16="http://schemas.microsoft.com/office/drawing/2014/main" xmlns="" id="{119D008E-E455-4EA6-A9EC-38A9236B2BFB}"/>
              </a:ext>
            </a:extLst>
          </p:cNvPr>
          <p:cNvSpPr/>
          <p:nvPr/>
        </p:nvSpPr>
        <p:spPr>
          <a:xfrm>
            <a:off x="5877213" y="3397033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Quorn Sausage with Roasted Potatoes and Gravy</a:t>
            </a:r>
          </a:p>
        </p:txBody>
      </p:sp>
      <p:sp>
        <p:nvSpPr>
          <p:cNvPr id="122" name="Rounded Rectangle 74">
            <a:extLst>
              <a:ext uri="{FF2B5EF4-FFF2-40B4-BE49-F238E27FC236}">
                <a16:creationId xmlns:a16="http://schemas.microsoft.com/office/drawing/2014/main" xmlns="" id="{FBFB6518-73D0-477C-BD34-9D975B9C65E6}"/>
              </a:ext>
            </a:extLst>
          </p:cNvPr>
          <p:cNvSpPr/>
          <p:nvPr/>
        </p:nvSpPr>
        <p:spPr>
          <a:xfrm>
            <a:off x="7298421" y="3397033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Jacket Potato with Cheese and Beans</a:t>
            </a:r>
          </a:p>
        </p:txBody>
      </p:sp>
      <p:sp>
        <p:nvSpPr>
          <p:cNvPr id="123" name="Rounded Rectangle 79">
            <a:extLst>
              <a:ext uri="{FF2B5EF4-FFF2-40B4-BE49-F238E27FC236}">
                <a16:creationId xmlns:a16="http://schemas.microsoft.com/office/drawing/2014/main" xmlns="" id="{AB79E026-CCEE-4265-B9C0-DB98C9E95E35}"/>
              </a:ext>
            </a:extLst>
          </p:cNvPr>
          <p:cNvSpPr/>
          <p:nvPr/>
        </p:nvSpPr>
        <p:spPr>
          <a:xfrm>
            <a:off x="1613591" y="5389503"/>
            <a:ext cx="1394362" cy="469665"/>
          </a:xfrm>
          <a:prstGeom prst="round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Chocolate Cookie</a:t>
            </a:r>
          </a:p>
        </p:txBody>
      </p:sp>
      <p:sp>
        <p:nvSpPr>
          <p:cNvPr id="124" name="Rounded Rectangle 86">
            <a:extLst>
              <a:ext uri="{FF2B5EF4-FFF2-40B4-BE49-F238E27FC236}">
                <a16:creationId xmlns:a16="http://schemas.microsoft.com/office/drawing/2014/main" xmlns="" id="{19474200-508F-4B8B-93FB-7694710E5B5D}"/>
              </a:ext>
            </a:extLst>
          </p:cNvPr>
          <p:cNvSpPr/>
          <p:nvPr/>
        </p:nvSpPr>
        <p:spPr>
          <a:xfrm>
            <a:off x="3035639" y="5389503"/>
            <a:ext cx="1394362" cy="469665"/>
          </a:xfrm>
          <a:prstGeom prst="round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Apple crumble &amp; custard</a:t>
            </a:r>
          </a:p>
        </p:txBody>
      </p:sp>
      <p:sp>
        <p:nvSpPr>
          <p:cNvPr id="125" name="Rounded Rectangle 89">
            <a:extLst>
              <a:ext uri="{FF2B5EF4-FFF2-40B4-BE49-F238E27FC236}">
                <a16:creationId xmlns:a16="http://schemas.microsoft.com/office/drawing/2014/main" xmlns="" id="{9F9D1956-A42F-4AA9-845B-7704B9CFC33A}"/>
              </a:ext>
            </a:extLst>
          </p:cNvPr>
          <p:cNvSpPr/>
          <p:nvPr/>
        </p:nvSpPr>
        <p:spPr>
          <a:xfrm>
            <a:off x="4457686" y="5389503"/>
            <a:ext cx="1394362" cy="469665"/>
          </a:xfrm>
          <a:prstGeom prst="roundRect">
            <a:avLst>
              <a:gd name="adj" fmla="val 32368"/>
            </a:avLst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Rice Crispy Cake</a:t>
            </a:r>
          </a:p>
        </p:txBody>
      </p:sp>
      <p:sp>
        <p:nvSpPr>
          <p:cNvPr id="126" name="Rounded Rectangle 92">
            <a:extLst>
              <a:ext uri="{FF2B5EF4-FFF2-40B4-BE49-F238E27FC236}">
                <a16:creationId xmlns:a16="http://schemas.microsoft.com/office/drawing/2014/main" xmlns="" id="{77916316-6E9B-4872-BD42-0AD9C82C40EF}"/>
              </a:ext>
            </a:extLst>
          </p:cNvPr>
          <p:cNvSpPr/>
          <p:nvPr/>
        </p:nvSpPr>
        <p:spPr>
          <a:xfrm>
            <a:off x="5879733" y="5389503"/>
            <a:ext cx="1394362" cy="469665"/>
          </a:xfrm>
          <a:prstGeom prst="round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Shortbread</a:t>
            </a:r>
          </a:p>
        </p:txBody>
      </p:sp>
      <p:sp>
        <p:nvSpPr>
          <p:cNvPr id="127" name="Rounded Rectangle 95">
            <a:extLst>
              <a:ext uri="{FF2B5EF4-FFF2-40B4-BE49-F238E27FC236}">
                <a16:creationId xmlns:a16="http://schemas.microsoft.com/office/drawing/2014/main" xmlns="" id="{F015801C-194C-4616-B1C5-2603BFC1D322}"/>
              </a:ext>
            </a:extLst>
          </p:cNvPr>
          <p:cNvSpPr/>
          <p:nvPr/>
        </p:nvSpPr>
        <p:spPr>
          <a:xfrm>
            <a:off x="7301781" y="5389503"/>
            <a:ext cx="1394362" cy="469665"/>
          </a:xfrm>
          <a:prstGeom prst="round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Banana Cake</a:t>
            </a:r>
          </a:p>
        </p:txBody>
      </p:sp>
      <p:pic>
        <p:nvPicPr>
          <p:cNvPr id="59" name="Picture 10" descr="Image result for vegetarian icon">
            <a:extLst>
              <a:ext uri="{FF2B5EF4-FFF2-40B4-BE49-F238E27FC236}">
                <a16:creationId xmlns:a16="http://schemas.microsoft.com/office/drawing/2014/main" xmlns="" id="{F6FEB559-719F-41B9-8686-22FC2C071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02" y="3856084"/>
            <a:ext cx="296387" cy="32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ounded Rectangle 78">
            <a:extLst>
              <a:ext uri="{FF2B5EF4-FFF2-40B4-BE49-F238E27FC236}">
                <a16:creationId xmlns:a16="http://schemas.microsoft.com/office/drawing/2014/main" xmlns="" id="{6EA4E096-E126-4519-85CA-4FF39D26C2E1}"/>
              </a:ext>
            </a:extLst>
          </p:cNvPr>
          <p:cNvSpPr/>
          <p:nvPr/>
        </p:nvSpPr>
        <p:spPr>
          <a:xfrm>
            <a:off x="1613591" y="5597090"/>
            <a:ext cx="1394362" cy="432589"/>
          </a:xfrm>
          <a:prstGeom prst="round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ctr"/>
            <a:endParaRPr lang="en-GB" sz="1050" b="1" dirty="0">
              <a:latin typeface="Arial"/>
              <a:cs typeface="Arial"/>
            </a:endParaRPr>
          </a:p>
        </p:txBody>
      </p:sp>
      <p:sp>
        <p:nvSpPr>
          <p:cNvPr id="79" name="Rounded Rectangle 88">
            <a:extLst>
              <a:ext uri="{FF2B5EF4-FFF2-40B4-BE49-F238E27FC236}">
                <a16:creationId xmlns:a16="http://schemas.microsoft.com/office/drawing/2014/main" xmlns="" id="{7B1743BF-3D33-403F-A4F3-E999FB742BB6}"/>
              </a:ext>
            </a:extLst>
          </p:cNvPr>
          <p:cNvSpPr/>
          <p:nvPr/>
        </p:nvSpPr>
        <p:spPr>
          <a:xfrm>
            <a:off x="4457686" y="5597090"/>
            <a:ext cx="1394362" cy="432589"/>
          </a:xfrm>
          <a:prstGeom prst="round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lvl="0" algn="ctr"/>
            <a:endParaRPr lang="en-GB" sz="105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0" name="Rounded Rectangle 91">
            <a:extLst>
              <a:ext uri="{FF2B5EF4-FFF2-40B4-BE49-F238E27FC236}">
                <a16:creationId xmlns:a16="http://schemas.microsoft.com/office/drawing/2014/main" xmlns="" id="{6254B6B8-3E79-4331-ABDD-CC37CA69E426}"/>
              </a:ext>
            </a:extLst>
          </p:cNvPr>
          <p:cNvSpPr/>
          <p:nvPr/>
        </p:nvSpPr>
        <p:spPr>
          <a:xfrm>
            <a:off x="5879733" y="5597090"/>
            <a:ext cx="1394362" cy="432589"/>
          </a:xfrm>
          <a:prstGeom prst="round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lvl="0" algn="ctr"/>
            <a:endParaRPr lang="en-GB" sz="105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1" name="Rounded Rectangle 94">
            <a:extLst>
              <a:ext uri="{FF2B5EF4-FFF2-40B4-BE49-F238E27FC236}">
                <a16:creationId xmlns:a16="http://schemas.microsoft.com/office/drawing/2014/main" xmlns="" id="{F0E3582A-BC67-439C-9DF8-71E485214035}"/>
              </a:ext>
            </a:extLst>
          </p:cNvPr>
          <p:cNvSpPr/>
          <p:nvPr/>
        </p:nvSpPr>
        <p:spPr>
          <a:xfrm>
            <a:off x="7301781" y="5597090"/>
            <a:ext cx="1394362" cy="432589"/>
          </a:xfrm>
          <a:prstGeom prst="round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lvl="0" algn="ctr"/>
            <a:endParaRPr lang="en-GB" sz="105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8A0D99E2-2013-449E-9CC7-76C58A6CC7D1}"/>
              </a:ext>
            </a:extLst>
          </p:cNvPr>
          <p:cNvSpPr txBox="1"/>
          <p:nvPr/>
        </p:nvSpPr>
        <p:spPr>
          <a:xfrm>
            <a:off x="8758237" y="1802450"/>
            <a:ext cx="1629753" cy="2583323"/>
          </a:xfrm>
          <a:prstGeom prst="rect">
            <a:avLst/>
          </a:prstGeom>
          <a:noFill/>
          <a:scene3d>
            <a:camera prst="orthographicFront">
              <a:rot lat="0" lon="0" rev="21300000"/>
            </a:camera>
            <a:lightRig rig="threePt" dir="t"/>
          </a:scene3d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500"/>
              </a:spcAft>
            </a:pPr>
            <a:endParaRPr lang="en-US" sz="1400" b="1" dirty="0">
              <a:solidFill>
                <a:srgbClr val="365D66"/>
              </a:solidFill>
            </a:endParaRPr>
          </a:p>
          <a:p>
            <a:pPr algn="ctr">
              <a:spcAft>
                <a:spcPts val="500"/>
              </a:spcAft>
              <a:buClr>
                <a:srgbClr val="335C65"/>
              </a:buClr>
              <a:buSzPct val="100000"/>
            </a:pPr>
            <a:endParaRPr lang="en-US" sz="400" i="1" dirty="0">
              <a:solidFill>
                <a:srgbClr val="365D66"/>
              </a:solidFill>
              <a:latin typeface="Georgia"/>
              <a:cs typeface="Georgia"/>
            </a:endParaRPr>
          </a:p>
          <a:p>
            <a:pPr algn="ctr">
              <a:spcAft>
                <a:spcPts val="500"/>
              </a:spcAft>
              <a:buClr>
                <a:srgbClr val="335C65"/>
              </a:buClr>
              <a:buSzPct val="100000"/>
            </a:pPr>
            <a:r>
              <a:rPr lang="en-US" sz="1000" i="1" dirty="0">
                <a:solidFill>
                  <a:srgbClr val="365D66"/>
                </a:solidFill>
                <a:latin typeface="Georgia"/>
                <a:cs typeface="Georgia"/>
              </a:rPr>
              <a:t>  Some of our food may    contain allergens. Please ask our </a:t>
            </a:r>
            <a:br>
              <a:rPr lang="en-US" sz="1000" i="1" dirty="0">
                <a:solidFill>
                  <a:srgbClr val="365D66"/>
                </a:solidFill>
                <a:latin typeface="Georgia"/>
                <a:cs typeface="Georgia"/>
              </a:rPr>
            </a:br>
            <a:r>
              <a:rPr lang="en-US" sz="1000" i="1" dirty="0">
                <a:solidFill>
                  <a:srgbClr val="365D66"/>
                </a:solidFill>
                <a:latin typeface="Georgia"/>
                <a:cs typeface="Georgia"/>
              </a:rPr>
              <a:t>chef for advice.</a:t>
            </a:r>
          </a:p>
        </p:txBody>
      </p:sp>
      <p:sp>
        <p:nvSpPr>
          <p:cNvPr id="66" name="Rounded Rectangle 34">
            <a:extLst>
              <a:ext uri="{FF2B5EF4-FFF2-40B4-BE49-F238E27FC236}">
                <a16:creationId xmlns:a16="http://schemas.microsoft.com/office/drawing/2014/main" xmlns="" id="{FE99876C-CE20-44CE-A112-1A7454B908A1}"/>
              </a:ext>
            </a:extLst>
          </p:cNvPr>
          <p:cNvSpPr/>
          <p:nvPr/>
        </p:nvSpPr>
        <p:spPr>
          <a:xfrm>
            <a:off x="1613592" y="1920427"/>
            <a:ext cx="1394362" cy="510626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Freshly Baked </a:t>
            </a:r>
          </a:p>
          <a:p>
            <a:pPr algn="ctr"/>
            <a:r>
              <a:rPr lang="en-GB" sz="1050" b="1" dirty="0">
                <a:latin typeface="Arial"/>
                <a:cs typeface="Arial"/>
              </a:rPr>
              <a:t>Bread</a:t>
            </a:r>
          </a:p>
        </p:txBody>
      </p:sp>
      <p:sp>
        <p:nvSpPr>
          <p:cNvPr id="68" name="Rounded Rectangle 55">
            <a:extLst>
              <a:ext uri="{FF2B5EF4-FFF2-40B4-BE49-F238E27FC236}">
                <a16:creationId xmlns:a16="http://schemas.microsoft.com/office/drawing/2014/main" xmlns="" id="{846D7D50-E4D2-437D-B828-6480356C91A5}"/>
              </a:ext>
            </a:extLst>
          </p:cNvPr>
          <p:cNvSpPr/>
          <p:nvPr/>
        </p:nvSpPr>
        <p:spPr>
          <a:xfrm>
            <a:off x="3034799" y="1920427"/>
            <a:ext cx="1394362" cy="510626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Freshly Baked </a:t>
            </a:r>
          </a:p>
          <a:p>
            <a:pPr algn="ctr"/>
            <a:r>
              <a:rPr lang="en-GB" sz="1050" b="1" dirty="0">
                <a:latin typeface="Arial"/>
                <a:cs typeface="Arial"/>
              </a:rPr>
              <a:t>Bread</a:t>
            </a:r>
          </a:p>
        </p:txBody>
      </p:sp>
      <p:sp>
        <p:nvSpPr>
          <p:cNvPr id="69" name="Rounded Rectangle 61">
            <a:extLst>
              <a:ext uri="{FF2B5EF4-FFF2-40B4-BE49-F238E27FC236}">
                <a16:creationId xmlns:a16="http://schemas.microsoft.com/office/drawing/2014/main" xmlns="" id="{03D1B27A-87BD-45E6-BA78-433C28FDE440}"/>
              </a:ext>
            </a:extLst>
          </p:cNvPr>
          <p:cNvSpPr/>
          <p:nvPr/>
        </p:nvSpPr>
        <p:spPr>
          <a:xfrm>
            <a:off x="4456007" y="1920427"/>
            <a:ext cx="1394362" cy="510626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endParaRPr lang="en-GB" sz="1050" b="1" dirty="0">
              <a:latin typeface="Arial"/>
              <a:cs typeface="Arial"/>
            </a:endParaRPr>
          </a:p>
          <a:p>
            <a:pPr algn="ctr"/>
            <a:r>
              <a:rPr lang="en-GB" sz="1050" b="1" dirty="0">
                <a:latin typeface="Arial"/>
                <a:cs typeface="Arial"/>
              </a:rPr>
              <a:t>Freshly Baked </a:t>
            </a:r>
          </a:p>
          <a:p>
            <a:pPr algn="ctr"/>
            <a:r>
              <a:rPr lang="en-GB" sz="1050" b="1" dirty="0">
                <a:latin typeface="Arial"/>
                <a:cs typeface="Arial"/>
              </a:rPr>
              <a:t>Bread</a:t>
            </a:r>
          </a:p>
          <a:p>
            <a:pPr algn="ctr"/>
            <a:endParaRPr lang="en-GB" sz="1050" b="1" dirty="0">
              <a:latin typeface="Arial"/>
              <a:cs typeface="Arial"/>
            </a:endParaRPr>
          </a:p>
        </p:txBody>
      </p:sp>
      <p:sp>
        <p:nvSpPr>
          <p:cNvPr id="71" name="Rounded Rectangle 67">
            <a:extLst>
              <a:ext uri="{FF2B5EF4-FFF2-40B4-BE49-F238E27FC236}">
                <a16:creationId xmlns:a16="http://schemas.microsoft.com/office/drawing/2014/main" xmlns="" id="{28A02301-39B7-4035-97EE-40A9AB61FF42}"/>
              </a:ext>
            </a:extLst>
          </p:cNvPr>
          <p:cNvSpPr/>
          <p:nvPr/>
        </p:nvSpPr>
        <p:spPr>
          <a:xfrm>
            <a:off x="5877214" y="1920427"/>
            <a:ext cx="1394362" cy="510626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Freshly Baked </a:t>
            </a:r>
          </a:p>
          <a:p>
            <a:pPr algn="ctr"/>
            <a:r>
              <a:rPr lang="en-GB" sz="1050" b="1" dirty="0">
                <a:latin typeface="Arial"/>
                <a:cs typeface="Arial"/>
              </a:rPr>
              <a:t>Bread</a:t>
            </a:r>
          </a:p>
        </p:txBody>
      </p:sp>
      <p:sp>
        <p:nvSpPr>
          <p:cNvPr id="85" name="Rounded Rectangle 72">
            <a:extLst>
              <a:ext uri="{FF2B5EF4-FFF2-40B4-BE49-F238E27FC236}">
                <a16:creationId xmlns:a16="http://schemas.microsoft.com/office/drawing/2014/main" xmlns="" id="{BE411729-BF98-4D02-8982-C1D454898E50}"/>
              </a:ext>
            </a:extLst>
          </p:cNvPr>
          <p:cNvSpPr/>
          <p:nvPr/>
        </p:nvSpPr>
        <p:spPr>
          <a:xfrm>
            <a:off x="7298422" y="1920427"/>
            <a:ext cx="1394362" cy="510626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Freshly Baked </a:t>
            </a:r>
          </a:p>
          <a:p>
            <a:pPr algn="ctr"/>
            <a:r>
              <a:rPr lang="en-GB" sz="1050" b="1" dirty="0">
                <a:latin typeface="Arial"/>
                <a:cs typeface="Arial"/>
              </a:rPr>
              <a:t>Bread</a:t>
            </a:r>
          </a:p>
        </p:txBody>
      </p:sp>
      <p:sp>
        <p:nvSpPr>
          <p:cNvPr id="86" name="Rounded Rectangle 37">
            <a:extLst>
              <a:ext uri="{FF2B5EF4-FFF2-40B4-BE49-F238E27FC236}">
                <a16:creationId xmlns:a16="http://schemas.microsoft.com/office/drawing/2014/main" xmlns="" id="{78152AF1-B35A-401E-91F5-6B1996EA132A}"/>
              </a:ext>
            </a:extLst>
          </p:cNvPr>
          <p:cNvSpPr/>
          <p:nvPr/>
        </p:nvSpPr>
        <p:spPr>
          <a:xfrm>
            <a:off x="1613591" y="4303597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Vegetables</a:t>
            </a:r>
          </a:p>
        </p:txBody>
      </p:sp>
      <p:sp>
        <p:nvSpPr>
          <p:cNvPr id="87" name="Rounded Rectangle 58">
            <a:extLst>
              <a:ext uri="{FF2B5EF4-FFF2-40B4-BE49-F238E27FC236}">
                <a16:creationId xmlns:a16="http://schemas.microsoft.com/office/drawing/2014/main" xmlns="" id="{2E93B368-91BB-4A21-ACB9-D2CA937F71F5}"/>
              </a:ext>
            </a:extLst>
          </p:cNvPr>
          <p:cNvSpPr/>
          <p:nvPr/>
        </p:nvSpPr>
        <p:spPr>
          <a:xfrm>
            <a:off x="3034799" y="4303597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Vegetables</a:t>
            </a:r>
          </a:p>
        </p:txBody>
      </p:sp>
      <p:sp>
        <p:nvSpPr>
          <p:cNvPr id="88" name="Rounded Rectangle 65">
            <a:extLst>
              <a:ext uri="{FF2B5EF4-FFF2-40B4-BE49-F238E27FC236}">
                <a16:creationId xmlns:a16="http://schemas.microsoft.com/office/drawing/2014/main" xmlns="" id="{56278620-FEA5-49D1-B34C-B98D7BCEF200}"/>
              </a:ext>
            </a:extLst>
          </p:cNvPr>
          <p:cNvSpPr/>
          <p:nvPr/>
        </p:nvSpPr>
        <p:spPr>
          <a:xfrm>
            <a:off x="4456006" y="4303597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Vegetables</a:t>
            </a:r>
          </a:p>
        </p:txBody>
      </p:sp>
      <p:sp>
        <p:nvSpPr>
          <p:cNvPr id="90" name="Rounded Rectangle 70">
            <a:extLst>
              <a:ext uri="{FF2B5EF4-FFF2-40B4-BE49-F238E27FC236}">
                <a16:creationId xmlns:a16="http://schemas.microsoft.com/office/drawing/2014/main" xmlns="" id="{A2455A1C-C716-41C9-931F-6C600246CDDB}"/>
              </a:ext>
            </a:extLst>
          </p:cNvPr>
          <p:cNvSpPr/>
          <p:nvPr/>
        </p:nvSpPr>
        <p:spPr>
          <a:xfrm>
            <a:off x="5877213" y="4303597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Vegetables</a:t>
            </a:r>
          </a:p>
        </p:txBody>
      </p:sp>
      <p:sp>
        <p:nvSpPr>
          <p:cNvPr id="91" name="Rounded Rectangle 75">
            <a:extLst>
              <a:ext uri="{FF2B5EF4-FFF2-40B4-BE49-F238E27FC236}">
                <a16:creationId xmlns:a16="http://schemas.microsoft.com/office/drawing/2014/main" xmlns="" id="{C1D773EB-D767-49C6-95D7-10767DF0E06C}"/>
              </a:ext>
            </a:extLst>
          </p:cNvPr>
          <p:cNvSpPr/>
          <p:nvPr/>
        </p:nvSpPr>
        <p:spPr>
          <a:xfrm>
            <a:off x="7298421" y="4303597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Vegetables</a:t>
            </a:r>
          </a:p>
        </p:txBody>
      </p:sp>
    </p:spTree>
    <p:extLst>
      <p:ext uri="{BB962C8B-B14F-4D97-AF65-F5344CB8AC3E}">
        <p14:creationId xmlns:p14="http://schemas.microsoft.com/office/powerpoint/2010/main" val="361814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t="1718" r="6232" b="5372"/>
          <a:stretch/>
        </p:blipFill>
        <p:spPr>
          <a:xfrm>
            <a:off x="0" y="0"/>
            <a:ext cx="10688638" cy="757343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036" y="1422379"/>
            <a:ext cx="2938886" cy="2433706"/>
          </a:xfrm>
          <a:prstGeom prst="rect">
            <a:avLst/>
          </a:prstGeom>
          <a:scene3d>
            <a:camera prst="orthographicFront">
              <a:rot lat="0" lon="0" rev="21300000"/>
            </a:camera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9" y="497400"/>
            <a:ext cx="9070067" cy="6904135"/>
          </a:xfrm>
          <a:prstGeom prst="rect">
            <a:avLst/>
          </a:prstGeom>
          <a:effectLst>
            <a:outerShdw blurRad="254000" dist="63500" dir="5400000" algn="tl" rotWithShape="0">
              <a:srgbClr val="000000">
                <a:alpha val="60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452143" y="1464711"/>
            <a:ext cx="8243998" cy="4680000"/>
            <a:chOff x="452144" y="1507043"/>
            <a:chExt cx="8219849" cy="483740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74115" y="6344450"/>
              <a:ext cx="8197878" cy="0"/>
            </a:xfrm>
            <a:prstGeom prst="line">
              <a:avLst/>
            </a:prstGeom>
            <a:ln>
              <a:solidFill>
                <a:srgbClr val="1E949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52144" y="1899194"/>
              <a:ext cx="8219849" cy="0"/>
            </a:xfrm>
            <a:prstGeom prst="line">
              <a:avLst/>
            </a:prstGeom>
            <a:ln>
              <a:solidFill>
                <a:srgbClr val="1E949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29"/>
            <p:cNvSpPr/>
            <p:nvPr/>
          </p:nvSpPr>
          <p:spPr>
            <a:xfrm>
              <a:off x="452145" y="1978087"/>
              <a:ext cx="1081326" cy="527800"/>
            </a:xfrm>
            <a:prstGeom prst="roundRect">
              <a:avLst/>
            </a:prstGeom>
            <a:solidFill>
              <a:srgbClr val="C4761A"/>
            </a:solidFill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en-GB" sz="1300" i="1" dirty="0">
                  <a:solidFill>
                    <a:schemeClr val="bg1"/>
                  </a:solidFill>
                  <a:latin typeface="Georgia"/>
                  <a:cs typeface="Georgia"/>
                </a:rPr>
                <a:t>Freshly baked bread</a:t>
              </a:r>
              <a:endParaRPr lang="en-US" sz="1300" i="1" dirty="0">
                <a:solidFill>
                  <a:schemeClr val="bg1"/>
                </a:solidFill>
                <a:latin typeface="Georgia"/>
                <a:cs typeface="Georgia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52144" y="2567302"/>
              <a:ext cx="1081326" cy="875640"/>
            </a:xfrm>
            <a:prstGeom prst="roundRect">
              <a:avLst/>
            </a:prstGeom>
            <a:solidFill>
              <a:srgbClr val="AB000F"/>
            </a:solidFill>
          </p:spPr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GB" sz="1300" i="1" dirty="0">
                  <a:solidFill>
                    <a:schemeClr val="bg1"/>
                  </a:solidFill>
                  <a:latin typeface="Georgia"/>
                  <a:cs typeface="Georgia"/>
                </a:rPr>
                <a:t>Menu choice </a:t>
              </a:r>
              <a:r>
                <a:rPr lang="en-GB" sz="1400" i="1" dirty="0">
                  <a:solidFill>
                    <a:schemeClr val="bg1"/>
                  </a:solidFill>
                  <a:latin typeface="Georgia"/>
                  <a:cs typeface="Georgia"/>
                </a:rPr>
                <a:t/>
              </a:r>
              <a:br>
                <a:rPr lang="en-GB" sz="1400" i="1" dirty="0">
                  <a:solidFill>
                    <a:schemeClr val="bg1"/>
                  </a:solidFill>
                  <a:latin typeface="Georgia"/>
                  <a:cs typeface="Georgia"/>
                </a:rPr>
              </a:br>
              <a:r>
                <a:rPr lang="en-GB" sz="2800" i="1" dirty="0">
                  <a:solidFill>
                    <a:schemeClr val="bg1"/>
                  </a:solidFill>
                  <a:latin typeface="Georgia"/>
                  <a:cs typeface="Georgia"/>
                </a:rPr>
                <a:t>1</a:t>
              </a:r>
              <a:endParaRPr lang="en-US" sz="2800" i="1" dirty="0">
                <a:solidFill>
                  <a:schemeClr val="bg1"/>
                </a:solidFill>
                <a:latin typeface="Georgia"/>
                <a:cs typeface="Georgia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52144" y="5378466"/>
              <a:ext cx="1081326" cy="875640"/>
            </a:xfrm>
            <a:prstGeom prst="roundRect">
              <a:avLst/>
            </a:prstGeom>
            <a:solidFill>
              <a:srgbClr val="1E9498"/>
            </a:solidFill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en-GB" sz="1300" i="1" dirty="0">
                  <a:solidFill>
                    <a:schemeClr val="bg1"/>
                  </a:solidFill>
                  <a:latin typeface="Georgia"/>
                  <a:cs typeface="Georgia"/>
                </a:rPr>
                <a:t>Desserts</a:t>
              </a:r>
              <a:endParaRPr lang="en-US" sz="1300" i="1" dirty="0">
                <a:solidFill>
                  <a:schemeClr val="bg1"/>
                </a:solidFill>
                <a:latin typeface="Georgia"/>
                <a:cs typeface="Georgia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1610190" y="5378466"/>
              <a:ext cx="1390278" cy="875640"/>
            </a:xfrm>
            <a:prstGeom prst="roundRect">
              <a:avLst/>
            </a:prstGeom>
            <a:solidFill>
              <a:srgbClr val="1E9498">
                <a:alpha val="10000"/>
              </a:srgbClr>
            </a:solidFill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en-GB" sz="1200" b="1" dirty="0">
                <a:latin typeface="Arial"/>
                <a:cs typeface="Arial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027235" y="5378466"/>
              <a:ext cx="1390278" cy="875640"/>
            </a:xfrm>
            <a:prstGeom prst="roundRect">
              <a:avLst/>
            </a:prstGeom>
            <a:solidFill>
              <a:srgbClr val="1E9498">
                <a:alpha val="10000"/>
              </a:srgbClr>
            </a:solidFill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4444279" y="5378466"/>
              <a:ext cx="1390278" cy="875640"/>
            </a:xfrm>
            <a:prstGeom prst="roundRect">
              <a:avLst/>
            </a:prstGeom>
            <a:solidFill>
              <a:srgbClr val="1E9498">
                <a:alpha val="10000"/>
              </a:srgbClr>
            </a:solidFill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5861322" y="5378466"/>
              <a:ext cx="1390278" cy="875640"/>
            </a:xfrm>
            <a:prstGeom prst="roundRect">
              <a:avLst/>
            </a:prstGeom>
            <a:solidFill>
              <a:srgbClr val="1E9498">
                <a:alpha val="10000"/>
              </a:srgbClr>
            </a:solidFill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7278367" y="5378466"/>
              <a:ext cx="1390278" cy="875640"/>
            </a:xfrm>
            <a:prstGeom prst="roundRect">
              <a:avLst/>
            </a:prstGeom>
            <a:solidFill>
              <a:srgbClr val="1E9498">
                <a:alpha val="10000"/>
              </a:srgbClr>
            </a:solidFill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1571969" y="1507043"/>
              <a:ext cx="1390278" cy="392664"/>
            </a:xfrm>
            <a:prstGeom prst="round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en-GB" sz="1500" i="1" dirty="0">
                  <a:solidFill>
                    <a:srgbClr val="2A4B53"/>
                  </a:solidFill>
                  <a:latin typeface="Georgia"/>
                  <a:cs typeface="Georgia"/>
                </a:rPr>
                <a:t>Monday</a:t>
              </a: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2998902" y="1507043"/>
              <a:ext cx="1390278" cy="392664"/>
            </a:xfrm>
            <a:prstGeom prst="round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en-GB" sz="1500" i="1" dirty="0">
                  <a:solidFill>
                    <a:srgbClr val="2A4B53"/>
                  </a:solidFill>
                  <a:latin typeface="Georgia"/>
                  <a:cs typeface="Georgia"/>
                </a:rPr>
                <a:t>Tuesday</a:t>
              </a: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425835" y="1507043"/>
              <a:ext cx="1390278" cy="392664"/>
            </a:xfrm>
            <a:prstGeom prst="round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en-GB" sz="1500" i="1" dirty="0">
                  <a:solidFill>
                    <a:srgbClr val="2A4B53"/>
                  </a:solidFill>
                  <a:latin typeface="Georgia"/>
                  <a:cs typeface="Georgia"/>
                </a:rPr>
                <a:t>Wednesday</a:t>
              </a: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5852768" y="1507043"/>
              <a:ext cx="1390278" cy="392664"/>
            </a:xfrm>
            <a:prstGeom prst="round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en-GB" sz="1500" i="1" dirty="0">
                  <a:solidFill>
                    <a:srgbClr val="2A4B53"/>
                  </a:solidFill>
                  <a:latin typeface="Georgia"/>
                  <a:cs typeface="Georgia"/>
                </a:rPr>
                <a:t>Thursday</a:t>
              </a: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7279701" y="1507043"/>
              <a:ext cx="1390278" cy="392664"/>
            </a:xfrm>
            <a:prstGeom prst="round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en-GB" sz="1500" i="1" dirty="0">
                  <a:solidFill>
                    <a:srgbClr val="2A4B53"/>
                  </a:solidFill>
                  <a:latin typeface="Georgia"/>
                  <a:cs typeface="Georgia"/>
                </a:rPr>
                <a:t>Friday</a:t>
              </a:r>
            </a:p>
          </p:txBody>
        </p:sp>
      </p:grpSp>
      <p:pic>
        <p:nvPicPr>
          <p:cNvPr id="78" name="Picture 77" descr="Lunchtime-logo-turq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8" y="255769"/>
            <a:ext cx="3489793" cy="64588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74179" y="6057307"/>
            <a:ext cx="8221964" cy="38771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ts val="2100"/>
              </a:lnSpc>
            </a:pPr>
            <a:r>
              <a:rPr lang="en-US" sz="1300" b="1" i="1" dirty="0">
                <a:solidFill>
                  <a:srgbClr val="1E9498"/>
                </a:solidFill>
                <a:latin typeface="Georgia"/>
                <a:cs typeface="Georgia"/>
              </a:rPr>
              <a:t> Our mission </a:t>
            </a:r>
            <a:r>
              <a:rPr lang="en-US" sz="1300" dirty="0">
                <a:solidFill>
                  <a:srgbClr val="365D66"/>
                </a:solidFill>
                <a:latin typeface="Georgia"/>
                <a:cs typeface="Georgia"/>
              </a:rPr>
              <a:t>is to make your lunchtime meal the highlight of </a:t>
            </a:r>
            <a:r>
              <a:rPr lang="en-US" sz="1300" i="1" dirty="0">
                <a:solidFill>
                  <a:srgbClr val="365D66"/>
                </a:solidFill>
                <a:latin typeface="Georgia"/>
                <a:cs typeface="Georgia"/>
              </a:rPr>
              <a:t>your</a:t>
            </a:r>
            <a:r>
              <a:rPr lang="en-US" sz="1300" dirty="0">
                <a:solidFill>
                  <a:srgbClr val="365D66"/>
                </a:solidFill>
                <a:latin typeface="Georgia"/>
                <a:cs typeface="Georgia"/>
              </a:rPr>
              <a:t> day</a:t>
            </a:r>
            <a:r>
              <a:rPr lang="is-IS" sz="1300" dirty="0">
                <a:solidFill>
                  <a:srgbClr val="365D66"/>
                </a:solidFill>
                <a:latin typeface="Georgia"/>
                <a:cs typeface="Georgia"/>
              </a:rPr>
              <a:t>.</a:t>
            </a:r>
            <a:endParaRPr lang="en-US" sz="1300" dirty="0">
              <a:solidFill>
                <a:srgbClr val="365D66"/>
              </a:solidFill>
              <a:latin typeface="Georgia"/>
              <a:cs typeface="Georgia"/>
            </a:endParaRPr>
          </a:p>
        </p:txBody>
      </p:sp>
      <p:sp>
        <p:nvSpPr>
          <p:cNvPr id="75" name="Rounded Rectangle 31">
            <a:extLst>
              <a:ext uri="{FF2B5EF4-FFF2-40B4-BE49-F238E27FC236}">
                <a16:creationId xmlns:a16="http://schemas.microsoft.com/office/drawing/2014/main" xmlns="" id="{38458B9B-D859-4DC7-BF5F-07A51026B882}"/>
              </a:ext>
            </a:extLst>
          </p:cNvPr>
          <p:cNvSpPr/>
          <p:nvPr/>
        </p:nvSpPr>
        <p:spPr>
          <a:xfrm>
            <a:off x="452143" y="3397033"/>
            <a:ext cx="1084503" cy="847147"/>
          </a:xfrm>
          <a:prstGeom prst="roundRect">
            <a:avLst/>
          </a:prstGeom>
          <a:solidFill>
            <a:srgbClr val="397F11"/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ts val="2400"/>
              </a:lnSpc>
            </a:pPr>
            <a:r>
              <a:rPr lang="en-GB" sz="1300" i="1" dirty="0">
                <a:solidFill>
                  <a:schemeClr val="bg1"/>
                </a:solidFill>
                <a:latin typeface="Georgia"/>
                <a:cs typeface="Georgia"/>
              </a:rPr>
              <a:t>Menu choice </a:t>
            </a:r>
            <a:r>
              <a:rPr lang="en-GB" sz="1400" i="1" dirty="0">
                <a:solidFill>
                  <a:schemeClr val="bg1"/>
                </a:solidFill>
                <a:latin typeface="Georgia"/>
                <a:cs typeface="Georgia"/>
              </a:rPr>
              <a:t/>
            </a:r>
            <a:br>
              <a:rPr lang="en-GB" sz="1400" i="1" dirty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en-GB" sz="2800" i="1" dirty="0">
                <a:solidFill>
                  <a:schemeClr val="bg1"/>
                </a:solidFill>
                <a:latin typeface="Georgia"/>
                <a:cs typeface="Georgia"/>
              </a:rPr>
              <a:t>2</a:t>
            </a:r>
            <a:endParaRPr lang="en-US" sz="2800" i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84" name="Rounded Rectangle 32">
            <a:extLst>
              <a:ext uri="{FF2B5EF4-FFF2-40B4-BE49-F238E27FC236}">
                <a16:creationId xmlns:a16="http://schemas.microsoft.com/office/drawing/2014/main" xmlns="" id="{0E3BEE07-6689-46A1-BFF7-C40DBB1601BD}"/>
              </a:ext>
            </a:extLst>
          </p:cNvPr>
          <p:cNvSpPr/>
          <p:nvPr/>
        </p:nvSpPr>
        <p:spPr>
          <a:xfrm>
            <a:off x="452143" y="4303597"/>
            <a:ext cx="1084503" cy="84714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ts val="2400"/>
              </a:lnSpc>
            </a:pPr>
            <a:endParaRPr lang="en-US" sz="2800" i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A19718AF-F21E-4D05-870A-9711A647C239}"/>
              </a:ext>
            </a:extLst>
          </p:cNvPr>
          <p:cNvSpPr/>
          <p:nvPr/>
        </p:nvSpPr>
        <p:spPr>
          <a:xfrm>
            <a:off x="4137880" y="276935"/>
            <a:ext cx="8129500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  <a:spcAft>
                <a:spcPts val="200"/>
              </a:spcAft>
              <a:defRPr/>
            </a:pPr>
            <a:r>
              <a:rPr lang="en-GB" sz="2000" b="1" i="1" dirty="0">
                <a:solidFill>
                  <a:srgbClr val="365D66"/>
                </a:solidFill>
                <a:latin typeface="Georgia"/>
                <a:cs typeface="Georgia"/>
              </a:rPr>
              <a:t>Week 3</a:t>
            </a:r>
          </a:p>
          <a:p>
            <a:pPr>
              <a:lnSpc>
                <a:spcPts val="1600"/>
              </a:lnSpc>
              <a:spcAft>
                <a:spcPts val="200"/>
              </a:spcAft>
              <a:defRPr/>
            </a:pPr>
            <a:r>
              <a:rPr lang="en-GB" sz="2000" b="1" i="1" dirty="0">
                <a:solidFill>
                  <a:srgbClr val="365D66"/>
                </a:solidFill>
                <a:latin typeface="Georgia"/>
                <a:cs typeface="Georgia"/>
              </a:rPr>
              <a:t>Commencing: 14</a:t>
            </a:r>
            <a:r>
              <a:rPr lang="en-GB" sz="2000" b="1" i="1" baseline="30000" dirty="0">
                <a:solidFill>
                  <a:srgbClr val="365D66"/>
                </a:solidFill>
                <a:latin typeface="Georgia"/>
                <a:cs typeface="Georgia"/>
              </a:rPr>
              <a:t>th</a:t>
            </a:r>
            <a:r>
              <a:rPr lang="en-GB" sz="2000" b="1" i="1" dirty="0">
                <a:solidFill>
                  <a:srgbClr val="365D66"/>
                </a:solidFill>
                <a:latin typeface="Georgia"/>
                <a:cs typeface="Georgia"/>
              </a:rPr>
              <a:t> Sept. 5</a:t>
            </a:r>
            <a:r>
              <a:rPr lang="en-GB" sz="2000" b="1" i="1" baseline="30000" dirty="0">
                <a:solidFill>
                  <a:srgbClr val="365D66"/>
                </a:solidFill>
                <a:latin typeface="Georgia"/>
                <a:cs typeface="Georgia"/>
              </a:rPr>
              <a:t>th</a:t>
            </a:r>
            <a:r>
              <a:rPr lang="en-GB" sz="2000" b="1" i="1" dirty="0">
                <a:solidFill>
                  <a:srgbClr val="365D66"/>
                </a:solidFill>
                <a:latin typeface="Georgia"/>
                <a:cs typeface="Georgia"/>
              </a:rPr>
              <a:t> Oct.</a:t>
            </a:r>
          </a:p>
          <a:p>
            <a:pPr>
              <a:lnSpc>
                <a:spcPts val="1600"/>
              </a:lnSpc>
              <a:spcAft>
                <a:spcPts val="400"/>
              </a:spcAft>
              <a:defRPr/>
            </a:pPr>
            <a:endParaRPr lang="en-US" sz="1500" dirty="0">
              <a:solidFill>
                <a:srgbClr val="365D66"/>
              </a:solidFill>
              <a:latin typeface="Arial"/>
              <a:cs typeface="Arial"/>
            </a:endParaRPr>
          </a:p>
        </p:txBody>
      </p:sp>
      <p:sp>
        <p:nvSpPr>
          <p:cNvPr id="110" name="Rounded Rectangle 35">
            <a:extLst>
              <a:ext uri="{FF2B5EF4-FFF2-40B4-BE49-F238E27FC236}">
                <a16:creationId xmlns:a16="http://schemas.microsoft.com/office/drawing/2014/main" xmlns="" id="{D5EF109A-8B0C-4E72-849E-6D1023AA44D9}"/>
              </a:ext>
            </a:extLst>
          </p:cNvPr>
          <p:cNvSpPr/>
          <p:nvPr/>
        </p:nvSpPr>
        <p:spPr>
          <a:xfrm>
            <a:off x="1613591" y="2490470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 BBQ chicken &amp; rice</a:t>
            </a:r>
          </a:p>
        </p:txBody>
      </p:sp>
      <p:sp>
        <p:nvSpPr>
          <p:cNvPr id="114" name="Rounded Rectangle 56">
            <a:extLst>
              <a:ext uri="{FF2B5EF4-FFF2-40B4-BE49-F238E27FC236}">
                <a16:creationId xmlns:a16="http://schemas.microsoft.com/office/drawing/2014/main" xmlns="" id="{AEAB4D09-3FE2-469B-93F0-E5B36E68C5EA}"/>
              </a:ext>
            </a:extLst>
          </p:cNvPr>
          <p:cNvSpPr/>
          <p:nvPr/>
        </p:nvSpPr>
        <p:spPr>
          <a:xfrm>
            <a:off x="3023308" y="2458681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Beef burger &amp; wedges</a:t>
            </a:r>
          </a:p>
        </p:txBody>
      </p:sp>
      <p:sp>
        <p:nvSpPr>
          <p:cNvPr id="115" name="Rounded Rectangle 62">
            <a:extLst>
              <a:ext uri="{FF2B5EF4-FFF2-40B4-BE49-F238E27FC236}">
                <a16:creationId xmlns:a16="http://schemas.microsoft.com/office/drawing/2014/main" xmlns="" id="{910F9DFC-A7AC-48C6-A536-CC46B2427960}"/>
              </a:ext>
            </a:extLst>
          </p:cNvPr>
          <p:cNvSpPr/>
          <p:nvPr/>
        </p:nvSpPr>
        <p:spPr>
          <a:xfrm>
            <a:off x="4456006" y="2490470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Ham &amp; Tomato Pizza with dices potato</a:t>
            </a:r>
          </a:p>
        </p:txBody>
      </p:sp>
      <p:sp>
        <p:nvSpPr>
          <p:cNvPr id="116" name="Rounded Rectangle 68">
            <a:extLst>
              <a:ext uri="{FF2B5EF4-FFF2-40B4-BE49-F238E27FC236}">
                <a16:creationId xmlns:a16="http://schemas.microsoft.com/office/drawing/2014/main" xmlns="" id="{B1106A9C-D83A-4E33-96E3-F3A5078F8821}"/>
              </a:ext>
            </a:extLst>
          </p:cNvPr>
          <p:cNvSpPr/>
          <p:nvPr/>
        </p:nvSpPr>
        <p:spPr>
          <a:xfrm>
            <a:off x="5877213" y="2490470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endParaRPr lang="en-GB" sz="1050" b="1" dirty="0">
              <a:latin typeface="Arial"/>
              <a:cs typeface="Arial"/>
            </a:endParaRPr>
          </a:p>
          <a:p>
            <a:pPr algn="ctr"/>
            <a:r>
              <a:rPr lang="en-GB" sz="1050" b="1" dirty="0">
                <a:latin typeface="Arial"/>
                <a:cs typeface="Arial"/>
              </a:rPr>
              <a:t>Roast Chicken with Roasted Potatoes and Gravy </a:t>
            </a:r>
          </a:p>
          <a:p>
            <a:pPr algn="ctr"/>
            <a:endParaRPr lang="en-GB" sz="1050" b="1" dirty="0">
              <a:latin typeface="Arial"/>
              <a:cs typeface="Arial"/>
            </a:endParaRPr>
          </a:p>
        </p:txBody>
      </p:sp>
      <p:sp>
        <p:nvSpPr>
          <p:cNvPr id="117" name="Rounded Rectangle 73">
            <a:extLst>
              <a:ext uri="{FF2B5EF4-FFF2-40B4-BE49-F238E27FC236}">
                <a16:creationId xmlns:a16="http://schemas.microsoft.com/office/drawing/2014/main" xmlns="" id="{63C7F868-75F0-4DBC-AC1D-D61B1FFAB495}"/>
              </a:ext>
            </a:extLst>
          </p:cNvPr>
          <p:cNvSpPr/>
          <p:nvPr/>
        </p:nvSpPr>
        <p:spPr>
          <a:xfrm>
            <a:off x="7298421" y="2490470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Fish Fingers served with Chips &amp; </a:t>
            </a:r>
          </a:p>
          <a:p>
            <a:pPr algn="ctr"/>
            <a:r>
              <a:rPr lang="en-GB" sz="1050" b="1" dirty="0">
                <a:latin typeface="Arial"/>
                <a:cs typeface="Arial"/>
              </a:rPr>
              <a:t>Garden Peas or Beans </a:t>
            </a:r>
          </a:p>
        </p:txBody>
      </p:sp>
      <p:sp>
        <p:nvSpPr>
          <p:cNvPr id="118" name="Rounded Rectangle 36">
            <a:extLst>
              <a:ext uri="{FF2B5EF4-FFF2-40B4-BE49-F238E27FC236}">
                <a16:creationId xmlns:a16="http://schemas.microsoft.com/office/drawing/2014/main" xmlns="" id="{30E037A1-73D6-4BBB-A219-AD6DB33AE0F9}"/>
              </a:ext>
            </a:extLst>
          </p:cNvPr>
          <p:cNvSpPr/>
          <p:nvPr/>
        </p:nvSpPr>
        <p:spPr>
          <a:xfrm>
            <a:off x="1613591" y="3397033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en-GB" sz="1050" b="1" dirty="0">
                <a:solidFill>
                  <a:prstClr val="black"/>
                </a:solidFill>
                <a:latin typeface="Arial"/>
                <a:cs typeface="Arial"/>
              </a:rPr>
              <a:t>Jacket Potato with   Cheese and Beans</a:t>
            </a:r>
          </a:p>
        </p:txBody>
      </p:sp>
      <p:sp>
        <p:nvSpPr>
          <p:cNvPr id="119" name="Rounded Rectangle 57">
            <a:extLst>
              <a:ext uri="{FF2B5EF4-FFF2-40B4-BE49-F238E27FC236}">
                <a16:creationId xmlns:a16="http://schemas.microsoft.com/office/drawing/2014/main" xmlns="" id="{2D9EF3A4-0287-46E7-9F5B-8C8638658E1F}"/>
              </a:ext>
            </a:extLst>
          </p:cNvPr>
          <p:cNvSpPr/>
          <p:nvPr/>
        </p:nvSpPr>
        <p:spPr>
          <a:xfrm>
            <a:off x="3034799" y="3397033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Pasta with </a:t>
            </a:r>
          </a:p>
          <a:p>
            <a:pPr algn="ctr"/>
            <a:r>
              <a:rPr lang="en-GB" sz="1050" b="1" dirty="0">
                <a:latin typeface="Arial"/>
                <a:cs typeface="Arial"/>
              </a:rPr>
              <a:t>Tomato and Herb Sauce</a:t>
            </a:r>
          </a:p>
        </p:txBody>
      </p:sp>
      <p:sp>
        <p:nvSpPr>
          <p:cNvPr id="120" name="Rounded Rectangle 64">
            <a:extLst>
              <a:ext uri="{FF2B5EF4-FFF2-40B4-BE49-F238E27FC236}">
                <a16:creationId xmlns:a16="http://schemas.microsoft.com/office/drawing/2014/main" xmlns="" id="{56AF3A94-0A0D-46AB-B7D8-6108D47BEFFA}"/>
              </a:ext>
            </a:extLst>
          </p:cNvPr>
          <p:cNvSpPr/>
          <p:nvPr/>
        </p:nvSpPr>
        <p:spPr>
          <a:xfrm>
            <a:off x="4456006" y="3397033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Jacket Potato with Cheese and Beans</a:t>
            </a:r>
          </a:p>
        </p:txBody>
      </p:sp>
      <p:sp>
        <p:nvSpPr>
          <p:cNvPr id="121" name="Rounded Rectangle 69">
            <a:extLst>
              <a:ext uri="{FF2B5EF4-FFF2-40B4-BE49-F238E27FC236}">
                <a16:creationId xmlns:a16="http://schemas.microsoft.com/office/drawing/2014/main" xmlns="" id="{119D008E-E455-4EA6-A9EC-38A9236B2BFB}"/>
              </a:ext>
            </a:extLst>
          </p:cNvPr>
          <p:cNvSpPr/>
          <p:nvPr/>
        </p:nvSpPr>
        <p:spPr>
          <a:xfrm>
            <a:off x="5877213" y="3397033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Quorn Sausage with Roasted Potatoes and Gravy</a:t>
            </a:r>
          </a:p>
        </p:txBody>
      </p:sp>
      <p:sp>
        <p:nvSpPr>
          <p:cNvPr id="122" name="Rounded Rectangle 74">
            <a:extLst>
              <a:ext uri="{FF2B5EF4-FFF2-40B4-BE49-F238E27FC236}">
                <a16:creationId xmlns:a16="http://schemas.microsoft.com/office/drawing/2014/main" xmlns="" id="{FBFB6518-73D0-477C-BD34-9D975B9C65E6}"/>
              </a:ext>
            </a:extLst>
          </p:cNvPr>
          <p:cNvSpPr/>
          <p:nvPr/>
        </p:nvSpPr>
        <p:spPr>
          <a:xfrm>
            <a:off x="7298421" y="3397033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Macaroni cheese with </a:t>
            </a:r>
            <a:r>
              <a:rPr lang="en-GB" sz="1050" b="1">
                <a:latin typeface="Arial"/>
                <a:cs typeface="Arial"/>
              </a:rPr>
              <a:t>garlic bread </a:t>
            </a:r>
            <a:endParaRPr lang="en-GB" sz="1050" b="1" dirty="0">
              <a:latin typeface="Arial"/>
              <a:cs typeface="Arial"/>
            </a:endParaRPr>
          </a:p>
        </p:txBody>
      </p:sp>
      <p:sp>
        <p:nvSpPr>
          <p:cNvPr id="123" name="Rounded Rectangle 79">
            <a:extLst>
              <a:ext uri="{FF2B5EF4-FFF2-40B4-BE49-F238E27FC236}">
                <a16:creationId xmlns:a16="http://schemas.microsoft.com/office/drawing/2014/main" xmlns="" id="{AB79E026-CCEE-4265-B9C0-DB98C9E95E35}"/>
              </a:ext>
            </a:extLst>
          </p:cNvPr>
          <p:cNvSpPr/>
          <p:nvPr/>
        </p:nvSpPr>
        <p:spPr>
          <a:xfrm>
            <a:off x="1613591" y="5389503"/>
            <a:ext cx="1394362" cy="469665"/>
          </a:xfrm>
          <a:prstGeom prst="round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Chocolate Crunch</a:t>
            </a:r>
          </a:p>
        </p:txBody>
      </p:sp>
      <p:sp>
        <p:nvSpPr>
          <p:cNvPr id="124" name="Rounded Rectangle 86">
            <a:extLst>
              <a:ext uri="{FF2B5EF4-FFF2-40B4-BE49-F238E27FC236}">
                <a16:creationId xmlns:a16="http://schemas.microsoft.com/office/drawing/2014/main" xmlns="" id="{19474200-508F-4B8B-93FB-7694710E5B5D}"/>
              </a:ext>
            </a:extLst>
          </p:cNvPr>
          <p:cNvSpPr/>
          <p:nvPr/>
        </p:nvSpPr>
        <p:spPr>
          <a:xfrm>
            <a:off x="3035639" y="5389503"/>
            <a:ext cx="1394362" cy="469665"/>
          </a:xfrm>
          <a:prstGeom prst="round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Lemon Muffin</a:t>
            </a:r>
          </a:p>
        </p:txBody>
      </p:sp>
      <p:sp>
        <p:nvSpPr>
          <p:cNvPr id="125" name="Rounded Rectangle 89">
            <a:extLst>
              <a:ext uri="{FF2B5EF4-FFF2-40B4-BE49-F238E27FC236}">
                <a16:creationId xmlns:a16="http://schemas.microsoft.com/office/drawing/2014/main" xmlns="" id="{9F9D1956-A42F-4AA9-845B-7704B9CFC33A}"/>
              </a:ext>
            </a:extLst>
          </p:cNvPr>
          <p:cNvSpPr/>
          <p:nvPr/>
        </p:nvSpPr>
        <p:spPr>
          <a:xfrm>
            <a:off x="4457686" y="5389503"/>
            <a:ext cx="1394362" cy="469665"/>
          </a:xfrm>
          <a:prstGeom prst="roundRect">
            <a:avLst>
              <a:gd name="adj" fmla="val 32368"/>
            </a:avLst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Jelly</a:t>
            </a:r>
          </a:p>
        </p:txBody>
      </p:sp>
      <p:sp>
        <p:nvSpPr>
          <p:cNvPr id="126" name="Rounded Rectangle 92">
            <a:extLst>
              <a:ext uri="{FF2B5EF4-FFF2-40B4-BE49-F238E27FC236}">
                <a16:creationId xmlns:a16="http://schemas.microsoft.com/office/drawing/2014/main" xmlns="" id="{77916316-6E9B-4872-BD42-0AD9C82C40EF}"/>
              </a:ext>
            </a:extLst>
          </p:cNvPr>
          <p:cNvSpPr/>
          <p:nvPr/>
        </p:nvSpPr>
        <p:spPr>
          <a:xfrm>
            <a:off x="5879733" y="5389503"/>
            <a:ext cx="1394362" cy="469665"/>
          </a:xfrm>
          <a:prstGeom prst="round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Carrot Cake</a:t>
            </a:r>
          </a:p>
        </p:txBody>
      </p:sp>
      <p:sp>
        <p:nvSpPr>
          <p:cNvPr id="127" name="Rounded Rectangle 95">
            <a:extLst>
              <a:ext uri="{FF2B5EF4-FFF2-40B4-BE49-F238E27FC236}">
                <a16:creationId xmlns:a16="http://schemas.microsoft.com/office/drawing/2014/main" xmlns="" id="{F015801C-194C-4616-B1C5-2603BFC1D322}"/>
              </a:ext>
            </a:extLst>
          </p:cNvPr>
          <p:cNvSpPr/>
          <p:nvPr/>
        </p:nvSpPr>
        <p:spPr>
          <a:xfrm>
            <a:off x="7301781" y="5389503"/>
            <a:ext cx="1394362" cy="469665"/>
          </a:xfrm>
          <a:prstGeom prst="round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Vanilla Cookie</a:t>
            </a:r>
          </a:p>
        </p:txBody>
      </p:sp>
      <p:pic>
        <p:nvPicPr>
          <p:cNvPr id="59" name="Picture 10" descr="Image result for vegetarian icon">
            <a:extLst>
              <a:ext uri="{FF2B5EF4-FFF2-40B4-BE49-F238E27FC236}">
                <a16:creationId xmlns:a16="http://schemas.microsoft.com/office/drawing/2014/main" xmlns="" id="{F6FEB559-719F-41B9-8686-22FC2C071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02" y="3856084"/>
            <a:ext cx="296387" cy="32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ounded Rectangle 78">
            <a:extLst>
              <a:ext uri="{FF2B5EF4-FFF2-40B4-BE49-F238E27FC236}">
                <a16:creationId xmlns:a16="http://schemas.microsoft.com/office/drawing/2014/main" xmlns="" id="{6EA4E096-E126-4519-85CA-4FF39D26C2E1}"/>
              </a:ext>
            </a:extLst>
          </p:cNvPr>
          <p:cNvSpPr/>
          <p:nvPr/>
        </p:nvSpPr>
        <p:spPr>
          <a:xfrm>
            <a:off x="1613591" y="5597090"/>
            <a:ext cx="1394362" cy="432589"/>
          </a:xfrm>
          <a:prstGeom prst="round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ctr"/>
            <a:endParaRPr lang="en-GB" sz="1050" b="1" dirty="0">
              <a:latin typeface="Arial"/>
              <a:cs typeface="Arial"/>
            </a:endParaRPr>
          </a:p>
        </p:txBody>
      </p:sp>
      <p:sp>
        <p:nvSpPr>
          <p:cNvPr id="76" name="Rounded Rectangle 85">
            <a:extLst>
              <a:ext uri="{FF2B5EF4-FFF2-40B4-BE49-F238E27FC236}">
                <a16:creationId xmlns:a16="http://schemas.microsoft.com/office/drawing/2014/main" xmlns="" id="{4CAF5306-4347-440E-888A-C7B24720BA17}"/>
              </a:ext>
            </a:extLst>
          </p:cNvPr>
          <p:cNvSpPr/>
          <p:nvPr/>
        </p:nvSpPr>
        <p:spPr>
          <a:xfrm>
            <a:off x="3035639" y="5597090"/>
            <a:ext cx="1394362" cy="432589"/>
          </a:xfrm>
          <a:prstGeom prst="round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lvl="0" algn="ctr"/>
            <a:endParaRPr lang="en-GB" sz="105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9" name="Rounded Rectangle 88">
            <a:extLst>
              <a:ext uri="{FF2B5EF4-FFF2-40B4-BE49-F238E27FC236}">
                <a16:creationId xmlns:a16="http://schemas.microsoft.com/office/drawing/2014/main" xmlns="" id="{7B1743BF-3D33-403F-A4F3-E999FB742BB6}"/>
              </a:ext>
            </a:extLst>
          </p:cNvPr>
          <p:cNvSpPr/>
          <p:nvPr/>
        </p:nvSpPr>
        <p:spPr>
          <a:xfrm>
            <a:off x="4457686" y="5597090"/>
            <a:ext cx="1394362" cy="432589"/>
          </a:xfrm>
          <a:prstGeom prst="round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lvl="0" algn="ctr"/>
            <a:endParaRPr lang="en-GB" sz="105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0" name="Rounded Rectangle 91">
            <a:extLst>
              <a:ext uri="{FF2B5EF4-FFF2-40B4-BE49-F238E27FC236}">
                <a16:creationId xmlns:a16="http://schemas.microsoft.com/office/drawing/2014/main" xmlns="" id="{6254B6B8-3E79-4331-ABDD-CC37CA69E426}"/>
              </a:ext>
            </a:extLst>
          </p:cNvPr>
          <p:cNvSpPr/>
          <p:nvPr/>
        </p:nvSpPr>
        <p:spPr>
          <a:xfrm>
            <a:off x="5879733" y="5597090"/>
            <a:ext cx="1394362" cy="432589"/>
          </a:xfrm>
          <a:prstGeom prst="round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lvl="0" algn="ctr"/>
            <a:endParaRPr lang="en-GB" sz="105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1" name="Rounded Rectangle 94">
            <a:extLst>
              <a:ext uri="{FF2B5EF4-FFF2-40B4-BE49-F238E27FC236}">
                <a16:creationId xmlns:a16="http://schemas.microsoft.com/office/drawing/2014/main" xmlns="" id="{F0E3582A-BC67-439C-9DF8-71E485214035}"/>
              </a:ext>
            </a:extLst>
          </p:cNvPr>
          <p:cNvSpPr/>
          <p:nvPr/>
        </p:nvSpPr>
        <p:spPr>
          <a:xfrm>
            <a:off x="7301781" y="5597090"/>
            <a:ext cx="1394362" cy="432589"/>
          </a:xfrm>
          <a:prstGeom prst="round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lvl="0" algn="ctr"/>
            <a:endParaRPr lang="en-GB" sz="105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8A0D99E2-2013-449E-9CC7-76C58A6CC7D1}"/>
              </a:ext>
            </a:extLst>
          </p:cNvPr>
          <p:cNvSpPr txBox="1"/>
          <p:nvPr/>
        </p:nvSpPr>
        <p:spPr>
          <a:xfrm>
            <a:off x="8758237" y="1802450"/>
            <a:ext cx="1629753" cy="2583323"/>
          </a:xfrm>
          <a:prstGeom prst="rect">
            <a:avLst/>
          </a:prstGeom>
          <a:noFill/>
          <a:scene3d>
            <a:camera prst="orthographicFront">
              <a:rot lat="0" lon="0" rev="21300000"/>
            </a:camera>
            <a:lightRig rig="threePt" dir="t"/>
          </a:scene3d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500"/>
              </a:spcAft>
            </a:pPr>
            <a:endParaRPr lang="en-GB" sz="1800" i="1" dirty="0">
              <a:solidFill>
                <a:srgbClr val="1C8386"/>
              </a:solidFill>
              <a:latin typeface="Georgia"/>
              <a:cs typeface="Georgia"/>
            </a:endParaRPr>
          </a:p>
          <a:p>
            <a:pPr marL="252000">
              <a:spcAft>
                <a:spcPts val="500"/>
              </a:spcAft>
              <a:buClr>
                <a:srgbClr val="335C65"/>
              </a:buClr>
              <a:buSzPct val="100000"/>
            </a:pPr>
            <a:endParaRPr lang="en-US" sz="1400" b="1" dirty="0">
              <a:solidFill>
                <a:srgbClr val="365D66"/>
              </a:solidFill>
            </a:endParaRPr>
          </a:p>
          <a:p>
            <a:pPr algn="ctr">
              <a:spcAft>
                <a:spcPts val="500"/>
              </a:spcAft>
              <a:buClr>
                <a:srgbClr val="335C65"/>
              </a:buClr>
              <a:buSzPct val="100000"/>
            </a:pPr>
            <a:endParaRPr lang="en-US" sz="400" i="1" dirty="0">
              <a:solidFill>
                <a:srgbClr val="365D66"/>
              </a:solidFill>
              <a:latin typeface="Georgia"/>
              <a:cs typeface="Georgia"/>
            </a:endParaRPr>
          </a:p>
          <a:p>
            <a:pPr algn="ctr">
              <a:spcAft>
                <a:spcPts val="500"/>
              </a:spcAft>
              <a:buClr>
                <a:srgbClr val="335C65"/>
              </a:buClr>
              <a:buSzPct val="100000"/>
            </a:pPr>
            <a:r>
              <a:rPr lang="en-US" sz="1000" i="1" dirty="0">
                <a:solidFill>
                  <a:srgbClr val="365D66"/>
                </a:solidFill>
                <a:latin typeface="Georgia"/>
                <a:cs typeface="Georgia"/>
              </a:rPr>
              <a:t>  Some of our food may    contain allergens. Please ask our </a:t>
            </a:r>
            <a:br>
              <a:rPr lang="en-US" sz="1000" i="1" dirty="0">
                <a:solidFill>
                  <a:srgbClr val="365D66"/>
                </a:solidFill>
                <a:latin typeface="Georgia"/>
                <a:cs typeface="Georgia"/>
              </a:rPr>
            </a:br>
            <a:r>
              <a:rPr lang="en-US" sz="1000" i="1" dirty="0">
                <a:solidFill>
                  <a:srgbClr val="365D66"/>
                </a:solidFill>
                <a:latin typeface="Georgia"/>
                <a:cs typeface="Georgia"/>
              </a:rPr>
              <a:t>chef for advice.</a:t>
            </a:r>
          </a:p>
        </p:txBody>
      </p:sp>
      <p:sp>
        <p:nvSpPr>
          <p:cNvPr id="66" name="Rounded Rectangle 34">
            <a:extLst>
              <a:ext uri="{FF2B5EF4-FFF2-40B4-BE49-F238E27FC236}">
                <a16:creationId xmlns:a16="http://schemas.microsoft.com/office/drawing/2014/main" xmlns="" id="{FE99876C-CE20-44CE-A112-1A7454B908A1}"/>
              </a:ext>
            </a:extLst>
          </p:cNvPr>
          <p:cNvSpPr/>
          <p:nvPr/>
        </p:nvSpPr>
        <p:spPr>
          <a:xfrm>
            <a:off x="1613592" y="1920427"/>
            <a:ext cx="1394362" cy="510626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Freshly Baked </a:t>
            </a:r>
          </a:p>
          <a:p>
            <a:pPr algn="ctr"/>
            <a:r>
              <a:rPr lang="en-GB" sz="1050" b="1" dirty="0">
                <a:latin typeface="Arial"/>
                <a:cs typeface="Arial"/>
              </a:rPr>
              <a:t>Bread</a:t>
            </a:r>
          </a:p>
        </p:txBody>
      </p:sp>
      <p:sp>
        <p:nvSpPr>
          <p:cNvPr id="68" name="Rounded Rectangle 55">
            <a:extLst>
              <a:ext uri="{FF2B5EF4-FFF2-40B4-BE49-F238E27FC236}">
                <a16:creationId xmlns:a16="http://schemas.microsoft.com/office/drawing/2014/main" xmlns="" id="{846D7D50-E4D2-437D-B828-6480356C91A5}"/>
              </a:ext>
            </a:extLst>
          </p:cNvPr>
          <p:cNvSpPr/>
          <p:nvPr/>
        </p:nvSpPr>
        <p:spPr>
          <a:xfrm>
            <a:off x="3034799" y="1920427"/>
            <a:ext cx="1394362" cy="510626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Freshly Baked </a:t>
            </a:r>
          </a:p>
          <a:p>
            <a:pPr algn="ctr"/>
            <a:r>
              <a:rPr lang="en-GB" sz="1050" b="1" dirty="0">
                <a:latin typeface="Arial"/>
                <a:cs typeface="Arial"/>
              </a:rPr>
              <a:t>Bread</a:t>
            </a:r>
          </a:p>
        </p:txBody>
      </p:sp>
      <p:sp>
        <p:nvSpPr>
          <p:cNvPr id="69" name="Rounded Rectangle 61">
            <a:extLst>
              <a:ext uri="{FF2B5EF4-FFF2-40B4-BE49-F238E27FC236}">
                <a16:creationId xmlns:a16="http://schemas.microsoft.com/office/drawing/2014/main" xmlns="" id="{03D1B27A-87BD-45E6-BA78-433C28FDE440}"/>
              </a:ext>
            </a:extLst>
          </p:cNvPr>
          <p:cNvSpPr/>
          <p:nvPr/>
        </p:nvSpPr>
        <p:spPr>
          <a:xfrm>
            <a:off x="4456007" y="1920427"/>
            <a:ext cx="1394362" cy="510626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endParaRPr lang="en-GB" sz="1050" b="1" dirty="0">
              <a:latin typeface="Arial"/>
              <a:cs typeface="Arial"/>
            </a:endParaRPr>
          </a:p>
          <a:p>
            <a:pPr algn="ctr"/>
            <a:r>
              <a:rPr lang="en-GB" sz="1050" b="1" dirty="0">
                <a:latin typeface="Arial"/>
                <a:cs typeface="Arial"/>
              </a:rPr>
              <a:t>Freshly Baked </a:t>
            </a:r>
          </a:p>
          <a:p>
            <a:pPr algn="ctr"/>
            <a:r>
              <a:rPr lang="en-GB" sz="1050" b="1" dirty="0">
                <a:latin typeface="Arial"/>
                <a:cs typeface="Arial"/>
              </a:rPr>
              <a:t>Bread</a:t>
            </a:r>
          </a:p>
          <a:p>
            <a:pPr algn="ctr"/>
            <a:endParaRPr lang="en-GB" sz="1050" b="1" dirty="0">
              <a:latin typeface="Arial"/>
              <a:cs typeface="Arial"/>
            </a:endParaRPr>
          </a:p>
        </p:txBody>
      </p:sp>
      <p:sp>
        <p:nvSpPr>
          <p:cNvPr id="71" name="Rounded Rectangle 67">
            <a:extLst>
              <a:ext uri="{FF2B5EF4-FFF2-40B4-BE49-F238E27FC236}">
                <a16:creationId xmlns:a16="http://schemas.microsoft.com/office/drawing/2014/main" xmlns="" id="{28A02301-39B7-4035-97EE-40A9AB61FF42}"/>
              </a:ext>
            </a:extLst>
          </p:cNvPr>
          <p:cNvSpPr/>
          <p:nvPr/>
        </p:nvSpPr>
        <p:spPr>
          <a:xfrm>
            <a:off x="5877214" y="1920427"/>
            <a:ext cx="1394362" cy="510626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Freshly Baked </a:t>
            </a:r>
          </a:p>
          <a:p>
            <a:pPr algn="ctr"/>
            <a:r>
              <a:rPr lang="en-GB" sz="1050" b="1" dirty="0">
                <a:latin typeface="Arial"/>
                <a:cs typeface="Arial"/>
              </a:rPr>
              <a:t>Bread</a:t>
            </a:r>
          </a:p>
        </p:txBody>
      </p:sp>
      <p:sp>
        <p:nvSpPr>
          <p:cNvPr id="85" name="Rounded Rectangle 72">
            <a:extLst>
              <a:ext uri="{FF2B5EF4-FFF2-40B4-BE49-F238E27FC236}">
                <a16:creationId xmlns:a16="http://schemas.microsoft.com/office/drawing/2014/main" xmlns="" id="{BE411729-BF98-4D02-8982-C1D454898E50}"/>
              </a:ext>
            </a:extLst>
          </p:cNvPr>
          <p:cNvSpPr/>
          <p:nvPr/>
        </p:nvSpPr>
        <p:spPr>
          <a:xfrm>
            <a:off x="7298422" y="1920427"/>
            <a:ext cx="1394362" cy="510626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Freshly Baked </a:t>
            </a:r>
          </a:p>
          <a:p>
            <a:pPr algn="ctr"/>
            <a:r>
              <a:rPr lang="en-GB" sz="1050" b="1" dirty="0">
                <a:latin typeface="Arial"/>
                <a:cs typeface="Arial"/>
              </a:rPr>
              <a:t>Bread</a:t>
            </a:r>
          </a:p>
        </p:txBody>
      </p:sp>
      <p:sp>
        <p:nvSpPr>
          <p:cNvPr id="86" name="Rounded Rectangle 37">
            <a:extLst>
              <a:ext uri="{FF2B5EF4-FFF2-40B4-BE49-F238E27FC236}">
                <a16:creationId xmlns:a16="http://schemas.microsoft.com/office/drawing/2014/main" xmlns="" id="{78152AF1-B35A-401E-91F5-6B1996EA132A}"/>
              </a:ext>
            </a:extLst>
          </p:cNvPr>
          <p:cNvSpPr/>
          <p:nvPr/>
        </p:nvSpPr>
        <p:spPr>
          <a:xfrm>
            <a:off x="1613591" y="4303597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Vegetables</a:t>
            </a:r>
          </a:p>
        </p:txBody>
      </p:sp>
      <p:sp>
        <p:nvSpPr>
          <p:cNvPr id="87" name="Rounded Rectangle 58">
            <a:extLst>
              <a:ext uri="{FF2B5EF4-FFF2-40B4-BE49-F238E27FC236}">
                <a16:creationId xmlns:a16="http://schemas.microsoft.com/office/drawing/2014/main" xmlns="" id="{2E93B368-91BB-4A21-ACB9-D2CA937F71F5}"/>
              </a:ext>
            </a:extLst>
          </p:cNvPr>
          <p:cNvSpPr/>
          <p:nvPr/>
        </p:nvSpPr>
        <p:spPr>
          <a:xfrm>
            <a:off x="3034799" y="4303597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Vegetables</a:t>
            </a:r>
          </a:p>
        </p:txBody>
      </p:sp>
      <p:sp>
        <p:nvSpPr>
          <p:cNvPr id="88" name="Rounded Rectangle 65">
            <a:extLst>
              <a:ext uri="{FF2B5EF4-FFF2-40B4-BE49-F238E27FC236}">
                <a16:creationId xmlns:a16="http://schemas.microsoft.com/office/drawing/2014/main" xmlns="" id="{56278620-FEA5-49D1-B34C-B98D7BCEF200}"/>
              </a:ext>
            </a:extLst>
          </p:cNvPr>
          <p:cNvSpPr/>
          <p:nvPr/>
        </p:nvSpPr>
        <p:spPr>
          <a:xfrm>
            <a:off x="4456006" y="4303597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Vegetables</a:t>
            </a:r>
          </a:p>
        </p:txBody>
      </p:sp>
      <p:sp>
        <p:nvSpPr>
          <p:cNvPr id="90" name="Rounded Rectangle 70">
            <a:extLst>
              <a:ext uri="{FF2B5EF4-FFF2-40B4-BE49-F238E27FC236}">
                <a16:creationId xmlns:a16="http://schemas.microsoft.com/office/drawing/2014/main" xmlns="" id="{A2455A1C-C716-41C9-931F-6C600246CDDB}"/>
              </a:ext>
            </a:extLst>
          </p:cNvPr>
          <p:cNvSpPr/>
          <p:nvPr/>
        </p:nvSpPr>
        <p:spPr>
          <a:xfrm>
            <a:off x="5877213" y="4303597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Vegetables</a:t>
            </a:r>
          </a:p>
        </p:txBody>
      </p:sp>
      <p:sp>
        <p:nvSpPr>
          <p:cNvPr id="91" name="Rounded Rectangle 75">
            <a:extLst>
              <a:ext uri="{FF2B5EF4-FFF2-40B4-BE49-F238E27FC236}">
                <a16:creationId xmlns:a16="http://schemas.microsoft.com/office/drawing/2014/main" xmlns="" id="{C1D773EB-D767-49C6-95D7-10767DF0E06C}"/>
              </a:ext>
            </a:extLst>
          </p:cNvPr>
          <p:cNvSpPr/>
          <p:nvPr/>
        </p:nvSpPr>
        <p:spPr>
          <a:xfrm>
            <a:off x="7298421" y="4303597"/>
            <a:ext cx="1394362" cy="847147"/>
          </a:xfrm>
          <a:prstGeom prst="roundRect">
            <a:avLst/>
          </a:prstGeom>
          <a:solidFill>
            <a:srgbClr val="1E9498">
              <a:alpha val="10000"/>
            </a:srgb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GB" sz="1050" b="1" dirty="0">
                <a:latin typeface="Arial"/>
                <a:cs typeface="Arial"/>
              </a:rPr>
              <a:t>Vegetables</a:t>
            </a:r>
          </a:p>
        </p:txBody>
      </p:sp>
    </p:spTree>
    <p:extLst>
      <p:ext uri="{BB962C8B-B14F-4D97-AF65-F5344CB8AC3E}">
        <p14:creationId xmlns:p14="http://schemas.microsoft.com/office/powerpoint/2010/main" val="3558347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429</Words>
  <Application>Microsoft Office PowerPoint</Application>
  <PresentationFormat>Custom</PresentationFormat>
  <Paragraphs>152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</vt:vector>
  </TitlesOfParts>
  <Company>barterbarrett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Barrett</dc:creator>
  <cp:lastModifiedBy>Ramsey Mel</cp:lastModifiedBy>
  <cp:revision>213</cp:revision>
  <dcterms:created xsi:type="dcterms:W3CDTF">2018-09-13T14:57:28Z</dcterms:created>
  <dcterms:modified xsi:type="dcterms:W3CDTF">2020-09-08T09:37:20Z</dcterms:modified>
</cp:coreProperties>
</file>