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41F040-A125-4ADA-A91E-A40CAC85427F}" v="2" dt="2026-04-12T18:54:00.8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788"/>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D3EDF-CA7E-4022-9773-9C9E101F43A3}" type="datetimeFigureOut">
              <a:rPr lang="en-GB" smtClean="0"/>
              <a:t>12/04/2026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4247A-F02B-459B-8942-28D04A1672D3}" type="slidenum">
              <a:rPr lang="en-GB" smtClean="0"/>
              <a:t>‹#›</a:t>
            </a:fld>
            <a:endParaRPr lang="en-GB"/>
          </a:p>
        </p:txBody>
      </p:sp>
    </p:spTree>
    <p:extLst>
      <p:ext uri="{BB962C8B-B14F-4D97-AF65-F5344CB8AC3E}">
        <p14:creationId xmlns:p14="http://schemas.microsoft.com/office/powerpoint/2010/main" val="155746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B4247A-F02B-459B-8942-28D04A1672D3}" type="slidenum">
              <a:rPr lang="en-GB" smtClean="0"/>
              <a:t>1</a:t>
            </a:fld>
            <a:endParaRPr lang="en-GB"/>
          </a:p>
        </p:txBody>
      </p:sp>
    </p:spTree>
    <p:extLst>
      <p:ext uri="{BB962C8B-B14F-4D97-AF65-F5344CB8AC3E}">
        <p14:creationId xmlns:p14="http://schemas.microsoft.com/office/powerpoint/2010/main" val="2511666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12/04/2026</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12/04/2026</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99551"/>
            <a:ext cx="4163470" cy="1150677"/>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Calibri" panose="020F0502020204030204" pitchFamily="34" charset="0"/>
              </a:rPr>
              <a:t>Our themes this term </a:t>
            </a:r>
            <a:r>
              <a:rPr lang="en-GB" altLang="en-US" sz="1400" dirty="0">
                <a:solidFill>
                  <a:srgbClr val="000000"/>
                </a:solidFill>
                <a:latin typeface="Calibri" panose="020F0502020204030204" pitchFamily="34" charset="0"/>
              </a:rPr>
              <a:t>are.. </a:t>
            </a:r>
            <a:endParaRPr kumimoji="0" lang="en-GB" altLang="en-US" sz="14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000" b="0" i="0" u="none" strike="noStrike" cap="none" normalizeH="0" baseline="0" dirty="0">
                <a:ln>
                  <a:noFill/>
                </a:ln>
                <a:solidFill>
                  <a:srgbClr val="000000"/>
                </a:solidFill>
                <a:effectLst/>
                <a:latin typeface="Calibri" panose="020F0502020204030204" pitchFamily="34" charset="0"/>
              </a:rPr>
              <a:t>North America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000" b="0" i="0" u="none" strike="noStrike" cap="none" normalizeH="0" baseline="0" dirty="0">
                <a:ln>
                  <a:noFill/>
                </a:ln>
                <a:solidFill>
                  <a:srgbClr val="000000"/>
                </a:solidFill>
                <a:effectLst/>
                <a:latin typeface="Calibri" panose="020F0502020204030204" pitchFamily="34" charset="0"/>
              </a:rPr>
              <a:t>&amp; Pop Art </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rgbClr val="000000"/>
              </a:solidFill>
              <a:effectLst/>
              <a:latin typeface="Bernard MT Condensed" panose="020508060609050204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1083351541"/>
              </p:ext>
            </p:extLst>
          </p:nvPr>
        </p:nvGraphicFramePr>
        <p:xfrm>
          <a:off x="4464117" y="208976"/>
          <a:ext cx="3686721" cy="2284124"/>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69248">
                <a:tc>
                  <a:txBody>
                    <a:bodyPr/>
                    <a:lstStyle/>
                    <a:p>
                      <a:r>
                        <a:rPr lang="en-GB" dirty="0"/>
                        <a:t>English </a:t>
                      </a:r>
                    </a:p>
                  </a:txBody>
                  <a:tcPr anchor="ctr"/>
                </a:tc>
                <a:extLst>
                  <a:ext uri="{0D108BD9-81ED-4DB2-BD59-A6C34878D82A}">
                    <a16:rowId xmlns:a16="http://schemas.microsoft.com/office/drawing/2014/main" val="1786578608"/>
                  </a:ext>
                </a:extLst>
              </a:tr>
              <a:tr h="1914876">
                <a:tc>
                  <a:txBody>
                    <a:bodyPr/>
                    <a:lstStyle/>
                    <a:p>
                      <a:pPr algn="l">
                        <a:spcAft>
                          <a:spcPts val="0"/>
                        </a:spcAft>
                      </a:pPr>
                      <a:r>
                        <a:rPr lang="en-GB" sz="1400" dirty="0"/>
                        <a:t>We will be using the text </a:t>
                      </a:r>
                      <a:r>
                        <a:rPr lang="en-GB" sz="1400" dirty="0">
                          <a:solidFill>
                            <a:srgbClr val="000000"/>
                          </a:solidFill>
                          <a:effectLst/>
                          <a:latin typeface="Calibri" panose="020F0502020204030204" pitchFamily="34" charset="0"/>
                          <a:ea typeface="Calibri" panose="020F0502020204030204" pitchFamily="34" charset="0"/>
                        </a:rPr>
                        <a:t>I Have the Right and  Every Child a Song - Advocacy Campaign</a:t>
                      </a:r>
                      <a:r>
                        <a:rPr lang="en-US" sz="1400" dirty="0"/>
                        <a:t>: where the pupils will intend to raise awareness of a cause or to support a particular message, rather than sell a product or service. Before moving onto the text Skellig where they will be writing a narrative. Then moving onto Poetry where they will be writing to entertain and persuade. </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3116277923"/>
              </p:ext>
            </p:extLst>
          </p:nvPr>
        </p:nvGraphicFramePr>
        <p:xfrm>
          <a:off x="8198698" y="208975"/>
          <a:ext cx="3792164" cy="2264683"/>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03828">
                <a:tc>
                  <a:txBody>
                    <a:bodyPr/>
                    <a:lstStyle/>
                    <a:p>
                      <a:r>
                        <a:rPr lang="en-GB" dirty="0"/>
                        <a:t>Maths</a:t>
                      </a:r>
                    </a:p>
                  </a:txBody>
                  <a:tcPr anchor="ctr"/>
                </a:tc>
                <a:extLst>
                  <a:ext uri="{0D108BD9-81ED-4DB2-BD59-A6C34878D82A}">
                    <a16:rowId xmlns:a16="http://schemas.microsoft.com/office/drawing/2014/main" val="1786578608"/>
                  </a:ext>
                </a:extLst>
              </a:tr>
              <a:tr h="1898923">
                <a:tc>
                  <a:txBody>
                    <a:bodyPr/>
                    <a:lstStyle/>
                    <a:p>
                      <a:r>
                        <a:rPr lang="en-GB" sz="1400" dirty="0"/>
                        <a:t>We will be learning building on their understanding of algebra.  They will consider sequences in real life contexts and use the vocabulary of term and rule. Pupils will continue to identify missing terms in a sequence and review simple equations to find an unknown and consider how to find pairs of numbers. </a:t>
                      </a:r>
                      <a:endParaRPr lang="en-US" sz="1800" b="0" i="0" u="none" strike="noStrike" kern="1200" baseline="0" dirty="0">
                        <a:solidFill>
                          <a:schemeClr val="dk1"/>
                        </a:solidFill>
                        <a:latin typeface="+mn-lt"/>
                        <a:ea typeface="+mn-ea"/>
                        <a:cs typeface="+mn-cs"/>
                      </a:endParaRPr>
                    </a:p>
                    <a:p>
                      <a:r>
                        <a:rPr lang="en-GB" sz="1400" dirty="0"/>
                        <a:t>Before starting revision for the SATs in May. </a:t>
                      </a:r>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1961370335"/>
              </p:ext>
            </p:extLst>
          </p:nvPr>
        </p:nvGraphicFramePr>
        <p:xfrm>
          <a:off x="201136" y="1421127"/>
          <a:ext cx="4163471" cy="1986508"/>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01548">
                <a:tc>
                  <a:txBody>
                    <a:bodyPr/>
                    <a:lstStyle/>
                    <a:p>
                      <a:r>
                        <a:rPr lang="en-GB" dirty="0"/>
                        <a:t>Science</a:t>
                      </a:r>
                    </a:p>
                  </a:txBody>
                  <a:tcPr anchor="ctr"/>
                </a:tc>
                <a:extLst>
                  <a:ext uri="{0D108BD9-81ED-4DB2-BD59-A6C34878D82A}">
                    <a16:rowId xmlns:a16="http://schemas.microsoft.com/office/drawing/2014/main" val="1786578608"/>
                  </a:ext>
                </a:extLst>
              </a:tr>
              <a:tr h="1371697">
                <a:tc>
                  <a:txBody>
                    <a:bodyPr/>
                    <a:lstStyle/>
                    <a:p>
                      <a:r>
                        <a:rPr lang="en-GB" sz="1400" dirty="0"/>
                        <a:t>This half-term we will be learning about Evolution and Inheritance. </a:t>
                      </a:r>
                      <a:r>
                        <a:rPr lang="en-US" sz="1400" b="0" i="0" u="none" strike="noStrike" kern="1200" baseline="0" dirty="0">
                          <a:solidFill>
                            <a:schemeClr val="dk1"/>
                          </a:solidFill>
                          <a:latin typeface="+mn-lt"/>
                          <a:ea typeface="+mn-ea"/>
                          <a:cs typeface="+mn-cs"/>
                        </a:rPr>
                        <a:t>Recognise that living things have changed over time and that fossils provide information about living things that inhabited the Earth millions of years ago. Recognise that living things produce offspring of the same kind, but normally offspring vary and are not identical to their parents.</a:t>
                      </a:r>
                      <a:endParaRPr lang="en-GB" sz="1400" dirty="0">
                        <a:latin typeface="+mn-lt"/>
                      </a:endParaRP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64698383"/>
              </p:ext>
            </p:extLst>
          </p:nvPr>
        </p:nvGraphicFramePr>
        <p:xfrm>
          <a:off x="201135" y="3450366"/>
          <a:ext cx="4163471" cy="1737360"/>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251401">
                <a:tc>
                  <a:txBody>
                    <a:bodyPr/>
                    <a:lstStyle/>
                    <a:p>
                      <a:r>
                        <a:rPr lang="en-GB" dirty="0"/>
                        <a:t>History / Geography </a:t>
                      </a:r>
                    </a:p>
                  </a:txBody>
                  <a:tcPr anchor="ctr"/>
                </a:tc>
                <a:extLst>
                  <a:ext uri="{0D108BD9-81ED-4DB2-BD59-A6C34878D82A}">
                    <a16:rowId xmlns:a16="http://schemas.microsoft.com/office/drawing/2014/main" val="1786578608"/>
                  </a:ext>
                </a:extLst>
              </a:tr>
              <a:tr h="13547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We will be learning about World War II, the weapons and the impact is has had on Britain and the rest of the world. Whilst in Geography we will be learning about North America where the pupils will be investigating the physical features: rivers, mountains and populations. </a:t>
                      </a:r>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4169002430"/>
              </p:ext>
            </p:extLst>
          </p:nvPr>
        </p:nvGraphicFramePr>
        <p:xfrm>
          <a:off x="201137" y="5192012"/>
          <a:ext cx="4163471" cy="1580901"/>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344125">
                <a:tc>
                  <a:txBody>
                    <a:bodyPr/>
                    <a:lstStyle/>
                    <a:p>
                      <a:r>
                        <a:rPr lang="en-GB"/>
                        <a:t>Art / DT </a:t>
                      </a:r>
                      <a:endParaRPr lang="en-GB" dirty="0"/>
                    </a:p>
                  </a:txBody>
                  <a:tcPr anchor="ctr"/>
                </a:tc>
                <a:extLst>
                  <a:ext uri="{0D108BD9-81ED-4DB2-BD59-A6C34878D82A}">
                    <a16:rowId xmlns:a16="http://schemas.microsoft.com/office/drawing/2014/main" val="1786578608"/>
                  </a:ext>
                </a:extLst>
              </a:tr>
              <a:tr h="1215141">
                <a:tc>
                  <a:txBody>
                    <a:bodyPr/>
                    <a:lstStyle/>
                    <a:p>
                      <a:r>
                        <a:rPr lang="en-GB" sz="1400" dirty="0"/>
                        <a:t>We will be investigating the explosion of Pop Art and the artist: Andy Warhol. The pupils will be building on their printing techniques, along with looking at the effects it creates and styles and period that it represents. </a:t>
                      </a:r>
                      <a:endParaRPr lang="en-GB" sz="1400" b="0" dirty="0"/>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1773086992"/>
              </p:ext>
            </p:extLst>
          </p:nvPr>
        </p:nvGraphicFramePr>
        <p:xfrm>
          <a:off x="4485032" y="2618958"/>
          <a:ext cx="3665806" cy="1737360"/>
        </p:xfrm>
        <a:graphic>
          <a:graphicData uri="http://schemas.openxmlformats.org/drawingml/2006/table">
            <a:tbl>
              <a:tblPr firstRow="1" bandRow="1">
                <a:tableStyleId>{93296810-A885-4BE3-A3E7-6D5BEEA58F35}</a:tableStyleId>
              </a:tblPr>
              <a:tblGrid>
                <a:gridCol w="3665806">
                  <a:extLst>
                    <a:ext uri="{9D8B030D-6E8A-4147-A177-3AD203B41FA5}">
                      <a16:colId xmlns:a16="http://schemas.microsoft.com/office/drawing/2014/main" val="1337843456"/>
                    </a:ext>
                  </a:extLst>
                </a:gridCol>
              </a:tblGrid>
              <a:tr h="252702">
                <a:tc>
                  <a:txBody>
                    <a:bodyPr/>
                    <a:lstStyle/>
                    <a:p>
                      <a:r>
                        <a:rPr lang="en-GB" dirty="0"/>
                        <a:t>RE</a:t>
                      </a:r>
                    </a:p>
                  </a:txBody>
                  <a:tcPr anchor="ctr"/>
                </a:tc>
                <a:extLst>
                  <a:ext uri="{0D108BD9-81ED-4DB2-BD59-A6C34878D82A}">
                    <a16:rowId xmlns:a16="http://schemas.microsoft.com/office/drawing/2014/main" val="1786578608"/>
                  </a:ext>
                </a:extLst>
              </a:tr>
              <a:tr h="12845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In our RE we are looking at the religion of  </a:t>
                      </a:r>
                      <a:r>
                        <a:rPr lang="en-GB" sz="1400" dirty="0" err="1"/>
                        <a:t>Hinduiusm</a:t>
                      </a:r>
                      <a:r>
                        <a:rPr lang="en-GB" sz="14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The enquiry question the pupils will investigate is: </a:t>
                      </a:r>
                      <a:r>
                        <a:rPr lang="en-GB" sz="1400" dirty="0">
                          <a:effectLst/>
                          <a:latin typeface="Calibri" panose="020F0502020204030204" pitchFamily="34" charset="0"/>
                          <a:ea typeface="Calibri" panose="020F0502020204030204" pitchFamily="34" charset="0"/>
                          <a:cs typeface="Calibri" panose="020F0502020204030204" pitchFamily="34" charset="0"/>
                        </a:rPr>
                        <a:t>Do belief in Karma Samsara and </a:t>
                      </a:r>
                      <a:r>
                        <a:rPr lang="en-GB" sz="1400" dirty="0" err="1">
                          <a:effectLst/>
                          <a:latin typeface="Calibri" panose="020F0502020204030204" pitchFamily="34" charset="0"/>
                          <a:ea typeface="Calibri" panose="020F0502020204030204" pitchFamily="34" charset="0"/>
                          <a:cs typeface="Calibri" panose="020F0502020204030204" pitchFamily="34" charset="0"/>
                        </a:rPr>
                        <a:t>Moskha</a:t>
                      </a:r>
                      <a:r>
                        <a:rPr lang="en-GB" sz="1400" dirty="0">
                          <a:effectLst/>
                          <a:latin typeface="Calibri" panose="020F0502020204030204" pitchFamily="34" charset="0"/>
                          <a:ea typeface="Calibri" panose="020F0502020204030204" pitchFamily="34" charset="0"/>
                          <a:cs typeface="Calibri" panose="020F0502020204030204" pitchFamily="34" charset="0"/>
                        </a:rPr>
                        <a:t> help </a:t>
                      </a:r>
                      <a:r>
                        <a:rPr lang="en-GB" sz="1400" dirty="0" err="1">
                          <a:effectLst/>
                          <a:latin typeface="Calibri" panose="020F0502020204030204" pitchFamily="34" charset="0"/>
                          <a:ea typeface="Calibri" panose="020F0502020204030204" pitchFamily="34" charset="0"/>
                          <a:cs typeface="Calibri" panose="020F0502020204030204" pitchFamily="34" charset="0"/>
                        </a:rPr>
                        <a:t>Sanatanis</a:t>
                      </a:r>
                      <a:r>
                        <a:rPr lang="en-GB" sz="1400" dirty="0">
                          <a:effectLst/>
                          <a:latin typeface="Calibri" panose="020F0502020204030204" pitchFamily="34" charset="0"/>
                          <a:ea typeface="Calibri" panose="020F0502020204030204" pitchFamily="34" charset="0"/>
                          <a:cs typeface="Calibri" panose="020F0502020204030204" pitchFamily="34" charset="0"/>
                        </a:rPr>
                        <a:t> lead good lives?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3741216740"/>
              </p:ext>
            </p:extLst>
          </p:nvPr>
        </p:nvGraphicFramePr>
        <p:xfrm>
          <a:off x="8250348" y="2618958"/>
          <a:ext cx="3740513" cy="1820238"/>
        </p:xfrm>
        <a:graphic>
          <a:graphicData uri="http://schemas.openxmlformats.org/drawingml/2006/table">
            <a:tbl>
              <a:tblPr firstRow="1" bandRow="1">
                <a:tableStyleId>{93296810-A885-4BE3-A3E7-6D5BEEA58F35}</a:tableStyleId>
              </a:tblPr>
              <a:tblGrid>
                <a:gridCol w="3740513">
                  <a:extLst>
                    <a:ext uri="{9D8B030D-6E8A-4147-A177-3AD203B41FA5}">
                      <a16:colId xmlns:a16="http://schemas.microsoft.com/office/drawing/2014/main" val="1337843456"/>
                    </a:ext>
                  </a:extLst>
                </a:gridCol>
              </a:tblGrid>
              <a:tr h="335649">
                <a:tc>
                  <a:txBody>
                    <a:bodyPr/>
                    <a:lstStyle/>
                    <a:p>
                      <a:r>
                        <a:rPr lang="en-GB" dirty="0"/>
                        <a:t>Computing</a:t>
                      </a:r>
                    </a:p>
                  </a:txBody>
                  <a:tcPr anchor="ctr"/>
                </a:tc>
                <a:extLst>
                  <a:ext uri="{0D108BD9-81ED-4DB2-BD59-A6C34878D82A}">
                    <a16:rowId xmlns:a16="http://schemas.microsoft.com/office/drawing/2014/main" val="1786578608"/>
                  </a:ext>
                </a:extLst>
              </a:tr>
              <a:tr h="1454478">
                <a:tc>
                  <a:txBody>
                    <a:bodyPr/>
                    <a:lstStyle/>
                    <a:p>
                      <a:pPr algn="l">
                        <a:lnSpc>
                          <a:spcPct val="107000"/>
                        </a:lnSpc>
                        <a:spcAft>
                          <a:spcPts val="800"/>
                        </a:spcAft>
                      </a:pPr>
                      <a:r>
                        <a:rPr lang="en-GB" sz="1400" dirty="0">
                          <a:effectLst/>
                          <a:latin typeface="+mn-lt"/>
                          <a:ea typeface="Calibri" panose="020F0502020204030204" pitchFamily="34" charset="0"/>
                          <a:cs typeface="Times New Roman" panose="02020603050405020304" pitchFamily="18" charset="0"/>
                        </a:rPr>
                        <a:t>We will be </a:t>
                      </a:r>
                      <a:r>
                        <a:rPr lang="en-GB" sz="1400" kern="1200" dirty="0">
                          <a:solidFill>
                            <a:schemeClr val="dk1"/>
                          </a:solidFill>
                          <a:effectLst/>
                          <a:latin typeface="+mn-lt"/>
                          <a:ea typeface="+mn-ea"/>
                          <a:cs typeface="+mn-cs"/>
                        </a:rPr>
                        <a:t>exploring the concept of variables in programming through games in Scratch. First, we</a:t>
                      </a:r>
                      <a:r>
                        <a:rPr lang="en-GB" sz="1400" kern="1200" baseline="0" dirty="0">
                          <a:solidFill>
                            <a:schemeClr val="dk1"/>
                          </a:solidFill>
                          <a:effectLst/>
                          <a:latin typeface="+mn-lt"/>
                          <a:ea typeface="+mn-ea"/>
                          <a:cs typeface="+mn-cs"/>
                        </a:rPr>
                        <a:t> will</a:t>
                      </a:r>
                      <a:r>
                        <a:rPr lang="en-GB" sz="1400" kern="1200" dirty="0">
                          <a:solidFill>
                            <a:schemeClr val="dk1"/>
                          </a:solidFill>
                          <a:effectLst/>
                          <a:latin typeface="+mn-lt"/>
                          <a:ea typeface="+mn-ea"/>
                          <a:cs typeface="+mn-cs"/>
                        </a:rPr>
                        <a:t> find out what variables are and relate them to real-world examples of values that can be set and changed. Then they will be applying this</a:t>
                      </a:r>
                      <a:r>
                        <a:rPr lang="en-GB" sz="1400" kern="1200" baseline="0" dirty="0">
                          <a:solidFill>
                            <a:schemeClr val="dk1"/>
                          </a:solidFill>
                          <a:effectLst/>
                          <a:latin typeface="+mn-lt"/>
                          <a:ea typeface="+mn-ea"/>
                          <a:cs typeface="+mn-cs"/>
                        </a:rPr>
                        <a:t> to design and code their own games.</a:t>
                      </a:r>
                      <a:endParaRPr lang="en-GB" sz="1100" dirty="0">
                        <a:effectLst/>
                        <a:latin typeface="+mn-lt"/>
                        <a:ea typeface="Calibri" panose="020F0502020204030204" pitchFamily="34" charset="0"/>
                        <a:cs typeface="Times New Roman" panose="02020603050405020304" pitchFamily="18" charset="0"/>
                      </a:endParaRPr>
                    </a:p>
                  </a:txBody>
                  <a:tcPr marL="114300" marR="114300" marT="0" marB="0"/>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620173475"/>
              </p:ext>
            </p:extLst>
          </p:nvPr>
        </p:nvGraphicFramePr>
        <p:xfrm>
          <a:off x="4416208" y="4529019"/>
          <a:ext cx="1987309" cy="2215088"/>
        </p:xfrm>
        <a:graphic>
          <a:graphicData uri="http://schemas.openxmlformats.org/drawingml/2006/table">
            <a:tbl>
              <a:tblPr firstRow="1" bandRow="1">
                <a:tableStyleId>{93296810-A885-4BE3-A3E7-6D5BEEA58F35}</a:tableStyleId>
              </a:tblPr>
              <a:tblGrid>
                <a:gridCol w="1987309">
                  <a:extLst>
                    <a:ext uri="{9D8B030D-6E8A-4147-A177-3AD203B41FA5}">
                      <a16:colId xmlns:a16="http://schemas.microsoft.com/office/drawing/2014/main" val="1337843456"/>
                    </a:ext>
                  </a:extLst>
                </a:gridCol>
              </a:tblGrid>
              <a:tr h="142636">
                <a:tc>
                  <a:txBody>
                    <a:bodyPr/>
                    <a:lstStyle/>
                    <a:p>
                      <a:r>
                        <a:rPr lang="en-GB" dirty="0"/>
                        <a:t>PSHE</a:t>
                      </a:r>
                    </a:p>
                  </a:txBody>
                  <a:tcPr anchor="ctr"/>
                </a:tc>
                <a:extLst>
                  <a:ext uri="{0D108BD9-81ED-4DB2-BD59-A6C34878D82A}">
                    <a16:rowId xmlns:a16="http://schemas.microsoft.com/office/drawing/2014/main" val="1786578608"/>
                  </a:ext>
                </a:extLst>
              </a:tr>
              <a:tr h="1849328">
                <a:tc>
                  <a:txBody>
                    <a:bodyPr/>
                    <a:lstStyle/>
                    <a:p>
                      <a:r>
                        <a:rPr lang="en-GB" sz="1400" dirty="0"/>
                        <a:t>We will be looking at ‘Relationships’. How to make friends, how to solve friendship problems when they arise. As well as treating others with respect and feel part of a group. </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4232343791"/>
              </p:ext>
            </p:extLst>
          </p:nvPr>
        </p:nvGraphicFramePr>
        <p:xfrm>
          <a:off x="6503027" y="4529019"/>
          <a:ext cx="1647811" cy="2257038"/>
        </p:xfrm>
        <a:graphic>
          <a:graphicData uri="http://schemas.openxmlformats.org/drawingml/2006/table">
            <a:tbl>
              <a:tblPr firstRow="1" bandRow="1">
                <a:tableStyleId>{93296810-A885-4BE3-A3E7-6D5BEEA58F35}</a:tableStyleId>
              </a:tblPr>
              <a:tblGrid>
                <a:gridCol w="1647811">
                  <a:extLst>
                    <a:ext uri="{9D8B030D-6E8A-4147-A177-3AD203B41FA5}">
                      <a16:colId xmlns:a16="http://schemas.microsoft.com/office/drawing/2014/main" val="1337843456"/>
                    </a:ext>
                  </a:extLst>
                </a:gridCol>
              </a:tblGrid>
              <a:tr h="435567">
                <a:tc>
                  <a:txBody>
                    <a:bodyPr/>
                    <a:lstStyle/>
                    <a:p>
                      <a:r>
                        <a:rPr lang="en-GB" dirty="0"/>
                        <a:t>PE</a:t>
                      </a:r>
                    </a:p>
                  </a:txBody>
                  <a:tcPr anchor="ctr"/>
                </a:tc>
                <a:extLst>
                  <a:ext uri="{0D108BD9-81ED-4DB2-BD59-A6C34878D82A}">
                    <a16:rowId xmlns:a16="http://schemas.microsoft.com/office/drawing/2014/main" val="1786578608"/>
                  </a:ext>
                </a:extLst>
              </a:tr>
              <a:tr h="1821471">
                <a:tc>
                  <a:txBody>
                    <a:bodyPr/>
                    <a:lstStyle/>
                    <a:p>
                      <a:r>
                        <a:rPr lang="en-GB" sz="1400" dirty="0"/>
                        <a:t>This half-term we will be developing skills in Tennis. These include: placement of the ball using forehand, backhand ground stroke and accuracy. </a:t>
                      </a: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420828454"/>
              </p:ext>
            </p:extLst>
          </p:nvPr>
        </p:nvGraphicFramePr>
        <p:xfrm>
          <a:off x="8221919" y="4604426"/>
          <a:ext cx="1835339" cy="2168487"/>
        </p:xfrm>
        <a:graphic>
          <a:graphicData uri="http://schemas.openxmlformats.org/drawingml/2006/table">
            <a:tbl>
              <a:tblPr firstRow="1" bandRow="1">
                <a:tableStyleId>{93296810-A885-4BE3-A3E7-6D5BEEA58F35}</a:tableStyleId>
              </a:tblPr>
              <a:tblGrid>
                <a:gridCol w="1835339">
                  <a:extLst>
                    <a:ext uri="{9D8B030D-6E8A-4147-A177-3AD203B41FA5}">
                      <a16:colId xmlns:a16="http://schemas.microsoft.com/office/drawing/2014/main" val="1337843456"/>
                    </a:ext>
                  </a:extLst>
                </a:gridCol>
              </a:tblGrid>
              <a:tr h="365467">
                <a:tc>
                  <a:txBody>
                    <a:bodyPr/>
                    <a:lstStyle/>
                    <a:p>
                      <a:r>
                        <a:rPr lang="en-GB" sz="1400" dirty="0"/>
                        <a:t>Music</a:t>
                      </a:r>
                    </a:p>
                  </a:txBody>
                  <a:tcPr anchor="ctr"/>
                </a:tc>
                <a:extLst>
                  <a:ext uri="{0D108BD9-81ED-4DB2-BD59-A6C34878D82A}">
                    <a16:rowId xmlns:a16="http://schemas.microsoft.com/office/drawing/2014/main" val="1786578608"/>
                  </a:ext>
                </a:extLst>
              </a:tr>
              <a:tr h="1803020">
                <a:tc>
                  <a:txBody>
                    <a:bodyPr/>
                    <a:lstStyle/>
                    <a:p>
                      <a:pPr fontAlgn="base"/>
                      <a:r>
                        <a:rPr lang="en-GB" sz="1400" b="0" i="1" kern="1200" dirty="0">
                          <a:solidFill>
                            <a:schemeClr val="dk1"/>
                          </a:solidFill>
                          <a:effectLst/>
                          <a:latin typeface="+mn-lt"/>
                          <a:ea typeface="+mn-ea"/>
                          <a:cs typeface="+mn-cs"/>
                        </a:rPr>
                        <a:t>Pupils will be creating compositions based on Hans Zimmer's 'Earth'. They will learn how to use different textures to create moods and emotions. </a:t>
                      </a:r>
                      <a:endParaRPr lang="en-GB" sz="1400" b="0" i="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621579739"/>
              </p:ext>
            </p:extLst>
          </p:nvPr>
        </p:nvGraphicFramePr>
        <p:xfrm>
          <a:off x="10149255" y="4646428"/>
          <a:ext cx="1868634" cy="2126485"/>
        </p:xfrm>
        <a:graphic>
          <a:graphicData uri="http://schemas.openxmlformats.org/drawingml/2006/table">
            <a:tbl>
              <a:tblPr firstRow="1" bandRow="1">
                <a:tableStyleId>{93296810-A885-4BE3-A3E7-6D5BEEA58F35}</a:tableStyleId>
              </a:tblPr>
              <a:tblGrid>
                <a:gridCol w="1868634">
                  <a:extLst>
                    <a:ext uri="{9D8B030D-6E8A-4147-A177-3AD203B41FA5}">
                      <a16:colId xmlns:a16="http://schemas.microsoft.com/office/drawing/2014/main" val="1337843456"/>
                    </a:ext>
                  </a:extLst>
                </a:gridCol>
              </a:tblGrid>
              <a:tr h="448508">
                <a:tc>
                  <a:txBody>
                    <a:bodyPr/>
                    <a:lstStyle/>
                    <a:p>
                      <a:r>
                        <a:rPr lang="en-GB" sz="1400"/>
                        <a:t>French </a:t>
                      </a:r>
                      <a:endParaRPr lang="en-GB" sz="1400" dirty="0"/>
                    </a:p>
                  </a:txBody>
                  <a:tcPr anchor="ctr"/>
                </a:tc>
                <a:extLst>
                  <a:ext uri="{0D108BD9-81ED-4DB2-BD59-A6C34878D82A}">
                    <a16:rowId xmlns:a16="http://schemas.microsoft.com/office/drawing/2014/main" val="1786578608"/>
                  </a:ext>
                </a:extLst>
              </a:tr>
              <a:tr h="16779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dk1"/>
                          </a:solidFill>
                          <a:effectLst/>
                          <a:latin typeface="+mn-lt"/>
                          <a:ea typeface="+mn-ea"/>
                          <a:cs typeface="+mn-cs"/>
                        </a:rPr>
                        <a:t>In this unit pupils</a:t>
                      </a:r>
                      <a:r>
                        <a:rPr lang="en-GB" sz="1400" b="0" i="0" kern="1200" dirty="0">
                          <a:solidFill>
                            <a:schemeClr val="dk1"/>
                          </a:solidFill>
                          <a:effectLst/>
                          <a:latin typeface="+mn-lt"/>
                          <a:ea typeface="+mn-ea"/>
                          <a:cs typeface="+mn-cs"/>
                        </a:rPr>
                        <a:t> will learn the nouns and definite </a:t>
                      </a:r>
                      <a:r>
                        <a:rPr lang="en-GB" sz="1400" b="0" i="0" kern="1200">
                          <a:solidFill>
                            <a:schemeClr val="dk1"/>
                          </a:solidFill>
                          <a:effectLst/>
                          <a:latin typeface="+mn-lt"/>
                          <a:ea typeface="+mn-ea"/>
                          <a:cs typeface="+mn-cs"/>
                        </a:rPr>
                        <a:t>articles and determiners </a:t>
                      </a:r>
                      <a:r>
                        <a:rPr lang="en-GB" sz="1400" b="0" i="0" kern="1200" dirty="0">
                          <a:solidFill>
                            <a:schemeClr val="dk1"/>
                          </a:solidFill>
                          <a:effectLst/>
                          <a:latin typeface="+mn-lt"/>
                          <a:ea typeface="+mn-ea"/>
                          <a:cs typeface="+mn-cs"/>
                        </a:rPr>
                        <a:t>for 10 school subjects in the foreign language.</a:t>
                      </a:r>
                      <a:endParaRPr lang="en-US" sz="1400" b="0" i="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pic>
        <p:nvPicPr>
          <p:cNvPr id="2" name="Picture 1">
            <a:extLst>
              <a:ext uri="{FF2B5EF4-FFF2-40B4-BE49-F238E27FC236}">
                <a16:creationId xmlns:a16="http://schemas.microsoft.com/office/drawing/2014/main" id="{2CD095BE-BD02-452F-8640-CCBE305DA328}"/>
              </a:ext>
            </a:extLst>
          </p:cNvPr>
          <p:cNvPicPr>
            <a:picLocks noChangeAspect="1"/>
          </p:cNvPicPr>
          <p:nvPr/>
        </p:nvPicPr>
        <p:blipFill>
          <a:blip r:embed="rId3"/>
          <a:stretch>
            <a:fillRect/>
          </a:stretch>
        </p:blipFill>
        <p:spPr>
          <a:xfrm>
            <a:off x="2770666" y="296423"/>
            <a:ext cx="1435397" cy="956931"/>
          </a:xfrm>
          <a:prstGeom prst="rect">
            <a:avLst/>
          </a:prstGeom>
        </p:spPr>
      </p:pic>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2" ma:contentTypeDescription="Create a new document." ma:contentTypeScope="" ma:versionID="2f32fadd2b51c43895a666f4b93f8ca9">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1fe4f26bbea51cdab5b444fd3f6d596c"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749df9f-eb47-44f2-be0e-f72bd5306b52" xsi:nil="true"/>
    <lcf76f155ced4ddcb4097134ff3c332f xmlns="ea49b8bd-d29e-4d46-aff1-e5ae5b22063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FB5859-0421-4A99-AEB9-0B87810F5BD2}"/>
</file>

<file path=customXml/itemProps2.xml><?xml version="1.0" encoding="utf-8"?>
<ds:datastoreItem xmlns:ds="http://schemas.openxmlformats.org/officeDocument/2006/customXml" ds:itemID="{FD2BC8FF-D64D-430B-B35D-F2C5F72C9672}">
  <ds:schemaRefs>
    <ds:schemaRef ds:uri="http://schemas.microsoft.com/office/2006/documentManagement/types"/>
    <ds:schemaRef ds:uri="http://purl.org/dc/terms/"/>
    <ds:schemaRef ds:uri="http://schemas.microsoft.com/office/2006/metadata/properties"/>
    <ds:schemaRef ds:uri="http://schemas.microsoft.com/office/infopath/2007/PartnerControls"/>
    <ds:schemaRef ds:uri="http://purl.org/dc/elements/1.1/"/>
    <ds:schemaRef ds:uri="http://purl.org/dc/dcmitype/"/>
    <ds:schemaRef ds:uri="6ae68591-fc20-448c-9be0-09cb04b1408e"/>
    <ds:schemaRef ds:uri="http://www.w3.org/XML/1998/namespace"/>
    <ds:schemaRef ds:uri="http://schemas.openxmlformats.org/package/2006/metadata/core-properties"/>
    <ds:schemaRef ds:uri="9788b7d8-3b5c-4b09-8cf8-14acf47762f7"/>
  </ds:schemaRefs>
</ds:datastoreItem>
</file>

<file path=customXml/itemProps3.xml><?xml version="1.0" encoding="utf-8"?>
<ds:datastoreItem xmlns:ds="http://schemas.openxmlformats.org/officeDocument/2006/customXml" ds:itemID="{DD06EBA1-5A79-4761-A012-E55BEBBD7A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1638</TotalTime>
  <Words>513</Words>
  <Application>Microsoft Office PowerPoint</Application>
  <PresentationFormat>Widescreen</PresentationFormat>
  <Paragraphs>28</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Bernard MT Condensed</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Parveen Din</cp:lastModifiedBy>
  <cp:revision>70</cp:revision>
  <dcterms:created xsi:type="dcterms:W3CDTF">2022-01-07T10:34:56Z</dcterms:created>
  <dcterms:modified xsi:type="dcterms:W3CDTF">2026-04-12T18:55:03Z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