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0" d="100"/>
          <a:sy n="60" d="100"/>
        </p:scale>
        <p:origin x="8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B88A4C-068E-4EE5-947B-3AF3E52ED234}" type="datetimeFigureOut">
              <a:rPr lang="en-GB" smtClean="0"/>
              <a:t>10/09/2024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AF2F3-08AF-4269-A262-029882F78C95}" type="slidenum">
              <a:rPr lang="en-GB" smtClean="0"/>
              <a:t>‹#›</a:t>
            </a:fld>
            <a:endParaRPr lang="en-GB"/>
          </a:p>
        </p:txBody>
      </p:sp>
    </p:spTree>
    <p:extLst>
      <p:ext uri="{BB962C8B-B14F-4D97-AF65-F5344CB8AC3E}">
        <p14:creationId xmlns:p14="http://schemas.microsoft.com/office/powerpoint/2010/main" val="21012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4AF2F3-08AF-4269-A262-029882F78C95}" type="slidenum">
              <a:rPr lang="en-GB" smtClean="0"/>
              <a:t>1</a:t>
            </a:fld>
            <a:endParaRPr lang="en-GB"/>
          </a:p>
        </p:txBody>
      </p:sp>
    </p:spTree>
    <p:extLst>
      <p:ext uri="{BB962C8B-B14F-4D97-AF65-F5344CB8AC3E}">
        <p14:creationId xmlns:p14="http://schemas.microsoft.com/office/powerpoint/2010/main" val="324793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history theme this term 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000" b="0" i="0" u="none" strike="noStrike" cap="none" normalizeH="0" baseline="0" dirty="0">
                <a:ln>
                  <a:noFill/>
                </a:ln>
                <a:solidFill>
                  <a:srgbClr val="000000"/>
                </a:solidFill>
                <a:effectLst/>
                <a:latin typeface="Calibri" panose="020F0502020204030204" pitchFamily="34" charset="0"/>
              </a:rPr>
              <a:t>The Golden Age </a:t>
            </a:r>
          </a:p>
          <a:p>
            <a:pPr eaLnBrk="0" fontAlgn="base" hangingPunct="0">
              <a:spcBef>
                <a:spcPct val="0"/>
              </a:spcBef>
              <a:spcAft>
                <a:spcPct val="0"/>
              </a:spcAft>
            </a:pPr>
            <a:r>
              <a:rPr lang="en-GB" altLang="en-US" i="1" dirty="0">
                <a:solidFill>
                  <a:srgbClr val="000000"/>
                </a:solidFill>
                <a:latin typeface="Calibri" panose="020F0502020204030204" pitchFamily="34" charset="0"/>
              </a:rPr>
              <a:t>Early Islamic Civilisation </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805938361"/>
              </p:ext>
            </p:extLst>
          </p:nvPr>
        </p:nvGraphicFramePr>
        <p:xfrm>
          <a:off x="4464117" y="208976"/>
          <a:ext cx="3686721" cy="258666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We will be reading ‘Night of the Gargoyles’ and ‘The Mysteries of Harris Burdick’. The pupils will be learning how to create a mood and atmosphere – showing and not telling to create an image in the readers mind. We will then move onto reading ‘Planetarium’ and ‘</a:t>
                      </a:r>
                      <a:r>
                        <a:rPr lang="en-US" sz="1400" b="0" i="0" u="none" strike="noStrike" kern="1200" baseline="0" dirty="0">
                          <a:solidFill>
                            <a:schemeClr val="dk1"/>
                          </a:solidFill>
                          <a:latin typeface="+mn-lt"/>
                          <a:ea typeface="+mn-ea"/>
                          <a:cs typeface="+mn-cs"/>
                        </a:rPr>
                        <a:t>Professor Astro Cat’s Frontiers of Space’ and use these texts to create a Non-Chronological Report about a new invented planet.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511377087"/>
              </p:ext>
            </p:extLst>
          </p:nvPr>
        </p:nvGraphicFramePr>
        <p:xfrm>
          <a:off x="8198698" y="208975"/>
          <a:ext cx="3792164" cy="2298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kern="1200" dirty="0">
                          <a:solidFill>
                            <a:schemeClr val="dk1"/>
                          </a:solidFill>
                          <a:effectLst/>
                          <a:latin typeface="+mn-lt"/>
                          <a:ea typeface="+mn-ea"/>
                          <a:cs typeface="+mn-cs"/>
                        </a:rPr>
                        <a:t>We will firstly be revisiting place value and learning to Ten Million. We will also learn about reading and writing numbers, order and comparing and rounding any integers. Before moving onto building on our reasoning and problem-solving skills using sentence stems to explain. We will also looking at the application of factors, multiples and primes.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000107937"/>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dirty="0"/>
                        <a:t>This half-term we will be building on the knowledge of Materials. We will be investigating and devising experiments that prove or disprove a hypothesis. As well as building our knowledge and understanding of solutions and why some materials are soluble or non-soluble.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002760458"/>
              </p:ext>
            </p:extLst>
          </p:nvPr>
        </p:nvGraphicFramePr>
        <p:xfrm>
          <a:off x="201137" y="3148933"/>
          <a:ext cx="4163471" cy="195014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350" dirty="0"/>
                        <a:t>We will be learning all about life in the period of the Early Islamic Civilisation. We will be learning about how the Middle East under went a period of significant change (known as the Golden Age) as well as how the Islamic societies were developing: scientific thinking, medicine, education, literature and prosperous trade routes – Silk Road.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1589357880"/>
              </p:ext>
            </p:extLst>
          </p:nvPr>
        </p:nvGraphicFramePr>
        <p:xfrm>
          <a:off x="201137" y="5113952"/>
          <a:ext cx="4163471" cy="1738699"/>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67099">
                <a:tc>
                  <a:txBody>
                    <a:bodyPr/>
                    <a:lstStyle/>
                    <a:p>
                      <a:r>
                        <a:rPr lang="en-GB" dirty="0"/>
                        <a:t>Art</a:t>
                      </a:r>
                    </a:p>
                  </a:txBody>
                  <a:tcPr anchor="ctr"/>
                </a:tc>
                <a:extLst>
                  <a:ext uri="{0D108BD9-81ED-4DB2-BD59-A6C34878D82A}">
                    <a16:rowId xmlns:a16="http://schemas.microsoft.com/office/drawing/2014/main" val="1786578608"/>
                  </a:ext>
                </a:extLst>
              </a:tr>
              <a:tr h="1296267">
                <a:tc>
                  <a:txBody>
                    <a:bodyPr/>
                    <a:lstStyle/>
                    <a:p>
                      <a:r>
                        <a:rPr lang="en-GB" sz="1400" dirty="0"/>
                        <a:t>We will be looking at the topic of Surrealism and investigate a range of artists. We will also be exploring and comparing the techniques of Dali and of those artists that painted in a more ‘lifelike’ and realistic style.  We will also be building on our artistic techniques.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866119504"/>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400" dirty="0"/>
                        <a:t>This half-term we will be looking at Buddhism and answering the question ‘ What does it mean to be a Buddhist?’ and ‘Can we all be enlightened?’. We will be investigating the eight principles of Buddhist teaching shown in daily life.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441037027"/>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400" dirty="0"/>
                        <a:t>We will be looking at Communication and Collaboration. They will be exploring how data is transferred over the internet. Then the pupils will learn how the internet facilitates the communication and collaboration through shared projects online.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216362531"/>
              </p:ext>
            </p:extLst>
          </p:nvPr>
        </p:nvGraphicFramePr>
        <p:xfrm>
          <a:off x="4464116" y="4473058"/>
          <a:ext cx="1987309" cy="2305874"/>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Our unit of work is Being in my World where we will be learning about:  self-identity, group identify, responsibilities, consequences. We are continuing to build on our Jigsaw Charter.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576169979"/>
              </p:ext>
            </p:extLst>
          </p:nvPr>
        </p:nvGraphicFramePr>
        <p:xfrm>
          <a:off x="6512767" y="4472814"/>
          <a:ext cx="1647811" cy="2307720"/>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350" dirty="0"/>
                        <a:t>This half-term we will be building on our swimming skills.  Developing our front and back strokes as well as building on our water safety knowledge.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26639924"/>
              </p:ext>
            </p:extLst>
          </p:nvPr>
        </p:nvGraphicFramePr>
        <p:xfrm>
          <a:off x="8221919" y="4467703"/>
          <a:ext cx="1835339" cy="2352573"/>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78053">
                <a:tc>
                  <a:txBody>
                    <a:bodyPr/>
                    <a:lstStyle/>
                    <a:p>
                      <a:r>
                        <a:rPr lang="en-GB" dirty="0"/>
                        <a:t>Music</a:t>
                      </a:r>
                    </a:p>
                  </a:txBody>
                  <a:tcPr anchor="ctr"/>
                </a:tc>
                <a:extLst>
                  <a:ext uri="{0D108BD9-81ED-4DB2-BD59-A6C34878D82A}">
                    <a16:rowId xmlns:a16="http://schemas.microsoft.com/office/drawing/2014/main" val="1786578608"/>
                  </a:ext>
                </a:extLst>
              </a:tr>
              <a:tr h="1825853">
                <a:tc>
                  <a:txBody>
                    <a:bodyPr/>
                    <a:lstStyle/>
                    <a:p>
                      <a:r>
                        <a:rPr lang="en-GB" sz="1300" i="0" kern="1200" dirty="0">
                          <a:solidFill>
                            <a:schemeClr val="dk1"/>
                          </a:solidFill>
                          <a:effectLst/>
                          <a:latin typeface="+mn-lt"/>
                          <a:ea typeface="+mn-ea"/>
                          <a:cs typeface="+mn-cs"/>
                        </a:rPr>
                        <a:t>We will be further  learning about the differences between a range of notes. </a:t>
                      </a:r>
                      <a:r>
                        <a:rPr lang="en-GB" sz="1300" kern="1200" dirty="0">
                          <a:solidFill>
                            <a:schemeClr val="dk1"/>
                          </a:solidFill>
                          <a:effectLst/>
                          <a:latin typeface="+mn-lt"/>
                          <a:ea typeface="+mn-ea"/>
                          <a:cs typeface="+mn-cs"/>
                        </a:rPr>
                        <a:t>Pupils will be learning about the history of soul music through learning the. song ‘Happy’ by </a:t>
                      </a:r>
                      <a:r>
                        <a:rPr lang="en-GB" sz="1300" kern="1200">
                          <a:solidFill>
                            <a:schemeClr val="dk1"/>
                          </a:solidFill>
                          <a:effectLst/>
                          <a:latin typeface="+mn-lt"/>
                          <a:ea typeface="+mn-ea"/>
                          <a:cs typeface="+mn-cs"/>
                        </a:rPr>
                        <a:t>Pharrell Williams</a:t>
                      </a:r>
                      <a:r>
                        <a:rPr lang="en-GB" sz="1300" kern="1200" dirty="0">
                          <a:solidFill>
                            <a:schemeClr val="dk1"/>
                          </a:solidFill>
                          <a:effectLst/>
                          <a:latin typeface="+mn-lt"/>
                          <a:ea typeface="+mn-ea"/>
                          <a:cs typeface="+mn-cs"/>
                        </a:rPr>
                        <a:t>. </a:t>
                      </a:r>
                      <a:endParaRPr lang="en-GB" sz="13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764254329"/>
              </p:ext>
            </p:extLst>
          </p:nvPr>
        </p:nvGraphicFramePr>
        <p:xfrm>
          <a:off x="10118600" y="4469670"/>
          <a:ext cx="1868634" cy="2303906"/>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We will be building on the use of the French language on the topic of ‘Me in the World’. We will also be writing our responses and developing on our conversations. </a:t>
                      </a:r>
                    </a:p>
                  </a:txBody>
                  <a:tcPr/>
                </a:tc>
                <a:extLst>
                  <a:ext uri="{0D108BD9-81ED-4DB2-BD59-A6C34878D82A}">
                    <a16:rowId xmlns:a16="http://schemas.microsoft.com/office/drawing/2014/main" val="2171682978"/>
                  </a:ext>
                </a:extLst>
              </a:tr>
            </a:tbl>
          </a:graphicData>
        </a:graphic>
      </p:graphicFrame>
      <p:pic>
        <p:nvPicPr>
          <p:cNvPr id="19" name="Picture 18" descr="The Muslim golden age - Saudi Gazette">
            <a:extLst>
              <a:ext uri="{FF2B5EF4-FFF2-40B4-BE49-F238E27FC236}">
                <a16:creationId xmlns:a16="http://schemas.microsoft.com/office/drawing/2014/main" id="{C291DC94-A9AF-4B2A-9E25-CC215D9922C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56572" y="314276"/>
            <a:ext cx="1169988" cy="813483"/>
          </a:xfrm>
          <a:prstGeom prst="rect">
            <a:avLst/>
          </a:prstGeom>
          <a:noFill/>
          <a:ln>
            <a:noFill/>
          </a:ln>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2BC8FF-D64D-430B-B35D-F2C5F72C9672}">
  <ds:schemaRefs>
    <ds:schemaRef ds:uri="d4bfe957-5417-4326-b3ca-2e7faf1b0fa8"/>
    <ds:schemaRef ds:uri="http://schemas.microsoft.com/office/2006/metadata/properties"/>
    <ds:schemaRef ds:uri="http://schemas.microsoft.com/office/infopath/2007/PartnerControls"/>
    <ds:schemaRef ds:uri="http://purl.org/dc/terms/"/>
    <ds:schemaRef ds:uri="http://www.w3.org/XML/1998/namespace"/>
    <ds:schemaRef ds:uri="566cb0dc-d351-45af-9abe-2a4c6f397d9b"/>
    <ds:schemaRef ds:uri="http://schemas.microsoft.com/office/2006/documentManagement/type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746</TotalTime>
  <Words>545</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Parveen Din</cp:lastModifiedBy>
  <cp:revision>40</cp:revision>
  <dcterms:created xsi:type="dcterms:W3CDTF">2022-01-07T10:34:56Z</dcterms:created>
  <dcterms:modified xsi:type="dcterms:W3CDTF">2024-09-10T19:13:47Z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