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5788"/>
  </p:normalViewPr>
  <p:slideViewPr>
    <p:cSldViewPr snapToGrid="0">
      <p:cViewPr>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5B3B59-B088-4313-A11A-70658AFC885E}" type="datetimeFigureOut">
              <a:rPr lang="en-GB" smtClean="0"/>
              <a:t>10/01/2025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1B8671-C9AC-4303-B47F-1F5756C34541}" type="slidenum">
              <a:rPr lang="en-GB" smtClean="0"/>
              <a:t>‹#›</a:t>
            </a:fld>
            <a:endParaRPr lang="en-GB"/>
          </a:p>
        </p:txBody>
      </p:sp>
    </p:spTree>
    <p:extLst>
      <p:ext uri="{BB962C8B-B14F-4D97-AF65-F5344CB8AC3E}">
        <p14:creationId xmlns:p14="http://schemas.microsoft.com/office/powerpoint/2010/main" val="4705624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C1B8671-C9AC-4303-B47F-1F5756C34541}" type="slidenum">
              <a:rPr lang="en-GB" smtClean="0"/>
              <a:t>1</a:t>
            </a:fld>
            <a:endParaRPr lang="en-GB"/>
          </a:p>
        </p:txBody>
      </p:sp>
    </p:spTree>
    <p:extLst>
      <p:ext uri="{BB962C8B-B14F-4D97-AF65-F5344CB8AC3E}">
        <p14:creationId xmlns:p14="http://schemas.microsoft.com/office/powerpoint/2010/main" val="26158737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92BDB-127D-4CCA-95DC-5BF7D55E98C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66BEEE5-E26D-4F98-AF9F-CD9983C4BC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C04C868-5A9F-4832-8EC9-0090E65335C9}"/>
              </a:ext>
            </a:extLst>
          </p:cNvPr>
          <p:cNvSpPr>
            <a:spLocks noGrp="1"/>
          </p:cNvSpPr>
          <p:nvPr>
            <p:ph type="dt" sz="half" idx="10"/>
          </p:nvPr>
        </p:nvSpPr>
        <p:spPr/>
        <p:txBody>
          <a:bodyPr/>
          <a:lstStyle/>
          <a:p>
            <a:fld id="{A4FD02C9-3D8C-4CD4-BD60-FDCD58772382}" type="datetimeFigureOut">
              <a:rPr lang="en-GB" smtClean="0"/>
              <a:t>10/01/2025</a:t>
            </a:fld>
            <a:endParaRPr lang="en-GB"/>
          </a:p>
        </p:txBody>
      </p:sp>
      <p:sp>
        <p:nvSpPr>
          <p:cNvPr id="5" name="Footer Placeholder 4">
            <a:extLst>
              <a:ext uri="{FF2B5EF4-FFF2-40B4-BE49-F238E27FC236}">
                <a16:creationId xmlns:a16="http://schemas.microsoft.com/office/drawing/2014/main" id="{76CE74FE-5747-4A85-8CF6-46F786F1DFB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A32454-C9E3-45E1-86BD-C105405943A5}"/>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309764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C3220-CD31-4605-8DA6-5A7A4AFCA33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F4F2523-5B21-4F61-8ACE-C7C33A1FED4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959F439-93DA-4DED-9E3C-40A7A9F7FE2B}"/>
              </a:ext>
            </a:extLst>
          </p:cNvPr>
          <p:cNvSpPr>
            <a:spLocks noGrp="1"/>
          </p:cNvSpPr>
          <p:nvPr>
            <p:ph type="dt" sz="half" idx="10"/>
          </p:nvPr>
        </p:nvSpPr>
        <p:spPr/>
        <p:txBody>
          <a:bodyPr/>
          <a:lstStyle/>
          <a:p>
            <a:fld id="{A4FD02C9-3D8C-4CD4-BD60-FDCD58772382}" type="datetimeFigureOut">
              <a:rPr lang="en-GB" smtClean="0"/>
              <a:t>10/01/2025</a:t>
            </a:fld>
            <a:endParaRPr lang="en-GB"/>
          </a:p>
        </p:txBody>
      </p:sp>
      <p:sp>
        <p:nvSpPr>
          <p:cNvPr id="5" name="Footer Placeholder 4">
            <a:extLst>
              <a:ext uri="{FF2B5EF4-FFF2-40B4-BE49-F238E27FC236}">
                <a16:creationId xmlns:a16="http://schemas.microsoft.com/office/drawing/2014/main" id="{0219C8FF-EB98-4E3F-9007-BE9074CBC4C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4A530AC-E94C-47D3-AC85-CAB823600F89}"/>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706096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C02333-6502-4919-A870-56033D4DCC5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D2CC33C-3340-4A44-99A4-3A43316C9AA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E747597-5C3B-4C7C-9DB4-028D92A0511D}"/>
              </a:ext>
            </a:extLst>
          </p:cNvPr>
          <p:cNvSpPr>
            <a:spLocks noGrp="1"/>
          </p:cNvSpPr>
          <p:nvPr>
            <p:ph type="dt" sz="half" idx="10"/>
          </p:nvPr>
        </p:nvSpPr>
        <p:spPr/>
        <p:txBody>
          <a:bodyPr/>
          <a:lstStyle/>
          <a:p>
            <a:fld id="{A4FD02C9-3D8C-4CD4-BD60-FDCD58772382}" type="datetimeFigureOut">
              <a:rPr lang="en-GB" smtClean="0"/>
              <a:t>10/01/2025</a:t>
            </a:fld>
            <a:endParaRPr lang="en-GB"/>
          </a:p>
        </p:txBody>
      </p:sp>
      <p:sp>
        <p:nvSpPr>
          <p:cNvPr id="5" name="Footer Placeholder 4">
            <a:extLst>
              <a:ext uri="{FF2B5EF4-FFF2-40B4-BE49-F238E27FC236}">
                <a16:creationId xmlns:a16="http://schemas.microsoft.com/office/drawing/2014/main" id="{E84E944B-979C-4E30-8749-B15CE8AEB5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6C824A-0B7D-4188-AEB1-6E4A76D97473}"/>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528223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42B08-E0D7-4AE1-9B59-477BACCA96D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9DBB42F-87C0-4F52-BBA7-1DDF53F39D8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5F3FF57-D74D-4B1B-A7BB-14431C15437E}"/>
              </a:ext>
            </a:extLst>
          </p:cNvPr>
          <p:cNvSpPr>
            <a:spLocks noGrp="1"/>
          </p:cNvSpPr>
          <p:nvPr>
            <p:ph type="dt" sz="half" idx="10"/>
          </p:nvPr>
        </p:nvSpPr>
        <p:spPr/>
        <p:txBody>
          <a:bodyPr/>
          <a:lstStyle/>
          <a:p>
            <a:fld id="{A4FD02C9-3D8C-4CD4-BD60-FDCD58772382}" type="datetimeFigureOut">
              <a:rPr lang="en-GB" smtClean="0"/>
              <a:t>10/01/2025</a:t>
            </a:fld>
            <a:endParaRPr lang="en-GB"/>
          </a:p>
        </p:txBody>
      </p:sp>
      <p:sp>
        <p:nvSpPr>
          <p:cNvPr id="5" name="Footer Placeholder 4">
            <a:extLst>
              <a:ext uri="{FF2B5EF4-FFF2-40B4-BE49-F238E27FC236}">
                <a16:creationId xmlns:a16="http://schemas.microsoft.com/office/drawing/2014/main" id="{3903CB4D-3811-419D-ABD2-D2F5BB24746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1932993-B291-45C1-A4C9-7D9668FB608A}"/>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902361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A3EFB-8FA0-4096-829B-E9B8E9993D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7AD2943-FC3C-4234-A0E6-8112740CB8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06F23D-7E1A-4584-A2F8-F3300F694528}"/>
              </a:ext>
            </a:extLst>
          </p:cNvPr>
          <p:cNvSpPr>
            <a:spLocks noGrp="1"/>
          </p:cNvSpPr>
          <p:nvPr>
            <p:ph type="dt" sz="half" idx="10"/>
          </p:nvPr>
        </p:nvSpPr>
        <p:spPr/>
        <p:txBody>
          <a:bodyPr/>
          <a:lstStyle/>
          <a:p>
            <a:fld id="{A4FD02C9-3D8C-4CD4-BD60-FDCD58772382}" type="datetimeFigureOut">
              <a:rPr lang="en-GB" smtClean="0"/>
              <a:t>10/01/2025</a:t>
            </a:fld>
            <a:endParaRPr lang="en-GB"/>
          </a:p>
        </p:txBody>
      </p:sp>
      <p:sp>
        <p:nvSpPr>
          <p:cNvPr id="5" name="Footer Placeholder 4">
            <a:extLst>
              <a:ext uri="{FF2B5EF4-FFF2-40B4-BE49-F238E27FC236}">
                <a16:creationId xmlns:a16="http://schemas.microsoft.com/office/drawing/2014/main" id="{5A5348FA-DC5D-4DC0-8E3E-5FD3F717E0A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42FF58F-F166-431D-A4F4-82C645B4979F}"/>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559419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23C80-B963-4AE7-AA61-675C1F8A79E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735D092-9AA3-4196-B6D7-6540DBFF6DB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5088759-300B-4ACD-A29F-212F0BA62D1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AB9F387-0E02-47D4-83D2-21B12DBE5B61}"/>
              </a:ext>
            </a:extLst>
          </p:cNvPr>
          <p:cNvSpPr>
            <a:spLocks noGrp="1"/>
          </p:cNvSpPr>
          <p:nvPr>
            <p:ph type="dt" sz="half" idx="10"/>
          </p:nvPr>
        </p:nvSpPr>
        <p:spPr/>
        <p:txBody>
          <a:bodyPr/>
          <a:lstStyle/>
          <a:p>
            <a:fld id="{A4FD02C9-3D8C-4CD4-BD60-FDCD58772382}" type="datetimeFigureOut">
              <a:rPr lang="en-GB" smtClean="0"/>
              <a:t>10/01/2025</a:t>
            </a:fld>
            <a:endParaRPr lang="en-GB"/>
          </a:p>
        </p:txBody>
      </p:sp>
      <p:sp>
        <p:nvSpPr>
          <p:cNvPr id="6" name="Footer Placeholder 5">
            <a:extLst>
              <a:ext uri="{FF2B5EF4-FFF2-40B4-BE49-F238E27FC236}">
                <a16:creationId xmlns:a16="http://schemas.microsoft.com/office/drawing/2014/main" id="{1098C58C-B841-403C-8AEB-C533B152933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F312059-00A5-4BB5-89CF-12B0859B89D1}"/>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820841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C1B50-03BC-44FD-BD99-CBC85C5B2E2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8BD8C12-9510-4C93-A6D7-89291E1234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0DCFA1A-A14B-46BC-8DC1-1ADF67AAA22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BF0272E-BE53-4DF4-B1A7-EA53263C4D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C128BC9-5650-4494-8762-7193D190234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1F4346B-907A-4D4F-A079-18AD41928F14}"/>
              </a:ext>
            </a:extLst>
          </p:cNvPr>
          <p:cNvSpPr>
            <a:spLocks noGrp="1"/>
          </p:cNvSpPr>
          <p:nvPr>
            <p:ph type="dt" sz="half" idx="10"/>
          </p:nvPr>
        </p:nvSpPr>
        <p:spPr/>
        <p:txBody>
          <a:bodyPr/>
          <a:lstStyle/>
          <a:p>
            <a:fld id="{A4FD02C9-3D8C-4CD4-BD60-FDCD58772382}" type="datetimeFigureOut">
              <a:rPr lang="en-GB" smtClean="0"/>
              <a:t>10/01/2025</a:t>
            </a:fld>
            <a:endParaRPr lang="en-GB"/>
          </a:p>
        </p:txBody>
      </p:sp>
      <p:sp>
        <p:nvSpPr>
          <p:cNvPr id="8" name="Footer Placeholder 7">
            <a:extLst>
              <a:ext uri="{FF2B5EF4-FFF2-40B4-BE49-F238E27FC236}">
                <a16:creationId xmlns:a16="http://schemas.microsoft.com/office/drawing/2014/main" id="{38293722-1DBA-49AF-85F9-6B69D71625E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A5977FC-B443-4E2E-BB14-22709E3A7910}"/>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186244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24B08-D3D8-4B32-AF10-094252D9FAF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0E52E7F-3D00-4E33-9DD3-04CC186250A7}"/>
              </a:ext>
            </a:extLst>
          </p:cNvPr>
          <p:cNvSpPr>
            <a:spLocks noGrp="1"/>
          </p:cNvSpPr>
          <p:nvPr>
            <p:ph type="dt" sz="half" idx="10"/>
          </p:nvPr>
        </p:nvSpPr>
        <p:spPr/>
        <p:txBody>
          <a:bodyPr/>
          <a:lstStyle/>
          <a:p>
            <a:fld id="{A4FD02C9-3D8C-4CD4-BD60-FDCD58772382}" type="datetimeFigureOut">
              <a:rPr lang="en-GB" smtClean="0"/>
              <a:t>10/01/2025</a:t>
            </a:fld>
            <a:endParaRPr lang="en-GB"/>
          </a:p>
        </p:txBody>
      </p:sp>
      <p:sp>
        <p:nvSpPr>
          <p:cNvPr id="4" name="Footer Placeholder 3">
            <a:extLst>
              <a:ext uri="{FF2B5EF4-FFF2-40B4-BE49-F238E27FC236}">
                <a16:creationId xmlns:a16="http://schemas.microsoft.com/office/drawing/2014/main" id="{2AAAB1F9-8A14-4F32-A588-1817B459883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A96E3E9-4F96-461B-AB20-D0817029B477}"/>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889672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1853B75-5EDD-4B30-8349-4EB1D5225B79}"/>
              </a:ext>
            </a:extLst>
          </p:cNvPr>
          <p:cNvSpPr>
            <a:spLocks noGrp="1"/>
          </p:cNvSpPr>
          <p:nvPr>
            <p:ph type="dt" sz="half" idx="10"/>
          </p:nvPr>
        </p:nvSpPr>
        <p:spPr/>
        <p:txBody>
          <a:bodyPr/>
          <a:lstStyle/>
          <a:p>
            <a:fld id="{A4FD02C9-3D8C-4CD4-BD60-FDCD58772382}" type="datetimeFigureOut">
              <a:rPr lang="en-GB" smtClean="0"/>
              <a:t>10/01/2025</a:t>
            </a:fld>
            <a:endParaRPr lang="en-GB"/>
          </a:p>
        </p:txBody>
      </p:sp>
      <p:sp>
        <p:nvSpPr>
          <p:cNvPr id="3" name="Footer Placeholder 2">
            <a:extLst>
              <a:ext uri="{FF2B5EF4-FFF2-40B4-BE49-F238E27FC236}">
                <a16:creationId xmlns:a16="http://schemas.microsoft.com/office/drawing/2014/main" id="{01CA0B36-0FBC-4B63-99C5-0E48D9FD620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C0E4803-EF21-4799-8196-EBFA1E523DDC}"/>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95312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C74CC-A74A-4C02-ABC9-5E28B7CDB4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07D96AD-68F2-44F7-9865-31D2F545B0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80BA6F5-BA26-4919-AA5F-BC6A456B94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A714485-B2C7-48A3-9C87-31D6C6E1396E}"/>
              </a:ext>
            </a:extLst>
          </p:cNvPr>
          <p:cNvSpPr>
            <a:spLocks noGrp="1"/>
          </p:cNvSpPr>
          <p:nvPr>
            <p:ph type="dt" sz="half" idx="10"/>
          </p:nvPr>
        </p:nvSpPr>
        <p:spPr/>
        <p:txBody>
          <a:bodyPr/>
          <a:lstStyle/>
          <a:p>
            <a:fld id="{A4FD02C9-3D8C-4CD4-BD60-FDCD58772382}" type="datetimeFigureOut">
              <a:rPr lang="en-GB" smtClean="0"/>
              <a:t>10/01/2025</a:t>
            </a:fld>
            <a:endParaRPr lang="en-GB"/>
          </a:p>
        </p:txBody>
      </p:sp>
      <p:sp>
        <p:nvSpPr>
          <p:cNvPr id="6" name="Footer Placeholder 5">
            <a:extLst>
              <a:ext uri="{FF2B5EF4-FFF2-40B4-BE49-F238E27FC236}">
                <a16:creationId xmlns:a16="http://schemas.microsoft.com/office/drawing/2014/main" id="{5D095F3C-F093-43F1-9A7D-82E0853CC2F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86C612F-E072-40E6-AB35-157EFF982C88}"/>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75240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13637-0112-4ECA-9272-004FEC53C0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F2AD555-B292-4367-858D-EDFA903C30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6857DB4-CFA4-4E16-A9E1-FE55ADB93F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A91B896-FCF5-4C21-8C8D-78CC0700C219}"/>
              </a:ext>
            </a:extLst>
          </p:cNvPr>
          <p:cNvSpPr>
            <a:spLocks noGrp="1"/>
          </p:cNvSpPr>
          <p:nvPr>
            <p:ph type="dt" sz="half" idx="10"/>
          </p:nvPr>
        </p:nvSpPr>
        <p:spPr/>
        <p:txBody>
          <a:bodyPr/>
          <a:lstStyle/>
          <a:p>
            <a:fld id="{A4FD02C9-3D8C-4CD4-BD60-FDCD58772382}" type="datetimeFigureOut">
              <a:rPr lang="en-GB" smtClean="0"/>
              <a:t>10/01/2025</a:t>
            </a:fld>
            <a:endParaRPr lang="en-GB"/>
          </a:p>
        </p:txBody>
      </p:sp>
      <p:sp>
        <p:nvSpPr>
          <p:cNvPr id="6" name="Footer Placeholder 5">
            <a:extLst>
              <a:ext uri="{FF2B5EF4-FFF2-40B4-BE49-F238E27FC236}">
                <a16:creationId xmlns:a16="http://schemas.microsoft.com/office/drawing/2014/main" id="{1B52DC7F-833E-4D64-A92E-F4E9B1C86F4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69F5B7E-34B6-41B6-BBC5-7467C2909B83}"/>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477663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73CA0B-2498-457B-AA45-7F54CE1255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CEE1821-33EA-47D8-B75E-16A7D06CE0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7692FEB-BB09-4D15-A2FD-9690E8A3A3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FD02C9-3D8C-4CD4-BD60-FDCD58772382}" type="datetimeFigureOut">
              <a:rPr lang="en-GB" smtClean="0"/>
              <a:t>10/01/2025</a:t>
            </a:fld>
            <a:endParaRPr lang="en-GB"/>
          </a:p>
        </p:txBody>
      </p:sp>
      <p:sp>
        <p:nvSpPr>
          <p:cNvPr id="5" name="Footer Placeholder 4">
            <a:extLst>
              <a:ext uri="{FF2B5EF4-FFF2-40B4-BE49-F238E27FC236}">
                <a16:creationId xmlns:a16="http://schemas.microsoft.com/office/drawing/2014/main" id="{90432B41-D5EA-403F-B01D-60973296EC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50A5E04-8AAC-4614-88B6-2F9F8404BD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7EDC97-8A51-4447-AC82-4CB2BBC37F54}" type="slidenum">
              <a:rPr lang="en-GB" smtClean="0"/>
              <a:t>‹#›</a:t>
            </a:fld>
            <a:endParaRPr lang="en-GB"/>
          </a:p>
        </p:txBody>
      </p:sp>
    </p:spTree>
    <p:extLst>
      <p:ext uri="{BB962C8B-B14F-4D97-AF65-F5344CB8AC3E}">
        <p14:creationId xmlns:p14="http://schemas.microsoft.com/office/powerpoint/2010/main" val="22917629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27D964CA-FAD4-40D5-8A19-F7B4BB4823E1}"/>
              </a:ext>
            </a:extLst>
          </p:cNvPr>
          <p:cNvSpPr txBox="1">
            <a:spLocks noChangeArrowheads="1"/>
          </p:cNvSpPr>
          <p:nvPr/>
        </p:nvSpPr>
        <p:spPr bwMode="auto">
          <a:xfrm>
            <a:off x="194329" y="90440"/>
            <a:ext cx="4163470" cy="664049"/>
          </a:xfrm>
          <a:prstGeom prst="rect">
            <a:avLst/>
          </a:prstGeom>
          <a:noFill/>
          <a:ln w="28575" algn="in">
            <a:solidFill>
              <a:schemeClr val="accent5"/>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2000" b="0" i="0" u="none" strike="noStrike" cap="none" normalizeH="0" baseline="0" dirty="0">
                <a:ln>
                  <a:noFill/>
                </a:ln>
                <a:solidFill>
                  <a:srgbClr val="000000"/>
                </a:solidFill>
                <a:effectLst/>
                <a:latin typeface="Sassoon Penpals" panose="02000400000000000000" pitchFamily="50" charset="0"/>
              </a:rPr>
              <a:t>Year 1 – Robin Class </a:t>
            </a:r>
          </a:p>
          <a:p>
            <a:pPr marL="0" marR="0" lvl="0" indent="0" algn="ctr" defTabSz="914400" rtl="0" eaLnBrk="0" fontAlgn="base" latinLnBrk="0" hangingPunct="0">
              <a:lnSpc>
                <a:spcPct val="100000"/>
              </a:lnSpc>
              <a:spcBef>
                <a:spcPct val="0"/>
              </a:spcBef>
              <a:spcAft>
                <a:spcPct val="0"/>
              </a:spcAft>
              <a:buClrTx/>
              <a:buSzTx/>
              <a:buFontTx/>
              <a:buNone/>
              <a:tabLst/>
            </a:pPr>
            <a:r>
              <a:rPr lang="en-GB" altLang="en-US" sz="2000" dirty="0">
                <a:solidFill>
                  <a:srgbClr val="000000"/>
                </a:solidFill>
                <a:latin typeface="Sassoon Penpals" panose="02000400000000000000" pitchFamily="50" charset="0"/>
              </a:rPr>
              <a:t>Spring Term Learning Map </a:t>
            </a:r>
            <a:endParaRPr kumimoji="0" lang="en-GB" altLang="en-US" sz="2000" b="0" i="0" u="none" strike="noStrike" cap="none" normalizeH="0" baseline="0" dirty="0">
              <a:ln>
                <a:noFill/>
              </a:ln>
              <a:solidFill>
                <a:srgbClr val="000000"/>
              </a:solidFill>
              <a:effectLst/>
              <a:latin typeface="Sassoon Penpals" panose="02000400000000000000" pitchFamily="50" charset="0"/>
            </a:endParaRPr>
          </a:p>
        </p:txBody>
      </p:sp>
      <p:graphicFrame>
        <p:nvGraphicFramePr>
          <p:cNvPr id="5" name="Table 4">
            <a:extLst>
              <a:ext uri="{FF2B5EF4-FFF2-40B4-BE49-F238E27FC236}">
                <a16:creationId xmlns:a16="http://schemas.microsoft.com/office/drawing/2014/main" id="{FA8CF3AC-CD02-44AC-BB62-4E92093EB6ED}"/>
              </a:ext>
            </a:extLst>
          </p:cNvPr>
          <p:cNvGraphicFramePr>
            <a:graphicFrameLocks noGrp="1"/>
          </p:cNvGraphicFramePr>
          <p:nvPr>
            <p:extLst>
              <p:ext uri="{D42A27DB-BD31-4B8C-83A1-F6EECF244321}">
                <p14:modId xmlns:p14="http://schemas.microsoft.com/office/powerpoint/2010/main" val="2448069892"/>
              </p:ext>
            </p:extLst>
          </p:nvPr>
        </p:nvGraphicFramePr>
        <p:xfrm>
          <a:off x="4464117" y="38924"/>
          <a:ext cx="3686721" cy="2682240"/>
        </p:xfrm>
        <a:graphic>
          <a:graphicData uri="http://schemas.openxmlformats.org/drawingml/2006/table">
            <a:tbl>
              <a:tblPr firstRow="1" bandRow="1">
                <a:tableStyleId>{7DF18680-E054-41AD-8BC1-D1AEF772440D}</a:tableStyleId>
              </a:tblPr>
              <a:tblGrid>
                <a:gridCol w="3686721">
                  <a:extLst>
                    <a:ext uri="{9D8B030D-6E8A-4147-A177-3AD203B41FA5}">
                      <a16:colId xmlns:a16="http://schemas.microsoft.com/office/drawing/2014/main" val="1337843456"/>
                    </a:ext>
                  </a:extLst>
                </a:gridCol>
              </a:tblGrid>
              <a:tr h="367492">
                <a:tc>
                  <a:txBody>
                    <a:bodyPr/>
                    <a:lstStyle/>
                    <a:p>
                      <a:r>
                        <a:rPr lang="en-GB" sz="2000" dirty="0">
                          <a:latin typeface="Sassoon Penpals" panose="02000400000000000000" pitchFamily="50" charset="0"/>
                        </a:rPr>
                        <a:t>English </a:t>
                      </a:r>
                    </a:p>
                  </a:txBody>
                  <a:tcPr anchor="ctr"/>
                </a:tc>
                <a:extLst>
                  <a:ext uri="{0D108BD9-81ED-4DB2-BD59-A6C34878D82A}">
                    <a16:rowId xmlns:a16="http://schemas.microsoft.com/office/drawing/2014/main" val="1786578608"/>
                  </a:ext>
                </a:extLst>
              </a:tr>
              <a:tr h="2120147">
                <a:tc>
                  <a:txBody>
                    <a:bodyPr/>
                    <a:lstStyle/>
                    <a:p>
                      <a:r>
                        <a:rPr lang="en-GB" sz="1800" dirty="0">
                          <a:latin typeface="Sassoon Penpals" panose="02000400000000000000" pitchFamily="50" charset="0"/>
                        </a:rPr>
                        <a:t>Across the spring term, we will exploring a range of texts such as </a:t>
                      </a:r>
                      <a:r>
                        <a:rPr lang="en-GB" sz="1800" i="1" dirty="0">
                          <a:latin typeface="Sassoon Penpals" panose="02000400000000000000" pitchFamily="50" charset="0"/>
                        </a:rPr>
                        <a:t>Stanley’s Stick</a:t>
                      </a:r>
                      <a:r>
                        <a:rPr lang="en-GB" sz="1800" dirty="0">
                          <a:latin typeface="Sassoon Penpals" panose="02000400000000000000" pitchFamily="50" charset="0"/>
                        </a:rPr>
                        <a:t>, </a:t>
                      </a:r>
                      <a:r>
                        <a:rPr lang="en-GB" sz="1800" i="1" dirty="0">
                          <a:latin typeface="Sassoon Penpals" panose="02000400000000000000" pitchFamily="50" charset="0"/>
                        </a:rPr>
                        <a:t>Ruby’s Worry </a:t>
                      </a:r>
                      <a:r>
                        <a:rPr lang="en-GB" sz="1800" dirty="0">
                          <a:latin typeface="Sassoon Penpals" panose="02000400000000000000" pitchFamily="50" charset="0"/>
                        </a:rPr>
                        <a:t>and </a:t>
                      </a:r>
                      <a:r>
                        <a:rPr lang="en-GB" sz="1800" i="1" dirty="0">
                          <a:latin typeface="Sassoon Penpals" panose="02000400000000000000" pitchFamily="50" charset="0"/>
                        </a:rPr>
                        <a:t>Oi Frog</a:t>
                      </a:r>
                      <a:r>
                        <a:rPr lang="en-GB" sz="1800" i="0" dirty="0">
                          <a:latin typeface="Sassoon Penpals" panose="02000400000000000000" pitchFamily="50" charset="0"/>
                        </a:rPr>
                        <a:t>. We will be writing a mix of text-types like narratives, rules an recount and investigating poetry. Children will continue to practise writing ‘golden sentences’ and also developing ideas using their </a:t>
                      </a:r>
                      <a:r>
                        <a:rPr lang="en-GB" sz="1800" i="0">
                          <a:latin typeface="Sassoon Penpals" panose="02000400000000000000" pitchFamily="50" charset="0"/>
                        </a:rPr>
                        <a:t>imagination in their </a:t>
                      </a:r>
                      <a:r>
                        <a:rPr lang="en-GB" sz="1800" i="0" dirty="0">
                          <a:latin typeface="Sassoon Penpals" panose="02000400000000000000" pitchFamily="50" charset="0"/>
                        </a:rPr>
                        <a:t>writing. </a:t>
                      </a:r>
                      <a:endParaRPr lang="en-GB" sz="1800" i="1" dirty="0">
                        <a:latin typeface="Sassoon Penpals" panose="02000400000000000000" pitchFamily="50" charset="0"/>
                      </a:endParaRPr>
                    </a:p>
                  </a:txBody>
                  <a:tcPr/>
                </a:tc>
                <a:extLst>
                  <a:ext uri="{0D108BD9-81ED-4DB2-BD59-A6C34878D82A}">
                    <a16:rowId xmlns:a16="http://schemas.microsoft.com/office/drawing/2014/main" val="2171682978"/>
                  </a:ext>
                </a:extLst>
              </a:tr>
            </a:tbl>
          </a:graphicData>
        </a:graphic>
      </p:graphicFrame>
      <p:graphicFrame>
        <p:nvGraphicFramePr>
          <p:cNvPr id="8" name="Table 7">
            <a:extLst>
              <a:ext uri="{FF2B5EF4-FFF2-40B4-BE49-F238E27FC236}">
                <a16:creationId xmlns:a16="http://schemas.microsoft.com/office/drawing/2014/main" id="{29206755-AFEA-4C39-969A-3A80F2EEC01F}"/>
              </a:ext>
            </a:extLst>
          </p:cNvPr>
          <p:cNvGraphicFramePr>
            <a:graphicFrameLocks noGrp="1"/>
          </p:cNvGraphicFramePr>
          <p:nvPr>
            <p:extLst>
              <p:ext uri="{D42A27DB-BD31-4B8C-83A1-F6EECF244321}">
                <p14:modId xmlns:p14="http://schemas.microsoft.com/office/powerpoint/2010/main" val="243537584"/>
              </p:ext>
            </p:extLst>
          </p:nvPr>
        </p:nvGraphicFramePr>
        <p:xfrm>
          <a:off x="8228903" y="90440"/>
          <a:ext cx="3823397" cy="2516386"/>
        </p:xfrm>
        <a:graphic>
          <a:graphicData uri="http://schemas.openxmlformats.org/drawingml/2006/table">
            <a:tbl>
              <a:tblPr firstRow="1" bandRow="1">
                <a:tableStyleId>{7DF18680-E054-41AD-8BC1-D1AEF772440D}</a:tableStyleId>
              </a:tblPr>
              <a:tblGrid>
                <a:gridCol w="3823397">
                  <a:extLst>
                    <a:ext uri="{9D8B030D-6E8A-4147-A177-3AD203B41FA5}">
                      <a16:colId xmlns:a16="http://schemas.microsoft.com/office/drawing/2014/main" val="1337843456"/>
                    </a:ext>
                  </a:extLst>
                </a:gridCol>
              </a:tblGrid>
              <a:tr h="414089">
                <a:tc>
                  <a:txBody>
                    <a:bodyPr/>
                    <a:lstStyle/>
                    <a:p>
                      <a:r>
                        <a:rPr lang="en-GB" sz="2000" dirty="0">
                          <a:latin typeface="Sassoon Penpals" panose="02000400000000000000" pitchFamily="50" charset="0"/>
                        </a:rPr>
                        <a:t>Maths</a:t>
                      </a:r>
                    </a:p>
                  </a:txBody>
                  <a:tcPr anchor="ctr"/>
                </a:tc>
                <a:extLst>
                  <a:ext uri="{0D108BD9-81ED-4DB2-BD59-A6C34878D82A}">
                    <a16:rowId xmlns:a16="http://schemas.microsoft.com/office/drawing/2014/main" val="1786578608"/>
                  </a:ext>
                </a:extLst>
              </a:tr>
              <a:tr h="2102297">
                <a:tc>
                  <a:txBody>
                    <a:bodyPr/>
                    <a:lstStyle/>
                    <a:p>
                      <a:r>
                        <a:rPr lang="en-GB" sz="1800" dirty="0">
                          <a:latin typeface="Sassoon Penpals" panose="02000400000000000000" pitchFamily="50" charset="0"/>
                        </a:rPr>
                        <a:t>In Spring 1, our geometry focus will be on 2D and 3D shapes. We will learn about measurements, including length, height and mass. We will consolidate addition and subtraction with numbers up to 20. In Spring 2, we be looking at money and recognising coins. We will also start to count in 2s, 5s and 10s.</a:t>
                      </a:r>
                    </a:p>
                  </a:txBody>
                  <a:tcPr/>
                </a:tc>
                <a:extLst>
                  <a:ext uri="{0D108BD9-81ED-4DB2-BD59-A6C34878D82A}">
                    <a16:rowId xmlns:a16="http://schemas.microsoft.com/office/drawing/2014/main" val="2171682978"/>
                  </a:ext>
                </a:extLst>
              </a:tr>
            </a:tbl>
          </a:graphicData>
        </a:graphic>
      </p:graphicFrame>
      <p:graphicFrame>
        <p:nvGraphicFramePr>
          <p:cNvPr id="9" name="Table 8">
            <a:extLst>
              <a:ext uri="{FF2B5EF4-FFF2-40B4-BE49-F238E27FC236}">
                <a16:creationId xmlns:a16="http://schemas.microsoft.com/office/drawing/2014/main" id="{144B4083-B2DA-4CA1-AEF1-973FE94A42AE}"/>
              </a:ext>
            </a:extLst>
          </p:cNvPr>
          <p:cNvGraphicFramePr>
            <a:graphicFrameLocks noGrp="1"/>
          </p:cNvGraphicFramePr>
          <p:nvPr>
            <p:extLst>
              <p:ext uri="{D42A27DB-BD31-4B8C-83A1-F6EECF244321}">
                <p14:modId xmlns:p14="http://schemas.microsoft.com/office/powerpoint/2010/main" val="2144497756"/>
              </p:ext>
            </p:extLst>
          </p:nvPr>
        </p:nvGraphicFramePr>
        <p:xfrm>
          <a:off x="201137" y="826206"/>
          <a:ext cx="4163471" cy="1864588"/>
        </p:xfrm>
        <a:graphic>
          <a:graphicData uri="http://schemas.openxmlformats.org/drawingml/2006/table">
            <a:tbl>
              <a:tblPr firstRow="1" bandRow="1">
                <a:tableStyleId>{7DF18680-E054-41AD-8BC1-D1AEF772440D}</a:tableStyleId>
              </a:tblPr>
              <a:tblGrid>
                <a:gridCol w="4163471">
                  <a:extLst>
                    <a:ext uri="{9D8B030D-6E8A-4147-A177-3AD203B41FA5}">
                      <a16:colId xmlns:a16="http://schemas.microsoft.com/office/drawing/2014/main" val="1337843456"/>
                    </a:ext>
                  </a:extLst>
                </a:gridCol>
              </a:tblGrid>
              <a:tr h="401548">
                <a:tc>
                  <a:txBody>
                    <a:bodyPr/>
                    <a:lstStyle/>
                    <a:p>
                      <a:r>
                        <a:rPr lang="en-GB" sz="2000" dirty="0">
                          <a:latin typeface="Sassoon Penpals" panose="02000400000000000000" pitchFamily="50" charset="0"/>
                        </a:rPr>
                        <a:t>Phonics</a:t>
                      </a:r>
                    </a:p>
                  </a:txBody>
                  <a:tcPr anchor="ctr"/>
                </a:tc>
                <a:extLst>
                  <a:ext uri="{0D108BD9-81ED-4DB2-BD59-A6C34878D82A}">
                    <a16:rowId xmlns:a16="http://schemas.microsoft.com/office/drawing/2014/main" val="1786578608"/>
                  </a:ext>
                </a:extLst>
              </a:tr>
              <a:tr h="1371697">
                <a:tc>
                  <a:txBody>
                    <a:bodyPr/>
                    <a:lstStyle/>
                    <a:p>
                      <a:r>
                        <a:rPr lang="en-GB" sz="1800" dirty="0">
                          <a:latin typeface="Sassoon Penpals" panose="02000400000000000000" pitchFamily="50" charset="0"/>
                        </a:rPr>
                        <a:t>Across the Spring term, we will continue to learn the Phase 5 graphemes. We will focus on practising our graphemes by sound-talking, blending and segmenting. Additionally, we will be building on our bank of tricky words. </a:t>
                      </a:r>
                    </a:p>
                  </a:txBody>
                  <a:tcPr/>
                </a:tc>
                <a:extLst>
                  <a:ext uri="{0D108BD9-81ED-4DB2-BD59-A6C34878D82A}">
                    <a16:rowId xmlns:a16="http://schemas.microsoft.com/office/drawing/2014/main" val="2171682978"/>
                  </a:ext>
                </a:extLst>
              </a:tr>
            </a:tbl>
          </a:graphicData>
        </a:graphic>
      </p:graphicFrame>
      <p:graphicFrame>
        <p:nvGraphicFramePr>
          <p:cNvPr id="10" name="Table 9">
            <a:extLst>
              <a:ext uri="{FF2B5EF4-FFF2-40B4-BE49-F238E27FC236}">
                <a16:creationId xmlns:a16="http://schemas.microsoft.com/office/drawing/2014/main" id="{F6BF2F47-F5A6-44A7-89DF-6F32BA1D053C}"/>
              </a:ext>
            </a:extLst>
          </p:cNvPr>
          <p:cNvGraphicFramePr>
            <a:graphicFrameLocks noGrp="1"/>
          </p:cNvGraphicFramePr>
          <p:nvPr>
            <p:extLst>
              <p:ext uri="{D42A27DB-BD31-4B8C-83A1-F6EECF244321}">
                <p14:modId xmlns:p14="http://schemas.microsoft.com/office/powerpoint/2010/main" val="3727733199"/>
              </p:ext>
            </p:extLst>
          </p:nvPr>
        </p:nvGraphicFramePr>
        <p:xfrm>
          <a:off x="201137" y="2755510"/>
          <a:ext cx="4163471" cy="1881567"/>
        </p:xfrm>
        <a:graphic>
          <a:graphicData uri="http://schemas.openxmlformats.org/drawingml/2006/table">
            <a:tbl>
              <a:tblPr firstRow="1" bandRow="1">
                <a:tableStyleId>{7DF18680-E054-41AD-8BC1-D1AEF772440D}</a:tableStyleId>
              </a:tblPr>
              <a:tblGrid>
                <a:gridCol w="4163471">
                  <a:extLst>
                    <a:ext uri="{9D8B030D-6E8A-4147-A177-3AD203B41FA5}">
                      <a16:colId xmlns:a16="http://schemas.microsoft.com/office/drawing/2014/main" val="1337843456"/>
                    </a:ext>
                  </a:extLst>
                </a:gridCol>
              </a:tblGrid>
              <a:tr h="418527">
                <a:tc>
                  <a:txBody>
                    <a:bodyPr/>
                    <a:lstStyle/>
                    <a:p>
                      <a:r>
                        <a:rPr lang="en-GB" sz="2000" dirty="0">
                          <a:latin typeface="Sassoon Penpals" panose="02000400000000000000" pitchFamily="50" charset="0"/>
                        </a:rPr>
                        <a:t>Science </a:t>
                      </a:r>
                    </a:p>
                  </a:txBody>
                  <a:tcPr anchor="ctr"/>
                </a:tc>
                <a:extLst>
                  <a:ext uri="{0D108BD9-81ED-4DB2-BD59-A6C34878D82A}">
                    <a16:rowId xmlns:a16="http://schemas.microsoft.com/office/drawing/2014/main" val="1786578608"/>
                  </a:ext>
                </a:extLst>
              </a:tr>
              <a:tr h="13547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latin typeface="Sassoon Penpals" panose="02000400000000000000" pitchFamily="50" charset="0"/>
                        </a:rPr>
                        <a:t>Our topic for Spring 1 is ‘Humans’. We will focus on the human body and our five senses. We will also explore what is a healthy lifestyle. In Spring 2, we will move on to ‘Plants’ and investigate the nature to help us explore the common trees and flowers. </a:t>
                      </a:r>
                    </a:p>
                  </a:txBody>
                  <a:tcPr/>
                </a:tc>
                <a:extLst>
                  <a:ext uri="{0D108BD9-81ED-4DB2-BD59-A6C34878D82A}">
                    <a16:rowId xmlns:a16="http://schemas.microsoft.com/office/drawing/2014/main" val="2171682978"/>
                  </a:ext>
                </a:extLst>
              </a:tr>
            </a:tbl>
          </a:graphicData>
        </a:graphic>
      </p:graphicFrame>
      <p:graphicFrame>
        <p:nvGraphicFramePr>
          <p:cNvPr id="12" name="Table 11">
            <a:extLst>
              <a:ext uri="{FF2B5EF4-FFF2-40B4-BE49-F238E27FC236}">
                <a16:creationId xmlns:a16="http://schemas.microsoft.com/office/drawing/2014/main" id="{0631405A-09BD-40D8-B190-EC27D20D8371}"/>
              </a:ext>
            </a:extLst>
          </p:cNvPr>
          <p:cNvGraphicFramePr>
            <a:graphicFrameLocks noGrp="1"/>
          </p:cNvGraphicFramePr>
          <p:nvPr>
            <p:extLst>
              <p:ext uri="{D42A27DB-BD31-4B8C-83A1-F6EECF244321}">
                <p14:modId xmlns:p14="http://schemas.microsoft.com/office/powerpoint/2010/main" val="248909159"/>
              </p:ext>
            </p:extLst>
          </p:nvPr>
        </p:nvGraphicFramePr>
        <p:xfrm>
          <a:off x="201137" y="4701792"/>
          <a:ext cx="4163471" cy="2144140"/>
        </p:xfrm>
        <a:graphic>
          <a:graphicData uri="http://schemas.openxmlformats.org/drawingml/2006/table">
            <a:tbl>
              <a:tblPr firstRow="1" bandRow="1">
                <a:tableStyleId>{7DF18680-E054-41AD-8BC1-D1AEF772440D}</a:tableStyleId>
              </a:tblPr>
              <a:tblGrid>
                <a:gridCol w="4163471">
                  <a:extLst>
                    <a:ext uri="{9D8B030D-6E8A-4147-A177-3AD203B41FA5}">
                      <a16:colId xmlns:a16="http://schemas.microsoft.com/office/drawing/2014/main" val="1337843456"/>
                    </a:ext>
                  </a:extLst>
                </a:gridCol>
              </a:tblGrid>
              <a:tr h="406780">
                <a:tc>
                  <a:txBody>
                    <a:bodyPr/>
                    <a:lstStyle/>
                    <a:p>
                      <a:r>
                        <a:rPr lang="en-GB" sz="2000" dirty="0">
                          <a:latin typeface="Sassoon Penpals" panose="02000400000000000000" pitchFamily="50" charset="0"/>
                        </a:rPr>
                        <a:t>History </a:t>
                      </a:r>
                    </a:p>
                  </a:txBody>
                  <a:tcPr anchor="ctr"/>
                </a:tc>
                <a:extLst>
                  <a:ext uri="{0D108BD9-81ED-4DB2-BD59-A6C34878D82A}">
                    <a16:rowId xmlns:a16="http://schemas.microsoft.com/office/drawing/2014/main" val="1786578608"/>
                  </a:ext>
                </a:extLst>
              </a:tr>
              <a:tr h="1614203">
                <a:tc>
                  <a:txBody>
                    <a:bodyPr/>
                    <a:lstStyle/>
                    <a:p>
                      <a:r>
                        <a:rPr lang="en-GB" sz="1800" dirty="0">
                          <a:latin typeface="Sassoon Penpals" panose="02000400000000000000" pitchFamily="50" charset="0"/>
                        </a:rPr>
                        <a:t>Our topic in Spring 1 focuses on ‘Medicine’ and specifically Florence Nightingale and the legacy she left in the world of medicine. In Spring 2, we will explore ‘The Grove Primary School’ as part of our local history unit and learn about the history of our school and the school building. </a:t>
                      </a:r>
                    </a:p>
                  </a:txBody>
                  <a:tcPr/>
                </a:tc>
                <a:extLst>
                  <a:ext uri="{0D108BD9-81ED-4DB2-BD59-A6C34878D82A}">
                    <a16:rowId xmlns:a16="http://schemas.microsoft.com/office/drawing/2014/main" val="2171682978"/>
                  </a:ext>
                </a:extLst>
              </a:tr>
            </a:tbl>
          </a:graphicData>
        </a:graphic>
      </p:graphicFrame>
      <p:graphicFrame>
        <p:nvGraphicFramePr>
          <p:cNvPr id="13" name="Table 12">
            <a:extLst>
              <a:ext uri="{FF2B5EF4-FFF2-40B4-BE49-F238E27FC236}">
                <a16:creationId xmlns:a16="http://schemas.microsoft.com/office/drawing/2014/main" id="{E578EDF0-7EBF-4637-839E-C002CD7B9ED3}"/>
              </a:ext>
            </a:extLst>
          </p:cNvPr>
          <p:cNvGraphicFramePr>
            <a:graphicFrameLocks noGrp="1"/>
          </p:cNvGraphicFramePr>
          <p:nvPr>
            <p:extLst>
              <p:ext uri="{D42A27DB-BD31-4B8C-83A1-F6EECF244321}">
                <p14:modId xmlns:p14="http://schemas.microsoft.com/office/powerpoint/2010/main" val="3859557734"/>
              </p:ext>
            </p:extLst>
          </p:nvPr>
        </p:nvGraphicFramePr>
        <p:xfrm>
          <a:off x="4479269" y="4628256"/>
          <a:ext cx="1783351" cy="2225873"/>
        </p:xfrm>
        <a:graphic>
          <a:graphicData uri="http://schemas.openxmlformats.org/drawingml/2006/table">
            <a:tbl>
              <a:tblPr firstRow="1" bandRow="1">
                <a:tableStyleId>{7DF18680-E054-41AD-8BC1-D1AEF772440D}</a:tableStyleId>
              </a:tblPr>
              <a:tblGrid>
                <a:gridCol w="1783351">
                  <a:extLst>
                    <a:ext uri="{9D8B030D-6E8A-4147-A177-3AD203B41FA5}">
                      <a16:colId xmlns:a16="http://schemas.microsoft.com/office/drawing/2014/main" val="1337843456"/>
                    </a:ext>
                  </a:extLst>
                </a:gridCol>
              </a:tblGrid>
              <a:tr h="413376">
                <a:tc>
                  <a:txBody>
                    <a:bodyPr/>
                    <a:lstStyle/>
                    <a:p>
                      <a:r>
                        <a:rPr lang="en-GB" sz="2000" dirty="0">
                          <a:latin typeface="Sassoon Penpals" panose="02000400000000000000" pitchFamily="50" charset="0"/>
                        </a:rPr>
                        <a:t>Art</a:t>
                      </a:r>
                    </a:p>
                  </a:txBody>
                  <a:tcPr anchor="ctr"/>
                </a:tc>
                <a:extLst>
                  <a:ext uri="{0D108BD9-81ED-4DB2-BD59-A6C34878D82A}">
                    <a16:rowId xmlns:a16="http://schemas.microsoft.com/office/drawing/2014/main" val="1786578608"/>
                  </a:ext>
                </a:extLst>
              </a:tr>
              <a:tr h="1812497">
                <a:tc>
                  <a:txBody>
                    <a:bodyPr/>
                    <a:lstStyle/>
                    <a:p>
                      <a:r>
                        <a:rPr lang="en-GB" sz="1800" dirty="0">
                          <a:latin typeface="Sassoon Penpals" panose="02000400000000000000" pitchFamily="50" charset="0"/>
                        </a:rPr>
                        <a:t>Our art units this term focuses on the nature. The two respective units are ‘Landscapes’ and ‘In the Jungle’. </a:t>
                      </a:r>
                    </a:p>
                  </a:txBody>
                  <a:tcPr/>
                </a:tc>
                <a:extLst>
                  <a:ext uri="{0D108BD9-81ED-4DB2-BD59-A6C34878D82A}">
                    <a16:rowId xmlns:a16="http://schemas.microsoft.com/office/drawing/2014/main" val="2171682978"/>
                  </a:ext>
                </a:extLst>
              </a:tr>
            </a:tbl>
          </a:graphicData>
        </a:graphic>
      </p:graphicFrame>
      <p:graphicFrame>
        <p:nvGraphicFramePr>
          <p:cNvPr id="14" name="Table 13">
            <a:extLst>
              <a:ext uri="{FF2B5EF4-FFF2-40B4-BE49-F238E27FC236}">
                <a16:creationId xmlns:a16="http://schemas.microsoft.com/office/drawing/2014/main" id="{A67AED8A-3D48-48B8-B381-BC6349F0A3F0}"/>
              </a:ext>
            </a:extLst>
          </p:cNvPr>
          <p:cNvGraphicFramePr>
            <a:graphicFrameLocks noGrp="1"/>
          </p:cNvGraphicFramePr>
          <p:nvPr>
            <p:extLst>
              <p:ext uri="{D42A27DB-BD31-4B8C-83A1-F6EECF244321}">
                <p14:modId xmlns:p14="http://schemas.microsoft.com/office/powerpoint/2010/main" val="4077597179"/>
              </p:ext>
            </p:extLst>
          </p:nvPr>
        </p:nvGraphicFramePr>
        <p:xfrm>
          <a:off x="10075168" y="4088809"/>
          <a:ext cx="1977132" cy="2753951"/>
        </p:xfrm>
        <a:graphic>
          <a:graphicData uri="http://schemas.openxmlformats.org/drawingml/2006/table">
            <a:tbl>
              <a:tblPr firstRow="1" bandRow="1">
                <a:tableStyleId>{7DF18680-E054-41AD-8BC1-D1AEF772440D}</a:tableStyleId>
              </a:tblPr>
              <a:tblGrid>
                <a:gridCol w="1977132">
                  <a:extLst>
                    <a:ext uri="{9D8B030D-6E8A-4147-A177-3AD203B41FA5}">
                      <a16:colId xmlns:a16="http://schemas.microsoft.com/office/drawing/2014/main" val="1337843456"/>
                    </a:ext>
                  </a:extLst>
                </a:gridCol>
              </a:tblGrid>
              <a:tr h="584734">
                <a:tc>
                  <a:txBody>
                    <a:bodyPr/>
                    <a:lstStyle/>
                    <a:p>
                      <a:r>
                        <a:rPr lang="en-GB" sz="2000" dirty="0">
                          <a:latin typeface="Sassoon Penpals" panose="02000400000000000000" pitchFamily="50" charset="0"/>
                        </a:rPr>
                        <a:t>Computing</a:t>
                      </a:r>
                    </a:p>
                  </a:txBody>
                  <a:tcPr anchor="ctr"/>
                </a:tc>
                <a:extLst>
                  <a:ext uri="{0D108BD9-81ED-4DB2-BD59-A6C34878D82A}">
                    <a16:rowId xmlns:a16="http://schemas.microsoft.com/office/drawing/2014/main" val="1786578608"/>
                  </a:ext>
                </a:extLst>
              </a:tr>
              <a:tr h="2169217">
                <a:tc>
                  <a:txBody>
                    <a:bodyPr/>
                    <a:lstStyle/>
                    <a:p>
                      <a:r>
                        <a:rPr lang="en-GB" sz="1800" dirty="0">
                          <a:latin typeface="Sassoon Penpals" panose="02000400000000000000" pitchFamily="50" charset="0"/>
                        </a:rPr>
                        <a:t>Children will learn how to program a robot and make short algorithms using the Bee-Bots. Then, they will explore how to label, sort and group data. </a:t>
                      </a:r>
                    </a:p>
                  </a:txBody>
                  <a:tcPr/>
                </a:tc>
                <a:extLst>
                  <a:ext uri="{0D108BD9-81ED-4DB2-BD59-A6C34878D82A}">
                    <a16:rowId xmlns:a16="http://schemas.microsoft.com/office/drawing/2014/main" val="2171682978"/>
                  </a:ext>
                </a:extLst>
              </a:tr>
            </a:tbl>
          </a:graphicData>
        </a:graphic>
      </p:graphicFrame>
      <p:graphicFrame>
        <p:nvGraphicFramePr>
          <p:cNvPr id="15" name="Table 14">
            <a:extLst>
              <a:ext uri="{FF2B5EF4-FFF2-40B4-BE49-F238E27FC236}">
                <a16:creationId xmlns:a16="http://schemas.microsoft.com/office/drawing/2014/main" id="{513AC508-FC68-42F9-A28F-33BEB6A59376}"/>
              </a:ext>
            </a:extLst>
          </p:cNvPr>
          <p:cNvGraphicFramePr>
            <a:graphicFrameLocks noGrp="1"/>
          </p:cNvGraphicFramePr>
          <p:nvPr>
            <p:extLst>
              <p:ext uri="{D42A27DB-BD31-4B8C-83A1-F6EECF244321}">
                <p14:modId xmlns:p14="http://schemas.microsoft.com/office/powerpoint/2010/main" val="2931526939"/>
              </p:ext>
            </p:extLst>
          </p:nvPr>
        </p:nvGraphicFramePr>
        <p:xfrm>
          <a:off x="10070874" y="2690794"/>
          <a:ext cx="1981426" cy="1314047"/>
        </p:xfrm>
        <a:graphic>
          <a:graphicData uri="http://schemas.openxmlformats.org/drawingml/2006/table">
            <a:tbl>
              <a:tblPr firstRow="1" bandRow="1">
                <a:tableStyleId>{7DF18680-E054-41AD-8BC1-D1AEF772440D}</a:tableStyleId>
              </a:tblPr>
              <a:tblGrid>
                <a:gridCol w="1981426">
                  <a:extLst>
                    <a:ext uri="{9D8B030D-6E8A-4147-A177-3AD203B41FA5}">
                      <a16:colId xmlns:a16="http://schemas.microsoft.com/office/drawing/2014/main" val="1337843456"/>
                    </a:ext>
                  </a:extLst>
                </a:gridCol>
              </a:tblGrid>
              <a:tr h="351525">
                <a:tc>
                  <a:txBody>
                    <a:bodyPr/>
                    <a:lstStyle/>
                    <a:p>
                      <a:r>
                        <a:rPr lang="en-GB" sz="2000" dirty="0">
                          <a:latin typeface="Sassoon Penpals" panose="02000400000000000000" pitchFamily="50" charset="0"/>
                        </a:rPr>
                        <a:t>PSHE</a:t>
                      </a:r>
                    </a:p>
                  </a:txBody>
                  <a:tcPr anchor="ctr"/>
                </a:tc>
                <a:extLst>
                  <a:ext uri="{0D108BD9-81ED-4DB2-BD59-A6C34878D82A}">
                    <a16:rowId xmlns:a16="http://schemas.microsoft.com/office/drawing/2014/main" val="1786578608"/>
                  </a:ext>
                </a:extLst>
              </a:tr>
              <a:tr h="917807">
                <a:tc>
                  <a:txBody>
                    <a:bodyPr/>
                    <a:lstStyle/>
                    <a:p>
                      <a:r>
                        <a:rPr lang="en-GB" sz="1800" dirty="0">
                          <a:latin typeface="Sassoon Penpals" panose="02000400000000000000" pitchFamily="50" charset="0"/>
                        </a:rPr>
                        <a:t>Our Spring units are ‘Dreams and Goals’ and ‘Healthy Me’.</a:t>
                      </a:r>
                    </a:p>
                  </a:txBody>
                  <a:tcPr/>
                </a:tc>
                <a:extLst>
                  <a:ext uri="{0D108BD9-81ED-4DB2-BD59-A6C34878D82A}">
                    <a16:rowId xmlns:a16="http://schemas.microsoft.com/office/drawing/2014/main" val="2171682978"/>
                  </a:ext>
                </a:extLst>
              </a:tr>
            </a:tbl>
          </a:graphicData>
        </a:graphic>
      </p:graphicFrame>
      <p:graphicFrame>
        <p:nvGraphicFramePr>
          <p:cNvPr id="16" name="Table 15">
            <a:extLst>
              <a:ext uri="{FF2B5EF4-FFF2-40B4-BE49-F238E27FC236}">
                <a16:creationId xmlns:a16="http://schemas.microsoft.com/office/drawing/2014/main" id="{31C26C41-BF83-4C9A-8B11-EE06B7BFA4C7}"/>
              </a:ext>
            </a:extLst>
          </p:cNvPr>
          <p:cNvGraphicFramePr>
            <a:graphicFrameLocks noGrp="1"/>
          </p:cNvGraphicFramePr>
          <p:nvPr>
            <p:extLst>
              <p:ext uri="{D42A27DB-BD31-4B8C-83A1-F6EECF244321}">
                <p14:modId xmlns:p14="http://schemas.microsoft.com/office/powerpoint/2010/main" val="1427824399"/>
              </p:ext>
            </p:extLst>
          </p:nvPr>
        </p:nvGraphicFramePr>
        <p:xfrm>
          <a:off x="8262148" y="2690794"/>
          <a:ext cx="1716860" cy="1902823"/>
        </p:xfrm>
        <a:graphic>
          <a:graphicData uri="http://schemas.openxmlformats.org/drawingml/2006/table">
            <a:tbl>
              <a:tblPr firstRow="1" bandRow="1">
                <a:tableStyleId>{7DF18680-E054-41AD-8BC1-D1AEF772440D}</a:tableStyleId>
              </a:tblPr>
              <a:tblGrid>
                <a:gridCol w="1716860">
                  <a:extLst>
                    <a:ext uri="{9D8B030D-6E8A-4147-A177-3AD203B41FA5}">
                      <a16:colId xmlns:a16="http://schemas.microsoft.com/office/drawing/2014/main" val="1337843456"/>
                    </a:ext>
                  </a:extLst>
                </a:gridCol>
              </a:tblGrid>
              <a:tr h="439783">
                <a:tc>
                  <a:txBody>
                    <a:bodyPr/>
                    <a:lstStyle/>
                    <a:p>
                      <a:r>
                        <a:rPr lang="en-GB" sz="2000" dirty="0">
                          <a:latin typeface="Sassoon Penpals" panose="02000400000000000000" pitchFamily="50" charset="0"/>
                        </a:rPr>
                        <a:t>RE</a:t>
                      </a:r>
                    </a:p>
                  </a:txBody>
                  <a:tcPr anchor="ctr"/>
                </a:tc>
                <a:extLst>
                  <a:ext uri="{0D108BD9-81ED-4DB2-BD59-A6C34878D82A}">
                    <a16:rowId xmlns:a16="http://schemas.microsoft.com/office/drawing/2014/main" val="1786578608"/>
                  </a:ext>
                </a:extLst>
              </a:tr>
              <a:tr h="141949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latin typeface="Sassoon Penpals" panose="02000400000000000000" pitchFamily="50" charset="0"/>
                        </a:rPr>
                        <a:t>We will introduce a new religion – ‘Hinduism’ and learn about the Easter story. </a:t>
                      </a:r>
                    </a:p>
                  </a:txBody>
                  <a:tcPr/>
                </a:tc>
                <a:extLst>
                  <a:ext uri="{0D108BD9-81ED-4DB2-BD59-A6C34878D82A}">
                    <a16:rowId xmlns:a16="http://schemas.microsoft.com/office/drawing/2014/main" val="2171682978"/>
                  </a:ext>
                </a:extLst>
              </a:tr>
            </a:tbl>
          </a:graphicData>
        </a:graphic>
      </p:graphicFrame>
      <p:graphicFrame>
        <p:nvGraphicFramePr>
          <p:cNvPr id="18" name="Table 17">
            <a:extLst>
              <a:ext uri="{FF2B5EF4-FFF2-40B4-BE49-F238E27FC236}">
                <a16:creationId xmlns:a16="http://schemas.microsoft.com/office/drawing/2014/main" id="{0C72E488-66D1-4F8C-BC5E-D49BC2011FC1}"/>
              </a:ext>
            </a:extLst>
          </p:cNvPr>
          <p:cNvGraphicFramePr>
            <a:graphicFrameLocks noGrp="1"/>
          </p:cNvGraphicFramePr>
          <p:nvPr>
            <p:extLst>
              <p:ext uri="{D42A27DB-BD31-4B8C-83A1-F6EECF244321}">
                <p14:modId xmlns:p14="http://schemas.microsoft.com/office/powerpoint/2010/main" val="679389186"/>
              </p:ext>
            </p:extLst>
          </p:nvPr>
        </p:nvGraphicFramePr>
        <p:xfrm>
          <a:off x="8228903" y="4628936"/>
          <a:ext cx="1783351" cy="2194937"/>
        </p:xfrm>
        <a:graphic>
          <a:graphicData uri="http://schemas.openxmlformats.org/drawingml/2006/table">
            <a:tbl>
              <a:tblPr firstRow="1" bandRow="1">
                <a:tableStyleId>{7DF18680-E054-41AD-8BC1-D1AEF772440D}</a:tableStyleId>
              </a:tblPr>
              <a:tblGrid>
                <a:gridCol w="1783351">
                  <a:extLst>
                    <a:ext uri="{9D8B030D-6E8A-4147-A177-3AD203B41FA5}">
                      <a16:colId xmlns:a16="http://schemas.microsoft.com/office/drawing/2014/main" val="1337843456"/>
                    </a:ext>
                  </a:extLst>
                </a:gridCol>
              </a:tblGrid>
              <a:tr h="457577">
                <a:tc>
                  <a:txBody>
                    <a:bodyPr/>
                    <a:lstStyle/>
                    <a:p>
                      <a:r>
                        <a:rPr lang="en-GB" sz="2000" dirty="0">
                          <a:latin typeface="Sassoon Penpals" panose="02000400000000000000" pitchFamily="50" charset="0"/>
                        </a:rPr>
                        <a:t>PE</a:t>
                      </a:r>
                    </a:p>
                  </a:txBody>
                  <a:tcPr anchor="ctr"/>
                </a:tc>
                <a:extLst>
                  <a:ext uri="{0D108BD9-81ED-4DB2-BD59-A6C34878D82A}">
                    <a16:rowId xmlns:a16="http://schemas.microsoft.com/office/drawing/2014/main" val="1786578608"/>
                  </a:ext>
                </a:extLst>
              </a:tr>
              <a:tr h="17372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latin typeface="Sassoon Penpals" panose="02000400000000000000" pitchFamily="50" charset="0"/>
                        </a:rPr>
                        <a:t>We will learn the basics of invasion games and playing in teams in Spring 1. We will be swimming in Spring 2. </a:t>
                      </a:r>
                    </a:p>
                  </a:txBody>
                  <a:tcPr/>
                </a:tc>
                <a:extLst>
                  <a:ext uri="{0D108BD9-81ED-4DB2-BD59-A6C34878D82A}">
                    <a16:rowId xmlns:a16="http://schemas.microsoft.com/office/drawing/2014/main" val="2171682978"/>
                  </a:ext>
                </a:extLst>
              </a:tr>
            </a:tbl>
          </a:graphicData>
        </a:graphic>
      </p:graphicFrame>
      <p:graphicFrame>
        <p:nvGraphicFramePr>
          <p:cNvPr id="19" name="Table 18">
            <a:extLst>
              <a:ext uri="{FF2B5EF4-FFF2-40B4-BE49-F238E27FC236}">
                <a16:creationId xmlns:a16="http://schemas.microsoft.com/office/drawing/2014/main" id="{614B8E49-FF1B-4C0F-A659-326E9F34802C}"/>
              </a:ext>
            </a:extLst>
          </p:cNvPr>
          <p:cNvGraphicFramePr>
            <a:graphicFrameLocks noGrp="1"/>
          </p:cNvGraphicFramePr>
          <p:nvPr>
            <p:extLst>
              <p:ext uri="{D42A27DB-BD31-4B8C-83A1-F6EECF244321}">
                <p14:modId xmlns:p14="http://schemas.microsoft.com/office/powerpoint/2010/main" val="3517467532"/>
              </p:ext>
            </p:extLst>
          </p:nvPr>
        </p:nvGraphicFramePr>
        <p:xfrm>
          <a:off x="6299550" y="4625845"/>
          <a:ext cx="1866440" cy="2206073"/>
        </p:xfrm>
        <a:graphic>
          <a:graphicData uri="http://schemas.openxmlformats.org/drawingml/2006/table">
            <a:tbl>
              <a:tblPr firstRow="1" bandRow="1">
                <a:tableStyleId>{7DF18680-E054-41AD-8BC1-D1AEF772440D}</a:tableStyleId>
              </a:tblPr>
              <a:tblGrid>
                <a:gridCol w="1866440">
                  <a:extLst>
                    <a:ext uri="{9D8B030D-6E8A-4147-A177-3AD203B41FA5}">
                      <a16:colId xmlns:a16="http://schemas.microsoft.com/office/drawing/2014/main" val="1337843456"/>
                    </a:ext>
                  </a:extLst>
                </a:gridCol>
              </a:tblGrid>
              <a:tr h="425731">
                <a:tc>
                  <a:txBody>
                    <a:bodyPr/>
                    <a:lstStyle/>
                    <a:p>
                      <a:r>
                        <a:rPr lang="en-GB" sz="2000" dirty="0">
                          <a:latin typeface="Sassoon Penpals" panose="02000400000000000000" pitchFamily="50" charset="0"/>
                        </a:rPr>
                        <a:t>DT</a:t>
                      </a:r>
                    </a:p>
                  </a:txBody>
                  <a:tcPr anchor="ctr"/>
                </a:tc>
                <a:extLst>
                  <a:ext uri="{0D108BD9-81ED-4DB2-BD59-A6C34878D82A}">
                    <a16:rowId xmlns:a16="http://schemas.microsoft.com/office/drawing/2014/main" val="1786578608"/>
                  </a:ext>
                </a:extLst>
              </a:tr>
              <a:tr h="17803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latin typeface="Sassoon Penpals" panose="02000400000000000000" pitchFamily="50" charset="0"/>
                        </a:rPr>
                        <a:t>In Spring 1, we will be creating our own ‘Portable Snack’. In Spring 2, we will explore and create ‘Sliders’. </a:t>
                      </a:r>
                    </a:p>
                  </a:txBody>
                  <a:tcPr/>
                </a:tc>
                <a:extLst>
                  <a:ext uri="{0D108BD9-81ED-4DB2-BD59-A6C34878D82A}">
                    <a16:rowId xmlns:a16="http://schemas.microsoft.com/office/drawing/2014/main" val="2171682978"/>
                  </a:ext>
                </a:extLst>
              </a:tr>
            </a:tbl>
          </a:graphicData>
        </a:graphic>
      </p:graphicFrame>
      <p:graphicFrame>
        <p:nvGraphicFramePr>
          <p:cNvPr id="20" name="Table 19">
            <a:extLst>
              <a:ext uri="{FF2B5EF4-FFF2-40B4-BE49-F238E27FC236}">
                <a16:creationId xmlns:a16="http://schemas.microsoft.com/office/drawing/2014/main" id="{71600C2F-EC17-4378-B5AB-FE9E381046E7}"/>
              </a:ext>
            </a:extLst>
          </p:cNvPr>
          <p:cNvGraphicFramePr>
            <a:graphicFrameLocks noGrp="1"/>
          </p:cNvGraphicFramePr>
          <p:nvPr>
            <p:extLst>
              <p:ext uri="{D42A27DB-BD31-4B8C-83A1-F6EECF244321}">
                <p14:modId xmlns:p14="http://schemas.microsoft.com/office/powerpoint/2010/main" val="2700727101"/>
              </p:ext>
            </p:extLst>
          </p:nvPr>
        </p:nvGraphicFramePr>
        <p:xfrm>
          <a:off x="4479269" y="2747597"/>
          <a:ext cx="3686721" cy="1859280"/>
        </p:xfrm>
        <a:graphic>
          <a:graphicData uri="http://schemas.openxmlformats.org/drawingml/2006/table">
            <a:tbl>
              <a:tblPr firstRow="1" bandRow="1">
                <a:tableStyleId>{7DF18680-E054-41AD-8BC1-D1AEF772440D}</a:tableStyleId>
              </a:tblPr>
              <a:tblGrid>
                <a:gridCol w="3686721">
                  <a:extLst>
                    <a:ext uri="{9D8B030D-6E8A-4147-A177-3AD203B41FA5}">
                      <a16:colId xmlns:a16="http://schemas.microsoft.com/office/drawing/2014/main" val="1337843456"/>
                    </a:ext>
                  </a:extLst>
                </a:gridCol>
              </a:tblGrid>
              <a:tr h="271009">
                <a:tc>
                  <a:txBody>
                    <a:bodyPr/>
                    <a:lstStyle/>
                    <a:p>
                      <a:r>
                        <a:rPr lang="en-GB" sz="2000" dirty="0">
                          <a:latin typeface="Sassoon Penpals" panose="02000400000000000000" pitchFamily="50" charset="0"/>
                        </a:rPr>
                        <a:t>Geography </a:t>
                      </a:r>
                    </a:p>
                  </a:txBody>
                  <a:tcPr anchor="ctr"/>
                </a:tc>
                <a:extLst>
                  <a:ext uri="{0D108BD9-81ED-4DB2-BD59-A6C34878D82A}">
                    <a16:rowId xmlns:a16="http://schemas.microsoft.com/office/drawing/2014/main" val="1786578608"/>
                  </a:ext>
                </a:extLst>
              </a:tr>
              <a:tr h="1157479">
                <a:tc>
                  <a:txBody>
                    <a:bodyPr/>
                    <a:lstStyle/>
                    <a:p>
                      <a:r>
                        <a:rPr lang="en-GB" sz="1800" dirty="0">
                          <a:latin typeface="Sassoon Penpals" panose="02000400000000000000" pitchFamily="50" charset="0"/>
                        </a:rPr>
                        <a:t>We continue to explore about the Earth. Children will learn about the continents, oceans, climate and weather of the earth. We will also focus on map skills, compass directions and human vs physical features. </a:t>
                      </a:r>
                    </a:p>
                  </a:txBody>
                  <a:tcPr/>
                </a:tc>
                <a:extLst>
                  <a:ext uri="{0D108BD9-81ED-4DB2-BD59-A6C34878D82A}">
                    <a16:rowId xmlns:a16="http://schemas.microsoft.com/office/drawing/2014/main" val="2171682978"/>
                  </a:ext>
                </a:extLst>
              </a:tr>
            </a:tbl>
          </a:graphicData>
        </a:graphic>
      </p:graphicFrame>
    </p:spTree>
    <p:extLst>
      <p:ext uri="{BB962C8B-B14F-4D97-AF65-F5344CB8AC3E}">
        <p14:creationId xmlns:p14="http://schemas.microsoft.com/office/powerpoint/2010/main" val="35147982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566cb0dc-d351-45af-9abe-2a4c6f397d9b">
      <Terms xmlns="http://schemas.microsoft.com/office/infopath/2007/PartnerControls"/>
    </lcf76f155ced4ddcb4097134ff3c332f>
    <TaxCatchAll xmlns="d4bfe957-5417-4326-b3ca-2e7faf1b0fa8"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A798A8CDD61D742AD1F06CEBAFB0290" ma:contentTypeVersion="16" ma:contentTypeDescription="Create a new document." ma:contentTypeScope="" ma:versionID="5cd1b97321fdbf455848307945bc4b31">
  <xsd:schema xmlns:xsd="http://www.w3.org/2001/XMLSchema" xmlns:xs="http://www.w3.org/2001/XMLSchema" xmlns:p="http://schemas.microsoft.com/office/2006/metadata/properties" xmlns:ns2="566cb0dc-d351-45af-9abe-2a4c6f397d9b" xmlns:ns3="d4bfe957-5417-4326-b3ca-2e7faf1b0fa8" targetNamespace="http://schemas.microsoft.com/office/2006/metadata/properties" ma:root="true" ma:fieldsID="cc9c18d10f4609ab73a54128534ca958" ns2:_="" ns3:_="">
    <xsd:import namespace="566cb0dc-d351-45af-9abe-2a4c6f397d9b"/>
    <xsd:import namespace="d4bfe957-5417-4326-b3ca-2e7faf1b0fa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6cb0dc-d351-45af-9abe-2a4c6f397d9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7f2d8c2-54ac-484e-a02a-080cea7a550d"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4bfe957-5417-4326-b3ca-2e7faf1b0fa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8eb1072c-ecf9-4c07-8a21-80e52c02d8cf}" ma:internalName="TaxCatchAll" ma:showField="CatchAllData" ma:web="d4bfe957-5417-4326-b3ca-2e7faf1b0fa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D2BC8FF-D64D-430B-B35D-F2C5F72C9672}">
  <ds:schemaRefs>
    <ds:schemaRef ds:uri="http://schemas.microsoft.com/office/2006/documentManagement/types"/>
    <ds:schemaRef ds:uri="http://purl.org/dc/terms/"/>
    <ds:schemaRef ds:uri="http://www.w3.org/XML/1998/namespace"/>
    <ds:schemaRef ds:uri="d4bfe957-5417-4326-b3ca-2e7faf1b0fa8"/>
    <ds:schemaRef ds:uri="http://schemas.microsoft.com/office/infopath/2007/PartnerControls"/>
    <ds:schemaRef ds:uri="http://purl.org/dc/elements/1.1/"/>
    <ds:schemaRef ds:uri="http://schemas.openxmlformats.org/package/2006/metadata/core-properties"/>
    <ds:schemaRef ds:uri="http://schemas.microsoft.com/office/2006/metadata/properties"/>
    <ds:schemaRef ds:uri="566cb0dc-d351-45af-9abe-2a4c6f397d9b"/>
    <ds:schemaRef ds:uri="http://purl.org/dc/dcmitype/"/>
  </ds:schemaRefs>
</ds:datastoreItem>
</file>

<file path=customXml/itemProps2.xml><?xml version="1.0" encoding="utf-8"?>
<ds:datastoreItem xmlns:ds="http://schemas.openxmlformats.org/officeDocument/2006/customXml" ds:itemID="{8338D159-D274-4E15-A58B-07196265F3F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6cb0dc-d351-45af-9abe-2a4c6f397d9b"/>
    <ds:schemaRef ds:uri="d4bfe957-5417-4326-b3ca-2e7faf1b0f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D06EBA1-5A79-4761-A012-E55BEBBD7AB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755</TotalTime>
  <Words>482</Words>
  <Application>Microsoft Office PowerPoint</Application>
  <PresentationFormat>Widescreen</PresentationFormat>
  <Paragraphs>27</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Sassoon Penpals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 Owen</dc:creator>
  <cp:lastModifiedBy>Jinjue Lin</cp:lastModifiedBy>
  <cp:revision>66</cp:revision>
  <dcterms:created xsi:type="dcterms:W3CDTF">2022-01-07T10:34:56Z</dcterms:created>
  <dcterms:modified xsi:type="dcterms:W3CDTF">2025-01-10T07:57:10Z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0x010100AA798A8CDD61D742AD1F06CEBAFB0290</vt:lpwstr>
  </property>
</Properties>
</file>