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400DCD-770F-90B9-F5C1-C1D9263439FE}" v="233" dt="2023-01-10T21:12:06.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Cowe" userId="S::acowe@grove.cambs.sch.uk::35a1c1a7-c3f0-4f53-b1f8-5d9de03acbef" providerId="AD" clId="Web-{9B400DCD-770F-90B9-F5C1-C1D9263439FE}"/>
    <pc:docChg chg="modSld">
      <pc:chgData name="Alison Cowe" userId="S::acowe@grove.cambs.sch.uk::35a1c1a7-c3f0-4f53-b1f8-5d9de03acbef" providerId="AD" clId="Web-{9B400DCD-770F-90B9-F5C1-C1D9263439FE}" dt="2023-01-10T21:12:03.616" v="231"/>
      <pc:docMkLst>
        <pc:docMk/>
      </pc:docMkLst>
      <pc:sldChg chg="modSp">
        <pc:chgData name="Alison Cowe" userId="S::acowe@grove.cambs.sch.uk::35a1c1a7-c3f0-4f53-b1f8-5d9de03acbef" providerId="AD" clId="Web-{9B400DCD-770F-90B9-F5C1-C1D9263439FE}" dt="2023-01-10T21:12:03.616" v="231"/>
        <pc:sldMkLst>
          <pc:docMk/>
          <pc:sldMk cId="3514798268" sldId="256"/>
        </pc:sldMkLst>
        <pc:graphicFrameChg chg="mod modGraphic">
          <ac:chgData name="Alison Cowe" userId="S::acowe@grove.cambs.sch.uk::35a1c1a7-c3f0-4f53-b1f8-5d9de03acbef" providerId="AD" clId="Web-{9B400DCD-770F-90B9-F5C1-C1D9263439FE}" dt="2023-01-10T21:12:03.616" v="231"/>
          <ac:graphicFrameMkLst>
            <pc:docMk/>
            <pc:sldMk cId="3514798268" sldId="256"/>
            <ac:graphicFrameMk id="17" creationId="{CABFC04D-A76D-48FA-9F0A-E6AFBA8AE999}"/>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09/01/2025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09/01/2025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17545"/>
            <a:ext cx="4030663" cy="1107925"/>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Calibri" panose="020F0502020204030204" pitchFamily="34" charset="0"/>
              </a:rPr>
              <a:t>Our theme this half term is…   </a:t>
            </a:r>
          </a:p>
          <a:p>
            <a:pPr marL="0" marR="0" lvl="0" indent="0" defTabSz="914400" rtl="0" eaLnBrk="0" fontAlgn="base" latinLnBrk="0" hangingPunct="0">
              <a:lnSpc>
                <a:spcPct val="100000"/>
              </a:lnSpc>
              <a:spcBef>
                <a:spcPct val="0"/>
              </a:spcBef>
              <a:spcAft>
                <a:spcPct val="0"/>
              </a:spcAft>
              <a:buClrTx/>
              <a:buSzTx/>
              <a:buFontTx/>
              <a:buNone/>
              <a:tabLst/>
            </a:pPr>
            <a:r>
              <a:rPr lang="en-US" altLang="en-US" sz="2400" dirty="0"/>
              <a:t>Animals!</a:t>
            </a:r>
            <a:endParaRPr kumimoji="0" lang="en-US" altLang="en-US" sz="2400" b="0" i="0" u="none" strike="noStrike" cap="none" normalizeH="0" baseline="0" dirty="0">
              <a:ln>
                <a:noFill/>
              </a:ln>
              <a:solidFill>
                <a:schemeClr val="tx1"/>
              </a:solidFill>
              <a:effectLst/>
            </a:endParaRP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982474414"/>
              </p:ext>
            </p:extLst>
          </p:nvPr>
        </p:nvGraphicFramePr>
        <p:xfrm>
          <a:off x="5090160" y="260506"/>
          <a:ext cx="3383150" cy="2676221"/>
        </p:xfrm>
        <a:graphic>
          <a:graphicData uri="http://schemas.openxmlformats.org/drawingml/2006/table">
            <a:tbl>
              <a:tblPr firstRow="1" bandRow="1">
                <a:tableStyleId>{93296810-A885-4BE3-A3E7-6D5BEEA58F35}</a:tableStyleId>
              </a:tblPr>
              <a:tblGrid>
                <a:gridCol w="3383150">
                  <a:extLst>
                    <a:ext uri="{9D8B030D-6E8A-4147-A177-3AD203B41FA5}">
                      <a16:colId xmlns:a16="http://schemas.microsoft.com/office/drawing/2014/main" val="1337843456"/>
                    </a:ext>
                  </a:extLst>
                </a:gridCol>
              </a:tblGrid>
              <a:tr h="479182">
                <a:tc>
                  <a:txBody>
                    <a:bodyPr/>
                    <a:lstStyle/>
                    <a:p>
                      <a:r>
                        <a:rPr lang="en-GB"/>
                        <a:t>English (Writing)</a:t>
                      </a:r>
                    </a:p>
                  </a:txBody>
                  <a:tcPr anchor="ctr"/>
                </a:tc>
                <a:extLst>
                  <a:ext uri="{0D108BD9-81ED-4DB2-BD59-A6C34878D82A}">
                    <a16:rowId xmlns:a16="http://schemas.microsoft.com/office/drawing/2014/main" val="1786578608"/>
                  </a:ext>
                </a:extLst>
              </a:tr>
              <a:tr h="2197039">
                <a:tc>
                  <a:txBody>
                    <a:bodyPr/>
                    <a:lstStyle/>
                    <a:p>
                      <a:r>
                        <a:rPr lang="en-GB" sz="1600" dirty="0"/>
                        <a:t>We will be focusing on these books and traditional tales:</a:t>
                      </a:r>
                    </a:p>
                    <a:p>
                      <a:r>
                        <a:rPr lang="en-GB" sz="1600" dirty="0"/>
                        <a:t>Dear Zoo, Chicken </a:t>
                      </a:r>
                      <a:r>
                        <a:rPr lang="en-GB" sz="1600" dirty="0" err="1"/>
                        <a:t>Licken</a:t>
                      </a:r>
                      <a:r>
                        <a:rPr lang="en-GB" sz="1600" dirty="0"/>
                        <a:t>, Rosie’s Walk, Little Red Riding Hood, The Tiger who came to tea.</a:t>
                      </a:r>
                      <a:endParaRPr lang="en-GB" sz="1600" baseline="0" dirty="0"/>
                    </a:p>
                    <a:p>
                      <a:pPr marL="0" indent="0">
                        <a:buFont typeface="Arial" panose="020B0604020202020204" pitchFamily="34" charset="0"/>
                        <a:buNone/>
                      </a:pPr>
                      <a:r>
                        <a:rPr lang="en-GB" sz="1600" baseline="0" dirty="0"/>
                        <a:t>We will use these books to learn how to create signs and labels, captions, invitations and letters. </a:t>
                      </a:r>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3151966534"/>
              </p:ext>
            </p:extLst>
          </p:nvPr>
        </p:nvGraphicFramePr>
        <p:xfrm>
          <a:off x="8607712" y="260505"/>
          <a:ext cx="3383150" cy="2676221"/>
        </p:xfrm>
        <a:graphic>
          <a:graphicData uri="http://schemas.openxmlformats.org/drawingml/2006/table">
            <a:tbl>
              <a:tblPr firstRow="1" bandRow="1">
                <a:tableStyleId>{93296810-A885-4BE3-A3E7-6D5BEEA58F35}</a:tableStyleId>
              </a:tblPr>
              <a:tblGrid>
                <a:gridCol w="3383150">
                  <a:extLst>
                    <a:ext uri="{9D8B030D-6E8A-4147-A177-3AD203B41FA5}">
                      <a16:colId xmlns:a16="http://schemas.microsoft.com/office/drawing/2014/main" val="1337843456"/>
                    </a:ext>
                  </a:extLst>
                </a:gridCol>
              </a:tblGrid>
              <a:tr h="471416">
                <a:tc>
                  <a:txBody>
                    <a:bodyPr/>
                    <a:lstStyle/>
                    <a:p>
                      <a:r>
                        <a:rPr lang="en-GB" dirty="0"/>
                        <a:t>Maths</a:t>
                      </a:r>
                    </a:p>
                  </a:txBody>
                  <a:tcPr anchor="ctr"/>
                </a:tc>
                <a:extLst>
                  <a:ext uri="{0D108BD9-81ED-4DB2-BD59-A6C34878D82A}">
                    <a16:rowId xmlns:a16="http://schemas.microsoft.com/office/drawing/2014/main" val="1786578608"/>
                  </a:ext>
                </a:extLst>
              </a:tr>
              <a:tr h="2204805">
                <a:tc>
                  <a:txBody>
                    <a:bodyPr/>
                    <a:lstStyle/>
                    <a:p>
                      <a:r>
                        <a:rPr lang="en-GB" sz="1600" dirty="0"/>
                        <a:t>We</a:t>
                      </a:r>
                      <a:r>
                        <a:rPr lang="en-GB" sz="1600" baseline="0" dirty="0"/>
                        <a:t> will be focusing on a range of Maths topics this half term to build on our mathematical skills including:</a:t>
                      </a:r>
                    </a:p>
                    <a:p>
                      <a:pPr marL="285750" indent="-285750">
                        <a:buFont typeface="Arial" panose="020B0604020202020204" pitchFamily="34" charset="0"/>
                        <a:buChar char="•"/>
                      </a:pPr>
                      <a:r>
                        <a:rPr lang="en-GB" sz="1600" baseline="0" dirty="0"/>
                        <a:t>Counting the sort (including cardinality)</a:t>
                      </a:r>
                    </a:p>
                    <a:p>
                      <a:pPr marL="285750" indent="-285750">
                        <a:buFont typeface="Arial" panose="020B0604020202020204" pitchFamily="34" charset="0"/>
                        <a:buChar char="•"/>
                      </a:pPr>
                      <a:r>
                        <a:rPr lang="en-GB" sz="1600" baseline="0" dirty="0"/>
                        <a:t>Using counting to compare</a:t>
                      </a:r>
                    </a:p>
                    <a:p>
                      <a:pPr marL="285750" indent="-285750">
                        <a:buFont typeface="Arial" panose="020B0604020202020204" pitchFamily="34" charset="0"/>
                        <a:buChar char="•"/>
                      </a:pPr>
                      <a:r>
                        <a:rPr lang="en-GB" sz="1600" baseline="0" dirty="0"/>
                        <a:t>Spatial thinking</a:t>
                      </a:r>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3208135809"/>
              </p:ext>
            </p:extLst>
          </p:nvPr>
        </p:nvGraphicFramePr>
        <p:xfrm>
          <a:off x="71121" y="1307476"/>
          <a:ext cx="4914536" cy="2078776"/>
        </p:xfrm>
        <a:graphic>
          <a:graphicData uri="http://schemas.openxmlformats.org/drawingml/2006/table">
            <a:tbl>
              <a:tblPr firstRow="1" bandRow="1">
                <a:tableStyleId>{93296810-A885-4BE3-A3E7-6D5BEEA58F35}</a:tableStyleId>
              </a:tblPr>
              <a:tblGrid>
                <a:gridCol w="4914536">
                  <a:extLst>
                    <a:ext uri="{9D8B030D-6E8A-4147-A177-3AD203B41FA5}">
                      <a16:colId xmlns:a16="http://schemas.microsoft.com/office/drawing/2014/main" val="1337843456"/>
                    </a:ext>
                  </a:extLst>
                </a:gridCol>
              </a:tblGrid>
              <a:tr h="432856">
                <a:tc>
                  <a:txBody>
                    <a:bodyPr/>
                    <a:lstStyle/>
                    <a:p>
                      <a:r>
                        <a:rPr lang="en-GB"/>
                        <a:t>Phonics</a:t>
                      </a:r>
                    </a:p>
                  </a:txBody>
                  <a:tcPr anchor="ctr"/>
                </a:tc>
                <a:extLst>
                  <a:ext uri="{0D108BD9-81ED-4DB2-BD59-A6C34878D82A}">
                    <a16:rowId xmlns:a16="http://schemas.microsoft.com/office/drawing/2014/main" val="1786578608"/>
                  </a:ext>
                </a:extLst>
              </a:tr>
              <a:tr h="1544256">
                <a:tc>
                  <a:txBody>
                    <a:bodyPr/>
                    <a:lstStyle/>
                    <a:p>
                      <a:r>
                        <a:rPr lang="en-GB" sz="1400" dirty="0"/>
                        <a:t>We</a:t>
                      </a:r>
                      <a:r>
                        <a:rPr lang="en-GB" sz="1400" baseline="0" dirty="0"/>
                        <a:t> will be learning Reception Spring 1 phonemes. </a:t>
                      </a:r>
                    </a:p>
                    <a:p>
                      <a:r>
                        <a:rPr lang="en-GB" sz="1400" baseline="0" dirty="0"/>
                        <a:t>Diagraphs: ai, </a:t>
                      </a:r>
                      <a:r>
                        <a:rPr lang="en-GB" sz="1400" baseline="0" dirty="0" err="1"/>
                        <a:t>ee</a:t>
                      </a:r>
                      <a:r>
                        <a:rPr lang="en-GB" sz="1400" baseline="0" dirty="0"/>
                        <a:t>, </a:t>
                      </a:r>
                      <a:r>
                        <a:rPr lang="en-GB" sz="1400" baseline="0" dirty="0" err="1"/>
                        <a:t>oa</a:t>
                      </a:r>
                      <a:r>
                        <a:rPr lang="en-GB" sz="1400" baseline="0" dirty="0"/>
                        <a:t>, </a:t>
                      </a:r>
                      <a:r>
                        <a:rPr lang="en-GB" sz="1400" baseline="0" dirty="0" err="1"/>
                        <a:t>oo</a:t>
                      </a:r>
                      <a:r>
                        <a:rPr lang="en-GB" sz="1400" baseline="0" dirty="0"/>
                        <a:t> (long and short sound), </a:t>
                      </a:r>
                      <a:r>
                        <a:rPr lang="en-GB" sz="1400" baseline="0" dirty="0" err="1"/>
                        <a:t>ar</a:t>
                      </a:r>
                      <a:r>
                        <a:rPr lang="en-GB" sz="1400" baseline="0" dirty="0"/>
                        <a:t>, or, </a:t>
                      </a:r>
                      <a:r>
                        <a:rPr lang="en-GB" sz="1400" baseline="0" dirty="0" err="1"/>
                        <a:t>ur</a:t>
                      </a:r>
                      <a:r>
                        <a:rPr lang="en-GB" sz="1400" baseline="0" dirty="0"/>
                        <a:t>, ow, oi, </a:t>
                      </a:r>
                      <a:r>
                        <a:rPr lang="en-GB" sz="1400" baseline="0" dirty="0" err="1"/>
                        <a:t>er</a:t>
                      </a:r>
                      <a:r>
                        <a:rPr lang="en-GB" sz="1400" baseline="0" dirty="0"/>
                        <a:t>, dd, mm, </a:t>
                      </a:r>
                      <a:r>
                        <a:rPr lang="en-GB" sz="1400" baseline="0" dirty="0" err="1"/>
                        <a:t>tt</a:t>
                      </a:r>
                      <a:r>
                        <a:rPr lang="en-GB" sz="1400" baseline="0" dirty="0"/>
                        <a:t>, bb, </a:t>
                      </a:r>
                      <a:r>
                        <a:rPr lang="en-GB" sz="1400" baseline="0" dirty="0" err="1"/>
                        <a:t>rr</a:t>
                      </a:r>
                      <a:r>
                        <a:rPr lang="en-GB" sz="1400" baseline="0" dirty="0"/>
                        <a:t>, gg, pp, ff.</a:t>
                      </a:r>
                    </a:p>
                    <a:p>
                      <a:r>
                        <a:rPr lang="en-GB" sz="1400" baseline="0" dirty="0"/>
                        <a:t>Trigraphs: </a:t>
                      </a:r>
                      <a:r>
                        <a:rPr lang="en-GB" sz="1400" baseline="0" dirty="0" err="1"/>
                        <a:t>igh</a:t>
                      </a:r>
                      <a:r>
                        <a:rPr lang="en-GB" sz="1400" baseline="0" dirty="0"/>
                        <a:t>, ear</a:t>
                      </a:r>
                      <a:r>
                        <a:rPr lang="en-GB" sz="1800" baseline="0" dirty="0"/>
                        <a:t>, </a:t>
                      </a:r>
                      <a:r>
                        <a:rPr lang="en-GB" sz="1400" baseline="0" dirty="0"/>
                        <a:t>air. </a:t>
                      </a:r>
                    </a:p>
                    <a:p>
                      <a:r>
                        <a:rPr lang="en-GB" sz="1400" baseline="0" dirty="0"/>
                        <a:t>We will also be learning a range of tricky words, how to decode and blend to read words, how to segment to spell words and how to chunk up longer words to read them.</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253215362"/>
              </p:ext>
            </p:extLst>
          </p:nvPr>
        </p:nvGraphicFramePr>
        <p:xfrm>
          <a:off x="246499" y="3429000"/>
          <a:ext cx="4479720" cy="3433943"/>
        </p:xfrm>
        <a:graphic>
          <a:graphicData uri="http://schemas.openxmlformats.org/drawingml/2006/table">
            <a:tbl>
              <a:tblPr firstRow="1" bandRow="1">
                <a:tableStyleId>{93296810-A885-4BE3-A3E7-6D5BEEA58F35}</a:tableStyleId>
              </a:tblPr>
              <a:tblGrid>
                <a:gridCol w="4479720">
                  <a:extLst>
                    <a:ext uri="{9D8B030D-6E8A-4147-A177-3AD203B41FA5}">
                      <a16:colId xmlns:a16="http://schemas.microsoft.com/office/drawing/2014/main" val="1337843456"/>
                    </a:ext>
                  </a:extLst>
                </a:gridCol>
              </a:tblGrid>
              <a:tr h="370703">
                <a:tc>
                  <a:txBody>
                    <a:bodyPr/>
                    <a:lstStyle/>
                    <a:p>
                      <a:r>
                        <a:rPr lang="en-GB" dirty="0"/>
                        <a:t>Understanding</a:t>
                      </a:r>
                      <a:r>
                        <a:rPr lang="en-GB" baseline="0" dirty="0"/>
                        <a:t> the World</a:t>
                      </a:r>
                      <a:endParaRPr lang="en-GB" dirty="0"/>
                    </a:p>
                  </a:txBody>
                  <a:tcPr anchor="ctr"/>
                </a:tc>
                <a:extLst>
                  <a:ext uri="{0D108BD9-81ED-4DB2-BD59-A6C34878D82A}">
                    <a16:rowId xmlns:a16="http://schemas.microsoft.com/office/drawing/2014/main" val="1786578608"/>
                  </a:ext>
                </a:extLst>
              </a:tr>
              <a:tr h="3058297">
                <a:tc>
                  <a:txBody>
                    <a:bodyPr/>
                    <a:lstStyle/>
                    <a:p>
                      <a:r>
                        <a:rPr lang="en-GB" sz="1300" dirty="0"/>
                        <a:t>Understanding</a:t>
                      </a:r>
                      <a:r>
                        <a:rPr lang="en-GB" sz="1300" baseline="0" dirty="0"/>
                        <a:t> the world is split into 3 sections: The Natural World, Past and Present and People, Culture and Communities. </a:t>
                      </a:r>
                      <a:endParaRPr lang="en-GB" sz="1300" dirty="0"/>
                    </a:p>
                    <a:p>
                      <a:r>
                        <a:rPr lang="en-GB" sz="1300" b="1" dirty="0"/>
                        <a:t>The Natural</a:t>
                      </a:r>
                      <a:r>
                        <a:rPr lang="en-GB" sz="1300" b="1" baseline="0" dirty="0"/>
                        <a:t> World (science link): </a:t>
                      </a:r>
                      <a:r>
                        <a:rPr lang="en-GB" sz="1300" b="0" baseline="0" dirty="0"/>
                        <a:t>we will be learning about animals including: different categories of animals, nocturnal animals, seasonal changes- growth and change over time. </a:t>
                      </a:r>
                    </a:p>
                    <a:p>
                      <a:r>
                        <a:rPr lang="en-GB" sz="1300" b="1" baseline="0" dirty="0"/>
                        <a:t>Past and Present (history link): </a:t>
                      </a:r>
                      <a:r>
                        <a:rPr lang="en-US" sz="1300" b="0" i="0" kern="1200" dirty="0">
                          <a:solidFill>
                            <a:schemeClr val="dk1"/>
                          </a:solidFill>
                          <a:effectLst/>
                          <a:latin typeface="+mn-lt"/>
                          <a:ea typeface="+mn-ea"/>
                          <a:cs typeface="+mn-cs"/>
                        </a:rPr>
                        <a:t>Children will begin to explore the passage of time in familiar scenarios: seasons birthdays, local festivals, familiar routines and stories. Children will: · sequence a life cycle/stages of growth of a plant/animal</a:t>
                      </a:r>
                    </a:p>
                    <a:p>
                      <a:r>
                        <a:rPr lang="en-US" sz="1300" b="1" i="0" kern="1200" dirty="0">
                          <a:solidFill>
                            <a:schemeClr val="dk1"/>
                          </a:solidFill>
                          <a:effectLst/>
                          <a:latin typeface="+mn-lt"/>
                          <a:ea typeface="+mn-ea"/>
                          <a:cs typeface="+mn-cs"/>
                        </a:rPr>
                        <a:t>(Geography link): </a:t>
                      </a:r>
                      <a:r>
                        <a:rPr lang="en-US" sz="1300" b="0" i="0" kern="1200" dirty="0">
                          <a:solidFill>
                            <a:schemeClr val="dk1"/>
                          </a:solidFill>
                          <a:effectLst/>
                          <a:latin typeface="+mn-lt"/>
                          <a:ea typeface="+mn-ea"/>
                          <a:cs typeface="+mn-cs"/>
                        </a:rPr>
                        <a:t>Investigating patterns: Children will be able to see where their country is in the world in relation to others, using globes, world maps etc. Introduce children to less familiar environments such as coastal environments.</a:t>
                      </a:r>
                      <a:endParaRPr lang="en-US" sz="1300" b="1" i="0" kern="1200" dirty="0">
                        <a:solidFill>
                          <a:schemeClr val="dk1"/>
                        </a:solidFill>
                        <a:effectLst/>
                        <a:latin typeface="+mn-lt"/>
                        <a:ea typeface="+mn-ea"/>
                        <a:cs typeface="+mn-cs"/>
                      </a:endParaRPr>
                    </a:p>
                    <a:p>
                      <a:r>
                        <a:rPr lang="en-GB" sz="1300" b="1" baseline="0" dirty="0"/>
                        <a:t>People, Culture and Communities (RE link): </a:t>
                      </a:r>
                      <a:r>
                        <a:rPr lang="en-US" sz="1300" b="0" i="0" kern="1200" dirty="0">
                          <a:solidFill>
                            <a:schemeClr val="dk1"/>
                          </a:solidFill>
                          <a:effectLst/>
                          <a:latin typeface="+mn-lt"/>
                          <a:ea typeface="+mn-ea"/>
                          <a:cs typeface="+mn-cs"/>
                        </a:rPr>
                        <a:t>Celebrations in different cultures and worldviews</a:t>
                      </a:r>
                      <a:endParaRPr lang="en-GB" sz="1300" b="1" dirty="0">
                        <a:latin typeface="+mn-lt"/>
                      </a:endParaRPr>
                    </a:p>
                  </a:txBody>
                  <a:tcPr/>
                </a:tc>
                <a:extLst>
                  <a:ext uri="{0D108BD9-81ED-4DB2-BD59-A6C34878D82A}">
                    <a16:rowId xmlns:a16="http://schemas.microsoft.com/office/drawing/2014/main" val="2171682978"/>
                  </a:ext>
                </a:extLst>
              </a:tr>
            </a:tbl>
          </a:graphicData>
        </a:graphic>
      </p:graphicFrame>
      <p:graphicFrame>
        <p:nvGraphicFramePr>
          <p:cNvPr id="14" name="Table 13">
            <a:extLst>
              <a:ext uri="{FF2B5EF4-FFF2-40B4-BE49-F238E27FC236}">
                <a16:creationId xmlns:a16="http://schemas.microsoft.com/office/drawing/2014/main" id="{A67AED8A-3D48-48B8-B381-BC6349F0A3F0}"/>
              </a:ext>
            </a:extLst>
          </p:cNvPr>
          <p:cNvGraphicFramePr>
            <a:graphicFrameLocks noGrp="1"/>
          </p:cNvGraphicFramePr>
          <p:nvPr>
            <p:extLst>
              <p:ext uri="{D42A27DB-BD31-4B8C-83A1-F6EECF244321}">
                <p14:modId xmlns:p14="http://schemas.microsoft.com/office/powerpoint/2010/main" val="3342023294"/>
              </p:ext>
            </p:extLst>
          </p:nvPr>
        </p:nvGraphicFramePr>
        <p:xfrm>
          <a:off x="4985657" y="2993481"/>
          <a:ext cx="6871063" cy="1940151"/>
        </p:xfrm>
        <a:graphic>
          <a:graphicData uri="http://schemas.openxmlformats.org/drawingml/2006/table">
            <a:tbl>
              <a:tblPr firstRow="1" bandRow="1">
                <a:tableStyleId>{93296810-A885-4BE3-A3E7-6D5BEEA58F35}</a:tableStyleId>
              </a:tblPr>
              <a:tblGrid>
                <a:gridCol w="6871063">
                  <a:extLst>
                    <a:ext uri="{9D8B030D-6E8A-4147-A177-3AD203B41FA5}">
                      <a16:colId xmlns:a16="http://schemas.microsoft.com/office/drawing/2014/main" val="1337843456"/>
                    </a:ext>
                  </a:extLst>
                </a:gridCol>
              </a:tblGrid>
              <a:tr h="406014">
                <a:tc>
                  <a:txBody>
                    <a:bodyPr/>
                    <a:lstStyle/>
                    <a:p>
                      <a:r>
                        <a:rPr lang="en-GB"/>
                        <a:t>Expressive Arts and Design </a:t>
                      </a:r>
                    </a:p>
                  </a:txBody>
                  <a:tcPr anchor="ctr"/>
                </a:tc>
                <a:extLst>
                  <a:ext uri="{0D108BD9-81ED-4DB2-BD59-A6C34878D82A}">
                    <a16:rowId xmlns:a16="http://schemas.microsoft.com/office/drawing/2014/main" val="1786578608"/>
                  </a:ext>
                </a:extLst>
              </a:tr>
              <a:tr h="1534137">
                <a:tc>
                  <a:txBody>
                    <a:bodyPr/>
                    <a:lstStyle/>
                    <a:p>
                      <a:r>
                        <a:rPr lang="en-GB" sz="1800" b="1" dirty="0"/>
                        <a:t>Creating</a:t>
                      </a:r>
                      <a:r>
                        <a:rPr lang="en-GB" sz="1800" b="1" baseline="0" dirty="0"/>
                        <a:t> with Materials: </a:t>
                      </a:r>
                      <a:r>
                        <a:rPr lang="en-GB" sz="1800" b="0" baseline="0" dirty="0"/>
                        <a:t>Artist study: Paul Klee. Exploring materials, collaging and using a needle and thread for a simple running stitch.</a:t>
                      </a:r>
                    </a:p>
                    <a:p>
                      <a:r>
                        <a:rPr lang="en-GB" sz="1800" b="1" baseline="0" dirty="0"/>
                        <a:t>Being Imaginative and Expressive: </a:t>
                      </a:r>
                      <a:r>
                        <a:rPr lang="en-GB" sz="1800" b="0" baseline="0" dirty="0"/>
                        <a:t>We will </a:t>
                      </a:r>
                      <a:r>
                        <a:rPr lang="en-US" sz="1800" b="0" i="0" kern="1200" dirty="0">
                          <a:solidFill>
                            <a:schemeClr val="dk1"/>
                          </a:solidFill>
                          <a:effectLst/>
                          <a:latin typeface="+mn-lt"/>
                          <a:ea typeface="+mn-ea"/>
                          <a:cs typeface="+mn-cs"/>
                        </a:rPr>
                        <a:t>use experiences and learnt stories to develop storylines. We will enhance our small world play with simple resources</a:t>
                      </a:r>
                      <a:endParaRPr lang="en-GB" sz="1800" b="1"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950853286"/>
              </p:ext>
            </p:extLst>
          </p:nvPr>
        </p:nvGraphicFramePr>
        <p:xfrm>
          <a:off x="9598260" y="4970065"/>
          <a:ext cx="2347241" cy="1870447"/>
        </p:xfrm>
        <a:graphic>
          <a:graphicData uri="http://schemas.openxmlformats.org/drawingml/2006/table">
            <a:tbl>
              <a:tblPr firstRow="1" bandRow="1">
                <a:tableStyleId>{93296810-A885-4BE3-A3E7-6D5BEEA58F35}</a:tableStyleId>
              </a:tblPr>
              <a:tblGrid>
                <a:gridCol w="2347241">
                  <a:extLst>
                    <a:ext uri="{9D8B030D-6E8A-4147-A177-3AD203B41FA5}">
                      <a16:colId xmlns:a16="http://schemas.microsoft.com/office/drawing/2014/main" val="1337843456"/>
                    </a:ext>
                  </a:extLst>
                </a:gridCol>
              </a:tblGrid>
              <a:tr h="407407">
                <a:tc>
                  <a:txBody>
                    <a:bodyPr/>
                    <a:lstStyle/>
                    <a:p>
                      <a:r>
                        <a:rPr lang="en-GB"/>
                        <a:t>Music</a:t>
                      </a:r>
                    </a:p>
                  </a:txBody>
                  <a:tcPr anchor="ctr"/>
                </a:tc>
                <a:extLst>
                  <a:ext uri="{0D108BD9-81ED-4DB2-BD59-A6C34878D82A}">
                    <a16:rowId xmlns:a16="http://schemas.microsoft.com/office/drawing/2014/main" val="1786578608"/>
                  </a:ext>
                </a:extLst>
              </a:tr>
              <a:tr h="1365458">
                <a:tc>
                  <a:txBody>
                    <a:bodyPr/>
                    <a:lstStyle/>
                    <a:p>
                      <a:pPr lvl="0">
                        <a:buNone/>
                      </a:pPr>
                      <a:r>
                        <a:rPr lang="en-GB" dirty="0"/>
                        <a:t>Continue to develop control of singing voice. Take turns in musical activities and songs.</a:t>
                      </a: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F9DD706B-E236-4F16-926F-D31A1AF6BF15}"/>
              </a:ext>
            </a:extLst>
          </p:cNvPr>
          <p:cNvGraphicFramePr>
            <a:graphicFrameLocks noGrp="1"/>
          </p:cNvGraphicFramePr>
          <p:nvPr>
            <p:extLst>
              <p:ext uri="{D42A27DB-BD31-4B8C-83A1-F6EECF244321}">
                <p14:modId xmlns:p14="http://schemas.microsoft.com/office/powerpoint/2010/main" val="81865216"/>
              </p:ext>
            </p:extLst>
          </p:nvPr>
        </p:nvGraphicFramePr>
        <p:xfrm>
          <a:off x="7086416" y="4990385"/>
          <a:ext cx="2347241" cy="1772865"/>
        </p:xfrm>
        <a:graphic>
          <a:graphicData uri="http://schemas.openxmlformats.org/drawingml/2006/table">
            <a:tbl>
              <a:tblPr firstRow="1" bandRow="1">
                <a:tableStyleId>{93296810-A885-4BE3-A3E7-6D5BEEA58F35}</a:tableStyleId>
              </a:tblPr>
              <a:tblGrid>
                <a:gridCol w="2347241">
                  <a:extLst>
                    <a:ext uri="{9D8B030D-6E8A-4147-A177-3AD203B41FA5}">
                      <a16:colId xmlns:a16="http://schemas.microsoft.com/office/drawing/2014/main" val="1337843456"/>
                    </a:ext>
                  </a:extLst>
                </a:gridCol>
              </a:tblGrid>
              <a:tr h="436522">
                <a:tc>
                  <a:txBody>
                    <a:bodyPr/>
                    <a:lstStyle/>
                    <a:p>
                      <a:r>
                        <a:rPr lang="en-GB" dirty="0"/>
                        <a:t>PE</a:t>
                      </a:r>
                    </a:p>
                  </a:txBody>
                  <a:tcPr anchor="ctr"/>
                </a:tc>
                <a:extLst>
                  <a:ext uri="{0D108BD9-81ED-4DB2-BD59-A6C34878D82A}">
                    <a16:rowId xmlns:a16="http://schemas.microsoft.com/office/drawing/2014/main" val="1786578608"/>
                  </a:ext>
                </a:extLst>
              </a:tr>
              <a:tr h="1336343">
                <a:tc>
                  <a:txBody>
                    <a:bodyPr/>
                    <a:lstStyle/>
                    <a:p>
                      <a:r>
                        <a:rPr lang="en-GB" dirty="0"/>
                        <a:t>Explore how to use space safely. Explore travelling movements, shapes and balances. </a:t>
                      </a:r>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112F8BEF-6D91-499B-B53E-701AAAAD4B69}"/>
              </a:ext>
            </a:extLst>
          </p:cNvPr>
          <p:cNvGraphicFramePr>
            <a:graphicFrameLocks noGrp="1"/>
          </p:cNvGraphicFramePr>
          <p:nvPr>
            <p:extLst>
              <p:ext uri="{D42A27DB-BD31-4B8C-83A1-F6EECF244321}">
                <p14:modId xmlns:p14="http://schemas.microsoft.com/office/powerpoint/2010/main" val="2555250416"/>
              </p:ext>
            </p:extLst>
          </p:nvPr>
        </p:nvGraphicFramePr>
        <p:xfrm>
          <a:off x="4985657" y="4990386"/>
          <a:ext cx="1936156" cy="1772865"/>
        </p:xfrm>
        <a:graphic>
          <a:graphicData uri="http://schemas.openxmlformats.org/drawingml/2006/table">
            <a:tbl>
              <a:tblPr firstRow="1" bandRow="1">
                <a:tableStyleId>{93296810-A885-4BE3-A3E7-6D5BEEA58F35}</a:tableStyleId>
              </a:tblPr>
              <a:tblGrid>
                <a:gridCol w="1936156">
                  <a:extLst>
                    <a:ext uri="{9D8B030D-6E8A-4147-A177-3AD203B41FA5}">
                      <a16:colId xmlns:a16="http://schemas.microsoft.com/office/drawing/2014/main" val="1337843456"/>
                    </a:ext>
                  </a:extLst>
                </a:gridCol>
              </a:tblGrid>
              <a:tr h="436522">
                <a:tc>
                  <a:txBody>
                    <a:bodyPr/>
                    <a:lstStyle/>
                    <a:p>
                      <a:r>
                        <a:rPr lang="en-GB"/>
                        <a:t>PSED</a:t>
                      </a:r>
                    </a:p>
                  </a:txBody>
                  <a:tcPr anchor="ctr"/>
                </a:tc>
                <a:extLst>
                  <a:ext uri="{0D108BD9-81ED-4DB2-BD59-A6C34878D82A}">
                    <a16:rowId xmlns:a16="http://schemas.microsoft.com/office/drawing/2014/main" val="1786578608"/>
                  </a:ext>
                </a:extLst>
              </a:tr>
              <a:tr h="1336343">
                <a:tc>
                  <a:txBody>
                    <a:bodyPr/>
                    <a:lstStyle/>
                    <a:p>
                      <a:r>
                        <a:rPr lang="en-GB" dirty="0"/>
                        <a:t>Jigsaw PSED unit:</a:t>
                      </a:r>
                      <a:r>
                        <a:rPr lang="en-GB" baseline="0" dirty="0"/>
                        <a:t> our dreams and goals. </a:t>
                      </a:r>
                      <a:endParaRPr lang="en-GB" dirty="0"/>
                    </a:p>
                  </a:txBody>
                  <a:tcPr/>
                </a:tc>
                <a:extLst>
                  <a:ext uri="{0D108BD9-81ED-4DB2-BD59-A6C34878D82A}">
                    <a16:rowId xmlns:a16="http://schemas.microsoft.com/office/drawing/2014/main" val="2171682978"/>
                  </a:ext>
                </a:extLst>
              </a:tr>
            </a:tbl>
          </a:graphicData>
        </a:graphic>
      </p:graphicFrame>
      <p:pic>
        <p:nvPicPr>
          <p:cNvPr id="2" name="Picture 1">
            <a:extLst>
              <a:ext uri="{FF2B5EF4-FFF2-40B4-BE49-F238E27FC236}">
                <a16:creationId xmlns:a16="http://schemas.microsoft.com/office/drawing/2014/main" id="{4DC54513-1E2E-480D-8665-4B8C5379258C}"/>
              </a:ext>
            </a:extLst>
          </p:cNvPr>
          <p:cNvPicPr>
            <a:picLocks noChangeAspect="1"/>
          </p:cNvPicPr>
          <p:nvPr/>
        </p:nvPicPr>
        <p:blipFill>
          <a:blip r:embed="rId2"/>
          <a:stretch>
            <a:fillRect/>
          </a:stretch>
        </p:blipFill>
        <p:spPr>
          <a:xfrm>
            <a:off x="2660772" y="192980"/>
            <a:ext cx="1545546" cy="1004888"/>
          </a:xfrm>
          <a:prstGeom prst="rect">
            <a:avLst/>
          </a:prstGeom>
        </p:spPr>
      </p:pic>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461</Words>
  <Application>Microsoft Office PowerPoint</Application>
  <PresentationFormat>Widescreen</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Kiera Holland</cp:lastModifiedBy>
  <cp:revision>8</cp:revision>
  <dcterms:created xsi:type="dcterms:W3CDTF">2022-01-07T10:34:56Z</dcterms:created>
  <dcterms:modified xsi:type="dcterms:W3CDTF">2025-01-09T13:50:19Z</dcterms:modified>
</cp:coreProperties>
</file>