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egory Mcneill" userId="f2607ece-60c6-42f5-a2ee-2dec2a04d42f" providerId="ADAL" clId="{37CB482A-082A-45DD-9CEC-1E921DBFA3DB}"/>
    <pc:docChg chg="custSel modSld">
      <pc:chgData name="Gregory Mcneill" userId="f2607ece-60c6-42f5-a2ee-2dec2a04d42f" providerId="ADAL" clId="{37CB482A-082A-45DD-9CEC-1E921DBFA3DB}" dt="2025-09-10T16:37:06.452" v="362" actId="20577"/>
      <pc:docMkLst>
        <pc:docMk/>
      </pc:docMkLst>
      <pc:sldChg chg="modSp mod">
        <pc:chgData name="Gregory Mcneill" userId="f2607ece-60c6-42f5-a2ee-2dec2a04d42f" providerId="ADAL" clId="{37CB482A-082A-45DD-9CEC-1E921DBFA3DB}" dt="2025-09-10T16:37:06.452" v="362" actId="20577"/>
        <pc:sldMkLst>
          <pc:docMk/>
          <pc:sldMk cId="3514798268" sldId="256"/>
        </pc:sldMkLst>
        <pc:graphicFrameChg chg="modGraphic">
          <ac:chgData name="Gregory Mcneill" userId="f2607ece-60c6-42f5-a2ee-2dec2a04d42f" providerId="ADAL" clId="{37CB482A-082A-45DD-9CEC-1E921DBFA3DB}" dt="2025-09-10T16:37:06.452" v="362" actId="20577"/>
          <ac:graphicFrameMkLst>
            <pc:docMk/>
            <pc:sldMk cId="3514798268" sldId="256"/>
            <ac:graphicFrameMk id="13" creationId="{E578EDF0-7EBF-4637-839E-C002CD7B9ED3}"/>
          </ac:graphicFrameMkLst>
        </pc:graphicFrameChg>
        <pc:graphicFrameChg chg="modGraphic">
          <ac:chgData name="Gregory Mcneill" userId="f2607ece-60c6-42f5-a2ee-2dec2a04d42f" providerId="ADAL" clId="{37CB482A-082A-45DD-9CEC-1E921DBFA3DB}" dt="2025-09-09T09:32:58.266" v="177" actId="20577"/>
          <ac:graphicFrameMkLst>
            <pc:docMk/>
            <pc:sldMk cId="3514798268" sldId="256"/>
            <ac:graphicFrameMk id="17" creationId="{CABFC04D-A76D-48FA-9F0A-E6AFBA8AE99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A7FBF1-0E86-40B2-BC13-B31FD63B66B6}" type="datetimeFigureOut">
              <a:rPr lang="en-GB" smtClean="0"/>
              <a:t>10/09/2025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0A58FE-D066-48C0-9EF9-3482749A8A84}" type="slidenum">
              <a:rPr lang="en-GB" smtClean="0"/>
              <a:t>‹#›</a:t>
            </a:fld>
            <a:endParaRPr lang="en-GB"/>
          </a:p>
        </p:txBody>
      </p:sp>
    </p:spTree>
    <p:extLst>
      <p:ext uri="{BB962C8B-B14F-4D97-AF65-F5344CB8AC3E}">
        <p14:creationId xmlns:p14="http://schemas.microsoft.com/office/powerpoint/2010/main" val="2224202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0A58FE-D066-48C0-9EF9-3482749A8A84}" type="slidenum">
              <a:rPr lang="en-GB" smtClean="0"/>
              <a:t>1</a:t>
            </a:fld>
            <a:endParaRPr lang="en-GB"/>
          </a:p>
        </p:txBody>
      </p:sp>
    </p:spTree>
    <p:extLst>
      <p:ext uri="{BB962C8B-B14F-4D97-AF65-F5344CB8AC3E}">
        <p14:creationId xmlns:p14="http://schemas.microsoft.com/office/powerpoint/2010/main" val="4240567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10/09/2025</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10/09/2025</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99551"/>
            <a:ext cx="4163470" cy="1039713"/>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1400" dirty="0">
                <a:solidFill>
                  <a:srgbClr val="000000"/>
                </a:solidFill>
                <a:latin typeface="Calibri" panose="020F0502020204030204" pitchFamily="34" charset="0"/>
              </a:rPr>
              <a:t>T</a:t>
            </a:r>
            <a:r>
              <a:rPr kumimoji="0" lang="en-GB" altLang="en-US" sz="1400" b="0" i="0" u="none" strike="noStrike" cap="none" normalizeH="0" baseline="0" dirty="0">
                <a:ln>
                  <a:noFill/>
                </a:ln>
                <a:solidFill>
                  <a:srgbClr val="000000"/>
                </a:solidFill>
                <a:effectLst/>
                <a:latin typeface="Calibri" panose="020F0502020204030204" pitchFamily="34" charset="0"/>
              </a:rPr>
              <a:t>his term in…</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rgbClr val="000000"/>
                </a:solidFill>
                <a:effectLst/>
                <a:latin typeface="Calibri" panose="020F0502020204030204" pitchFamily="34" charset="0"/>
              </a:rPr>
              <a:t>Toucan Class</a:t>
            </a:r>
          </a:p>
          <a:p>
            <a:pPr marL="0" marR="0" lvl="0" indent="0"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rgbClr val="000000"/>
              </a:solidFill>
              <a:effectLst/>
              <a:latin typeface="Bernard MT Condensed" panose="020508060609050204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2805990616"/>
              </p:ext>
            </p:extLst>
          </p:nvPr>
        </p:nvGraphicFramePr>
        <p:xfrm>
          <a:off x="4464117" y="208976"/>
          <a:ext cx="3686721" cy="2312348"/>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69248">
                <a:tc>
                  <a:txBody>
                    <a:bodyPr/>
                    <a:lstStyle/>
                    <a:p>
                      <a:r>
                        <a:rPr lang="en-GB" dirty="0"/>
                        <a:t>English (Writing)</a:t>
                      </a:r>
                    </a:p>
                  </a:txBody>
                  <a:tcPr anchor="ctr"/>
                </a:tc>
                <a:extLst>
                  <a:ext uri="{0D108BD9-81ED-4DB2-BD59-A6C34878D82A}">
                    <a16:rowId xmlns:a16="http://schemas.microsoft.com/office/drawing/2014/main" val="1786578608"/>
                  </a:ext>
                </a:extLst>
              </a:tr>
              <a:tr h="1914876">
                <a:tc>
                  <a:txBody>
                    <a:bodyPr/>
                    <a:lstStyle/>
                    <a:p>
                      <a:r>
                        <a:rPr lang="en-GB" sz="1350" dirty="0"/>
                        <a:t>We will be reading ‘The World of the Unknown: Monsters’ by Carey Miller and ‘The Book of Mythical Beasts and Magical Creatures’ by Stephen Krensky. We are using these to create a non-chronological report based on their own invented ‘monster’ or fictional creature.</a:t>
                      </a:r>
                    </a:p>
                    <a:p>
                      <a:r>
                        <a:rPr lang="en-GB" sz="1350" dirty="0"/>
                        <a:t>After this, we will be writing a detailed setting description for our peers using the text ‘Cloud Tea Monkeys’ by Mal Peet.</a:t>
                      </a:r>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4169722536"/>
              </p:ext>
            </p:extLst>
          </p:nvPr>
        </p:nvGraphicFramePr>
        <p:xfrm>
          <a:off x="8198698" y="208975"/>
          <a:ext cx="3792164" cy="2377440"/>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51404">
                <a:tc>
                  <a:txBody>
                    <a:bodyPr/>
                    <a:lstStyle/>
                    <a:p>
                      <a:r>
                        <a:rPr lang="en-GB" dirty="0"/>
                        <a:t>Maths</a:t>
                      </a:r>
                    </a:p>
                  </a:txBody>
                  <a:tcPr anchor="ctr"/>
                </a:tc>
                <a:extLst>
                  <a:ext uri="{0D108BD9-81ED-4DB2-BD59-A6C34878D82A}">
                    <a16:rowId xmlns:a16="http://schemas.microsoft.com/office/drawing/2014/main" val="1786578608"/>
                  </a:ext>
                </a:extLst>
              </a:tr>
              <a:tr h="1932720">
                <a:tc>
                  <a:txBody>
                    <a:bodyPr/>
                    <a:lstStyle/>
                    <a:p>
                      <a:r>
                        <a:rPr lang="en-GB" sz="1400" dirty="0"/>
                        <a:t>We will be covering Place Value to start the half-term by looking at numbers up to 1,000,000.</a:t>
                      </a:r>
                    </a:p>
                    <a:p>
                      <a:r>
                        <a:rPr lang="en-GB" sz="1400" dirty="0"/>
                        <a:t>This will be followed by focussing on mental calculation of the four different operations (addition, subtraction, multiplication and division). Learning different strategies to help us with mental arithmetic.  We will also be building on the formal methods of the 4 operations to help strengthen our efficiency and accuracy.</a:t>
                      </a: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273735800"/>
              </p:ext>
            </p:extLst>
          </p:nvPr>
        </p:nvGraphicFramePr>
        <p:xfrm>
          <a:off x="191397" y="1350498"/>
          <a:ext cx="4163471" cy="2058444"/>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317604">
                <a:tc>
                  <a:txBody>
                    <a:bodyPr/>
                    <a:lstStyle/>
                    <a:p>
                      <a:r>
                        <a:rPr lang="en-GB" dirty="0"/>
                        <a:t>Science</a:t>
                      </a:r>
                    </a:p>
                  </a:txBody>
                  <a:tcPr anchor="ctr"/>
                </a:tc>
                <a:extLst>
                  <a:ext uri="{0D108BD9-81ED-4DB2-BD59-A6C34878D82A}">
                    <a16:rowId xmlns:a16="http://schemas.microsoft.com/office/drawing/2014/main" val="1786578608"/>
                  </a:ext>
                </a:extLst>
              </a:tr>
              <a:tr h="1692684">
                <a:tc>
                  <a:txBody>
                    <a:bodyPr/>
                    <a:lstStyle/>
                    <a:p>
                      <a:r>
                        <a:rPr lang="en-GB" sz="1400" dirty="0"/>
                        <a:t>This half- term we will be learning about properties of materials. We will compare and group materials based different investigations. We will help solve everyday issues caused by the amazing array of material properties. This will be achieved by carrying out a series of tests to identify the best materials for different jobs.</a:t>
                      </a: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987492117"/>
              </p:ext>
            </p:extLst>
          </p:nvPr>
        </p:nvGraphicFramePr>
        <p:xfrm>
          <a:off x="201137" y="3345323"/>
          <a:ext cx="4163471" cy="1557913"/>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317907">
                <a:tc>
                  <a:txBody>
                    <a:bodyPr/>
                    <a:lstStyle/>
                    <a:p>
                      <a:r>
                        <a:rPr lang="en-GB" dirty="0"/>
                        <a:t>History</a:t>
                      </a:r>
                    </a:p>
                  </a:txBody>
                  <a:tcPr anchor="ctr"/>
                </a:tc>
                <a:extLst>
                  <a:ext uri="{0D108BD9-81ED-4DB2-BD59-A6C34878D82A}">
                    <a16:rowId xmlns:a16="http://schemas.microsoft.com/office/drawing/2014/main" val="1786578608"/>
                  </a:ext>
                </a:extLst>
              </a:tr>
              <a:tr h="1192153">
                <a:tc>
                  <a:txBody>
                    <a:bodyPr/>
                    <a:lstStyle/>
                    <a:p>
                      <a:r>
                        <a:rPr lang="en-GB" sz="1400" dirty="0"/>
                        <a:t>In History, we will be learning all about life in Ancient Greece! </a:t>
                      </a:r>
                      <a:r>
                        <a:rPr lang="en-GB" sz="1400" b="0" i="0" kern="1200" dirty="0">
                          <a:solidFill>
                            <a:schemeClr val="dk1"/>
                          </a:solidFill>
                          <a:effectLst/>
                          <a:latin typeface="+mn-lt"/>
                          <a:ea typeface="+mn-ea"/>
                          <a:cs typeface="+mn-cs"/>
                        </a:rPr>
                        <a:t>Focusing on city-states like Athens and Sparta, the invention of democracy, and the unique culture including Greek myths, powerful gods, the Olympic Games, and lasting architectural styles</a:t>
                      </a:r>
                      <a:r>
                        <a:rPr lang="en-GB" sz="1400" dirty="0"/>
                        <a:t>. </a:t>
                      </a: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4212652324"/>
              </p:ext>
            </p:extLst>
          </p:nvPr>
        </p:nvGraphicFramePr>
        <p:xfrm>
          <a:off x="201137" y="4856546"/>
          <a:ext cx="4163471" cy="1950720"/>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332350">
                <a:tc>
                  <a:txBody>
                    <a:bodyPr/>
                    <a:lstStyle/>
                    <a:p>
                      <a:r>
                        <a:rPr lang="en-GB" dirty="0"/>
                        <a:t>Art</a:t>
                      </a:r>
                    </a:p>
                  </a:txBody>
                  <a:tcPr anchor="ctr"/>
                </a:tc>
                <a:extLst>
                  <a:ext uri="{0D108BD9-81ED-4DB2-BD59-A6C34878D82A}">
                    <a16:rowId xmlns:a16="http://schemas.microsoft.com/office/drawing/2014/main" val="1786578608"/>
                  </a:ext>
                </a:extLst>
              </a:tr>
              <a:tr h="1335709">
                <a:tc>
                  <a:txBody>
                    <a:bodyPr/>
                    <a:lstStyle/>
                    <a:p>
                      <a:r>
                        <a:rPr lang="en-GB" sz="1400" dirty="0"/>
                        <a:t>For Art, we will be learning about Surrealism. We will explore the artwork of artists such as Salvador Dali and René Magritte. We will learn about how this movement became popular in the 1920s and how these artists explored fantasy and absurdity to create their own art. This will help us create our own surrealist pieces of art.</a:t>
                      </a: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2597687143"/>
              </p:ext>
            </p:extLst>
          </p:nvPr>
        </p:nvGraphicFramePr>
        <p:xfrm>
          <a:off x="4464117" y="2618959"/>
          <a:ext cx="3686721" cy="1773246"/>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71086">
                <a:tc>
                  <a:txBody>
                    <a:bodyPr/>
                    <a:lstStyle/>
                    <a:p>
                      <a:r>
                        <a:rPr lang="en-GB" dirty="0"/>
                        <a:t>RE</a:t>
                      </a:r>
                    </a:p>
                  </a:txBody>
                  <a:tcPr anchor="ctr"/>
                </a:tc>
                <a:extLst>
                  <a:ext uri="{0D108BD9-81ED-4DB2-BD59-A6C34878D82A}">
                    <a16:rowId xmlns:a16="http://schemas.microsoft.com/office/drawing/2014/main" val="1786578608"/>
                  </a:ext>
                </a:extLst>
              </a:tr>
              <a:tr h="1402160">
                <a:tc>
                  <a:txBody>
                    <a:bodyPr/>
                    <a:lstStyle/>
                    <a:p>
                      <a:r>
                        <a:rPr lang="en-GB" sz="1400" dirty="0"/>
                        <a:t>This half-term we will be answering the question,</a:t>
                      </a:r>
                      <a:r>
                        <a:rPr lang="en-GB" sz="1400" kern="1200" dirty="0">
                          <a:solidFill>
                            <a:schemeClr val="dk1"/>
                          </a:solidFill>
                          <a:effectLst/>
                          <a:latin typeface="+mn-lt"/>
                          <a:ea typeface="+mn-ea"/>
                          <a:cs typeface="+mn-cs"/>
                        </a:rPr>
                        <a:t> “What motivates Humanists to lead good lives?”. To do this we will explore the unique aspects of Humanism and learn more about how their beliefs shaped the lives and careers of famous Humanists.</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3055409469"/>
              </p:ext>
            </p:extLst>
          </p:nvPr>
        </p:nvGraphicFramePr>
        <p:xfrm>
          <a:off x="8198698" y="2618958"/>
          <a:ext cx="3792164" cy="1773246"/>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71086">
                <a:tc>
                  <a:txBody>
                    <a:bodyPr/>
                    <a:lstStyle/>
                    <a:p>
                      <a:r>
                        <a:rPr lang="en-GB" dirty="0"/>
                        <a:t>Computing</a:t>
                      </a:r>
                    </a:p>
                  </a:txBody>
                  <a:tcPr anchor="ctr"/>
                </a:tc>
                <a:extLst>
                  <a:ext uri="{0D108BD9-81ED-4DB2-BD59-A6C34878D82A}">
                    <a16:rowId xmlns:a16="http://schemas.microsoft.com/office/drawing/2014/main" val="1786578608"/>
                  </a:ext>
                </a:extLst>
              </a:tr>
              <a:tr h="1402160">
                <a:tc>
                  <a:txBody>
                    <a:bodyPr/>
                    <a:lstStyle/>
                    <a:p>
                      <a:r>
                        <a:rPr lang="en-GB" sz="1400" dirty="0"/>
                        <a:t>We will be covering computing systems and networks this half term. We will start by looking at what a system is in everyday life before looking at how a computing system operates. Then, we will explore how a computing network works and how data can be exchanged.</a:t>
                      </a:r>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4257681270"/>
              </p:ext>
            </p:extLst>
          </p:nvPr>
        </p:nvGraphicFramePr>
        <p:xfrm>
          <a:off x="4464116" y="4578482"/>
          <a:ext cx="1987309" cy="2200449"/>
        </p:xfrm>
        <a:graphic>
          <a:graphicData uri="http://schemas.openxmlformats.org/drawingml/2006/table">
            <a:tbl>
              <a:tblPr firstRow="1" bandRow="1">
                <a:tableStyleId>{93296810-A885-4BE3-A3E7-6D5BEEA58F35}</a:tableStyleId>
              </a:tblPr>
              <a:tblGrid>
                <a:gridCol w="1987309">
                  <a:extLst>
                    <a:ext uri="{9D8B030D-6E8A-4147-A177-3AD203B41FA5}">
                      <a16:colId xmlns:a16="http://schemas.microsoft.com/office/drawing/2014/main" val="1337843456"/>
                    </a:ext>
                  </a:extLst>
                </a:gridCol>
              </a:tblGrid>
              <a:tr h="423225">
                <a:tc>
                  <a:txBody>
                    <a:bodyPr/>
                    <a:lstStyle/>
                    <a:p>
                      <a:r>
                        <a:rPr lang="en-GB" dirty="0"/>
                        <a:t>PSHE</a:t>
                      </a:r>
                    </a:p>
                  </a:txBody>
                  <a:tcPr anchor="ctr"/>
                </a:tc>
                <a:extLst>
                  <a:ext uri="{0D108BD9-81ED-4DB2-BD59-A6C34878D82A}">
                    <a16:rowId xmlns:a16="http://schemas.microsoft.com/office/drawing/2014/main" val="1786578608"/>
                  </a:ext>
                </a:extLst>
              </a:tr>
              <a:tr h="1777224">
                <a:tc>
                  <a:txBody>
                    <a:bodyPr/>
                    <a:lstStyle/>
                    <a:p>
                      <a:r>
                        <a:rPr lang="en-GB" sz="1400" dirty="0"/>
                        <a:t>We will be thinking about what we would like to be when we are older while examining different types of careers and their value to society.</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4098036665"/>
              </p:ext>
            </p:extLst>
          </p:nvPr>
        </p:nvGraphicFramePr>
        <p:xfrm>
          <a:off x="6512767" y="4578322"/>
          <a:ext cx="1647811" cy="2202211"/>
        </p:xfrm>
        <a:graphic>
          <a:graphicData uri="http://schemas.openxmlformats.org/drawingml/2006/table">
            <a:tbl>
              <a:tblPr firstRow="1" bandRow="1">
                <a:tableStyleId>{93296810-A885-4BE3-A3E7-6D5BEEA58F35}</a:tableStyleId>
              </a:tblPr>
              <a:tblGrid>
                <a:gridCol w="1647811">
                  <a:extLst>
                    <a:ext uri="{9D8B030D-6E8A-4147-A177-3AD203B41FA5}">
                      <a16:colId xmlns:a16="http://schemas.microsoft.com/office/drawing/2014/main" val="1337843456"/>
                    </a:ext>
                  </a:extLst>
                </a:gridCol>
              </a:tblGrid>
              <a:tr h="424987">
                <a:tc>
                  <a:txBody>
                    <a:bodyPr/>
                    <a:lstStyle/>
                    <a:p>
                      <a:r>
                        <a:rPr lang="en-GB" dirty="0"/>
                        <a:t>PE</a:t>
                      </a:r>
                    </a:p>
                  </a:txBody>
                  <a:tcPr anchor="ctr"/>
                </a:tc>
                <a:extLst>
                  <a:ext uri="{0D108BD9-81ED-4DB2-BD59-A6C34878D82A}">
                    <a16:rowId xmlns:a16="http://schemas.microsoft.com/office/drawing/2014/main" val="1786578608"/>
                  </a:ext>
                </a:extLst>
              </a:tr>
              <a:tr h="1777224">
                <a:tc>
                  <a:txBody>
                    <a:bodyPr/>
                    <a:lstStyle/>
                    <a:p>
                      <a:r>
                        <a:rPr lang="en-GB" sz="1400" dirty="0"/>
                        <a:t>This half-term we will be learning the skills needed to practice Tag Rugby. We will be using  an array of invasion games skills.</a:t>
                      </a: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4182682643"/>
              </p:ext>
            </p:extLst>
          </p:nvPr>
        </p:nvGraphicFramePr>
        <p:xfrm>
          <a:off x="8221919" y="4573126"/>
          <a:ext cx="1835339" cy="2200449"/>
        </p:xfrm>
        <a:graphic>
          <a:graphicData uri="http://schemas.openxmlformats.org/drawingml/2006/table">
            <a:tbl>
              <a:tblPr firstRow="1" bandRow="1">
                <a:tableStyleId>{93296810-A885-4BE3-A3E7-6D5BEEA58F35}</a:tableStyleId>
              </a:tblPr>
              <a:tblGrid>
                <a:gridCol w="1835339">
                  <a:extLst>
                    <a:ext uri="{9D8B030D-6E8A-4147-A177-3AD203B41FA5}">
                      <a16:colId xmlns:a16="http://schemas.microsoft.com/office/drawing/2014/main" val="1337843456"/>
                    </a:ext>
                  </a:extLst>
                </a:gridCol>
              </a:tblGrid>
              <a:tr h="468356">
                <a:tc>
                  <a:txBody>
                    <a:bodyPr/>
                    <a:lstStyle/>
                    <a:p>
                      <a:r>
                        <a:rPr lang="en-GB" dirty="0"/>
                        <a:t>Music</a:t>
                      </a:r>
                    </a:p>
                  </a:txBody>
                  <a:tcPr anchor="ctr"/>
                </a:tc>
                <a:extLst>
                  <a:ext uri="{0D108BD9-81ED-4DB2-BD59-A6C34878D82A}">
                    <a16:rowId xmlns:a16="http://schemas.microsoft.com/office/drawing/2014/main" val="1786578608"/>
                  </a:ext>
                </a:extLst>
              </a:tr>
              <a:tr h="1732093">
                <a:tc>
                  <a:txBody>
                    <a:bodyPr/>
                    <a:lstStyle/>
                    <a:p>
                      <a:r>
                        <a:rPr lang="en-GB" sz="1300" i="0" dirty="0"/>
                        <a:t>We will be learning about rock music through singing and playing instruments. We will putting together a whole class performance of Bon Jovi’s ‘</a:t>
                      </a:r>
                      <a:r>
                        <a:rPr lang="en-GB" sz="1300" i="0" dirty="0" err="1"/>
                        <a:t>Livin</a:t>
                      </a:r>
                      <a:r>
                        <a:rPr lang="en-GB" sz="1300" i="0" dirty="0"/>
                        <a:t>’ on a Prayer’.</a:t>
                      </a:r>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537509693"/>
              </p:ext>
            </p:extLst>
          </p:nvPr>
        </p:nvGraphicFramePr>
        <p:xfrm>
          <a:off x="10118600" y="4575004"/>
          <a:ext cx="1868634" cy="2266144"/>
        </p:xfrm>
        <a:graphic>
          <a:graphicData uri="http://schemas.openxmlformats.org/drawingml/2006/table">
            <a:tbl>
              <a:tblPr firstRow="1" bandRow="1">
                <a:tableStyleId>{93296810-A885-4BE3-A3E7-6D5BEEA58F35}</a:tableStyleId>
              </a:tblPr>
              <a:tblGrid>
                <a:gridCol w="1868634">
                  <a:extLst>
                    <a:ext uri="{9D8B030D-6E8A-4147-A177-3AD203B41FA5}">
                      <a16:colId xmlns:a16="http://schemas.microsoft.com/office/drawing/2014/main" val="1337843456"/>
                    </a:ext>
                  </a:extLst>
                </a:gridCol>
              </a:tblGrid>
              <a:tr h="467824">
                <a:tc>
                  <a:txBody>
                    <a:bodyPr/>
                    <a:lstStyle/>
                    <a:p>
                      <a:r>
                        <a:rPr lang="en-GB" dirty="0"/>
                        <a:t>French</a:t>
                      </a:r>
                    </a:p>
                  </a:txBody>
                  <a:tcPr anchor="ctr"/>
                </a:tc>
                <a:extLst>
                  <a:ext uri="{0D108BD9-81ED-4DB2-BD59-A6C34878D82A}">
                    <a16:rowId xmlns:a16="http://schemas.microsoft.com/office/drawing/2014/main" val="1786578608"/>
                  </a:ext>
                </a:extLst>
              </a:tr>
              <a:tr h="17307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We will be learning the vocabulary around “chez </a:t>
                      </a:r>
                      <a:r>
                        <a:rPr lang="en-GB" sz="1400" kern="1200" dirty="0" err="1">
                          <a:solidFill>
                            <a:schemeClr val="dk1"/>
                          </a:solidFill>
                          <a:effectLst/>
                          <a:latin typeface="+mn-lt"/>
                          <a:ea typeface="+mn-ea"/>
                          <a:cs typeface="+mn-cs"/>
                        </a:rPr>
                        <a:t>moi</a:t>
                      </a:r>
                      <a:r>
                        <a:rPr lang="en-GB" sz="1400" kern="1200" dirty="0">
                          <a:solidFill>
                            <a:schemeClr val="dk1"/>
                          </a:solidFill>
                          <a:effectLst/>
                          <a:latin typeface="+mn-lt"/>
                          <a:ea typeface="+mn-ea"/>
                          <a:cs typeface="+mn-cs"/>
                        </a:rPr>
                        <a:t>” so we can describe </a:t>
                      </a:r>
                      <a:r>
                        <a:rPr lang="en-GB" sz="1400" kern="1200">
                          <a:solidFill>
                            <a:schemeClr val="dk1"/>
                          </a:solidFill>
                          <a:effectLst/>
                          <a:latin typeface="+mn-lt"/>
                          <a:ea typeface="+mn-ea"/>
                          <a:cs typeface="+mn-cs"/>
                        </a:rPr>
                        <a:t>what house and area </a:t>
                      </a:r>
                      <a:r>
                        <a:rPr lang="en-GB" sz="1400" kern="1200" dirty="0">
                          <a:solidFill>
                            <a:schemeClr val="dk1"/>
                          </a:solidFill>
                          <a:effectLst/>
                          <a:latin typeface="+mn-lt"/>
                          <a:ea typeface="+mn-ea"/>
                          <a:cs typeface="+mn-cs"/>
                        </a:rPr>
                        <a:t>we </a:t>
                      </a:r>
                      <a:r>
                        <a:rPr lang="en-GB" sz="1400" kern="1200">
                          <a:solidFill>
                            <a:schemeClr val="dk1"/>
                          </a:solidFill>
                          <a:effectLst/>
                          <a:latin typeface="+mn-lt"/>
                          <a:ea typeface="+mn-ea"/>
                          <a:cs typeface="+mn-cs"/>
                        </a:rPr>
                        <a:t>live in. </a:t>
                      </a:r>
                      <a:r>
                        <a:rPr lang="en-GB" sz="1400" kern="1200" dirty="0">
                          <a:solidFill>
                            <a:schemeClr val="dk1"/>
                          </a:solidFill>
                          <a:effectLst/>
                          <a:latin typeface="+mn-lt"/>
                          <a:ea typeface="+mn-ea"/>
                          <a:cs typeface="+mn-cs"/>
                        </a:rPr>
                        <a:t>We will be speaking, reading and listening in each lesson.</a:t>
                      </a:r>
                    </a:p>
                  </a:txBody>
                  <a:tcPr/>
                </a:tc>
                <a:extLst>
                  <a:ext uri="{0D108BD9-81ED-4DB2-BD59-A6C34878D82A}">
                    <a16:rowId xmlns:a16="http://schemas.microsoft.com/office/drawing/2014/main" val="2171682978"/>
                  </a:ext>
                </a:extLst>
              </a:tr>
            </a:tbl>
          </a:graphicData>
        </a:graphic>
      </p:graphicFrame>
      <p:pic>
        <p:nvPicPr>
          <p:cNvPr id="1026" name="Picture 2" descr="Toucan | San Diego Zoo Animals &amp; Plants">
            <a:extLst>
              <a:ext uri="{FF2B5EF4-FFF2-40B4-BE49-F238E27FC236}">
                <a16:creationId xmlns:a16="http://schemas.microsoft.com/office/drawing/2014/main" id="{67313E34-1723-492A-9D8A-97C2A808E9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7117" y="286703"/>
            <a:ext cx="1538501" cy="8654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a49b8bd-d29e-4d46-aff1-e5ae5b220632">
      <Terms xmlns="http://schemas.microsoft.com/office/infopath/2007/PartnerControls"/>
    </lcf76f155ced4ddcb4097134ff3c332f>
    <TaxCatchAll xmlns="6749df9f-eb47-44f2-be0e-f72bd5306b5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1" ma:contentTypeDescription="Create a new document." ma:contentTypeScope="" ma:versionID="99fa8e0e531a8530a1af408fe84952ac">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099767615f317d14d67947b414d92210"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2BC8FF-D64D-430B-B35D-F2C5F72C9672}">
  <ds:schemaRefs>
    <ds:schemaRef ds:uri="http://purl.org/dc/elements/1.1/"/>
    <ds:schemaRef ds:uri="http://www.w3.org/XML/1998/namespace"/>
    <ds:schemaRef ds:uri="566cb0dc-d351-45af-9abe-2a4c6f397d9b"/>
    <ds:schemaRef ds:uri="http://schemas.microsoft.com/office/2006/documentManagement/types"/>
    <ds:schemaRef ds:uri="http://purl.org/dc/dcmitype/"/>
    <ds:schemaRef ds:uri="http://schemas.microsoft.com/office/infopath/2007/PartnerControls"/>
    <ds:schemaRef ds:uri="http://schemas.microsoft.com/office/2006/metadata/properties"/>
    <ds:schemaRef ds:uri="http://schemas.openxmlformats.org/package/2006/metadata/core-properties"/>
    <ds:schemaRef ds:uri="d4bfe957-5417-4326-b3ca-2e7faf1b0fa8"/>
    <ds:schemaRef ds:uri="http://purl.org/dc/terms/"/>
  </ds:schemaRefs>
</ds:datastoreItem>
</file>

<file path=customXml/itemProps2.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3.xml><?xml version="1.0" encoding="utf-8"?>
<ds:datastoreItem xmlns:ds="http://schemas.openxmlformats.org/officeDocument/2006/customXml" ds:itemID="{096B08B3-CC46-4EB7-93EA-D02121636AC6}"/>
</file>

<file path=docProps/app.xml><?xml version="1.0" encoding="utf-8"?>
<Properties xmlns="http://schemas.openxmlformats.org/officeDocument/2006/extended-properties" xmlns:vt="http://schemas.openxmlformats.org/officeDocument/2006/docPropsVTypes">
  <TotalTime>1500</TotalTime>
  <Words>552</Words>
  <Application>Microsoft Office PowerPoint</Application>
  <PresentationFormat>Widescreen</PresentationFormat>
  <Paragraphs>27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Bernard MT Condensed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Gregory Mcneill</cp:lastModifiedBy>
  <cp:revision>31</cp:revision>
  <dcterms:created xsi:type="dcterms:W3CDTF">2022-01-07T10:34:56Z</dcterms:created>
  <dcterms:modified xsi:type="dcterms:W3CDTF">2025-09-10T16:37:14Z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