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788"/>
  </p:normalViewPr>
  <p:slideViewPr>
    <p:cSldViewPr snapToGrid="0">
      <p:cViewPr varScale="1">
        <p:scale>
          <a:sx n="60" d="100"/>
          <a:sy n="60" d="100"/>
        </p:scale>
        <p:origin x="8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D3EDF-CA7E-4022-9773-9C9E101F43A3}" type="datetimeFigureOut">
              <a:rPr lang="en-GB" smtClean="0"/>
              <a:t>04/04/2025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4247A-F02B-459B-8942-28D04A1672D3}" type="slidenum">
              <a:rPr lang="en-GB" smtClean="0"/>
              <a:t>‹#›</a:t>
            </a:fld>
            <a:endParaRPr lang="en-GB"/>
          </a:p>
        </p:txBody>
      </p:sp>
    </p:spTree>
    <p:extLst>
      <p:ext uri="{BB962C8B-B14F-4D97-AF65-F5344CB8AC3E}">
        <p14:creationId xmlns:p14="http://schemas.microsoft.com/office/powerpoint/2010/main" val="15574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4247A-F02B-459B-8942-28D04A1672D3}" type="slidenum">
              <a:rPr lang="en-GB" smtClean="0"/>
              <a:t>1</a:t>
            </a:fld>
            <a:endParaRPr lang="en-GB"/>
          </a:p>
        </p:txBody>
      </p:sp>
    </p:spTree>
    <p:extLst>
      <p:ext uri="{BB962C8B-B14F-4D97-AF65-F5344CB8AC3E}">
        <p14:creationId xmlns:p14="http://schemas.microsoft.com/office/powerpoint/2010/main" val="251166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2BDB-127D-4CCA-95DC-5BF7D55E9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6BEEE5-E26D-4F98-AF9F-CD9983C4B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04C868-5A9F-4832-8EC9-0090E65335C9}"/>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5" name="Footer Placeholder 4">
            <a:extLst>
              <a:ext uri="{FF2B5EF4-FFF2-40B4-BE49-F238E27FC236}">
                <a16:creationId xmlns:a16="http://schemas.microsoft.com/office/drawing/2014/main" id="{76CE74FE-5747-4A85-8CF6-46F786F1D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A32454-C9E3-45E1-86BD-C105405943A5}"/>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30976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3220-CD31-4605-8DA6-5A7A4AFCA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4F2523-5B21-4F61-8ACE-C7C33A1FED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9F439-93DA-4DED-9E3C-40A7A9F7FE2B}"/>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5" name="Footer Placeholder 4">
            <a:extLst>
              <a:ext uri="{FF2B5EF4-FFF2-40B4-BE49-F238E27FC236}">
                <a16:creationId xmlns:a16="http://schemas.microsoft.com/office/drawing/2014/main" id="{0219C8FF-EB98-4E3F-9007-BE9074CBC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530AC-E94C-47D3-AC85-CAB823600F89}"/>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70609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02333-6502-4919-A870-56033D4DCC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CC33C-3340-4A44-99A4-3A43316C9A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47597-5C3B-4C7C-9DB4-028D92A0511D}"/>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5" name="Footer Placeholder 4">
            <a:extLst>
              <a:ext uri="{FF2B5EF4-FFF2-40B4-BE49-F238E27FC236}">
                <a16:creationId xmlns:a16="http://schemas.microsoft.com/office/drawing/2014/main" id="{E84E944B-979C-4E30-8749-B15CE8AEB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C824A-0B7D-4188-AEB1-6E4A76D9747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52822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2B08-E0D7-4AE1-9B59-477BACCA96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BB42F-87C0-4F52-BBA7-1DDF53F39D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3FF57-D74D-4B1B-A7BB-14431C15437E}"/>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5" name="Footer Placeholder 4">
            <a:extLst>
              <a:ext uri="{FF2B5EF4-FFF2-40B4-BE49-F238E27FC236}">
                <a16:creationId xmlns:a16="http://schemas.microsoft.com/office/drawing/2014/main" id="{3903CB4D-3811-419D-ABD2-D2F5BB247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32993-B291-45C1-A4C9-7D9668FB608A}"/>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90236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3EFB-8FA0-4096-829B-E9B8E9993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AD2943-FC3C-4234-A0E6-8112740CB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6F23D-7E1A-4584-A2F8-F3300F694528}"/>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5" name="Footer Placeholder 4">
            <a:extLst>
              <a:ext uri="{FF2B5EF4-FFF2-40B4-BE49-F238E27FC236}">
                <a16:creationId xmlns:a16="http://schemas.microsoft.com/office/drawing/2014/main" id="{5A5348FA-DC5D-4DC0-8E3E-5FD3F717E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FF58F-F166-431D-A4F4-82C645B4979F}"/>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5594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3C80-B963-4AE7-AA61-675C1F8A79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5D092-9AA3-4196-B6D7-6540DBFF6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88759-300B-4ACD-A29F-212F0BA62D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B9F387-0E02-47D4-83D2-21B12DBE5B61}"/>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6" name="Footer Placeholder 5">
            <a:extLst>
              <a:ext uri="{FF2B5EF4-FFF2-40B4-BE49-F238E27FC236}">
                <a16:creationId xmlns:a16="http://schemas.microsoft.com/office/drawing/2014/main" id="{1098C58C-B841-403C-8AEB-C533B15293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12059-00A5-4BB5-89CF-12B0859B89D1}"/>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82084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1B50-03BC-44FD-BD99-CBC85C5B2E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BD8C12-9510-4C93-A6D7-89291E123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DCFA1A-A14B-46BC-8DC1-1ADF67AAA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0272E-BE53-4DF4-B1A7-EA53263C4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128BC9-5650-4494-8762-7193D19023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F4346B-907A-4D4F-A079-18AD41928F14}"/>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8" name="Footer Placeholder 7">
            <a:extLst>
              <a:ext uri="{FF2B5EF4-FFF2-40B4-BE49-F238E27FC236}">
                <a16:creationId xmlns:a16="http://schemas.microsoft.com/office/drawing/2014/main" id="{38293722-1DBA-49AF-85F9-6B69D71625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5977FC-B443-4E2E-BB14-22709E3A7910}"/>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18624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4B08-D3D8-4B32-AF10-094252D9FA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E52E7F-3D00-4E33-9DD3-04CC186250A7}"/>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4" name="Footer Placeholder 3">
            <a:extLst>
              <a:ext uri="{FF2B5EF4-FFF2-40B4-BE49-F238E27FC236}">
                <a16:creationId xmlns:a16="http://schemas.microsoft.com/office/drawing/2014/main" id="{2AAAB1F9-8A14-4F32-A588-1817B45988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96E3E9-4F96-461B-AB20-D0817029B477}"/>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88967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53B75-5EDD-4B30-8349-4EB1D5225B79}"/>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3" name="Footer Placeholder 2">
            <a:extLst>
              <a:ext uri="{FF2B5EF4-FFF2-40B4-BE49-F238E27FC236}">
                <a16:creationId xmlns:a16="http://schemas.microsoft.com/office/drawing/2014/main" id="{01CA0B36-0FBC-4B63-99C5-0E48D9FD6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0E4803-EF21-4799-8196-EBFA1E523DDC}"/>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95312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74CC-A74A-4C02-ABC9-5E28B7CDB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7D96AD-68F2-44F7-9865-31D2F545B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0BA6F5-BA26-4919-AA5F-BC6A456B9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714485-B2C7-48A3-9C87-31D6C6E1396E}"/>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6" name="Footer Placeholder 5">
            <a:extLst>
              <a:ext uri="{FF2B5EF4-FFF2-40B4-BE49-F238E27FC236}">
                <a16:creationId xmlns:a16="http://schemas.microsoft.com/office/drawing/2014/main" id="{5D095F3C-F093-43F1-9A7D-82E0853CC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C612F-E072-40E6-AB35-157EFF982C88}"/>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7524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3637-0112-4ECA-9272-004FEC53C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2AD555-B292-4367-858D-EDFA903C3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857DB4-CFA4-4E16-A9E1-FE55ADB93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91B896-FCF5-4C21-8C8D-78CC0700C219}"/>
              </a:ext>
            </a:extLst>
          </p:cNvPr>
          <p:cNvSpPr>
            <a:spLocks noGrp="1"/>
          </p:cNvSpPr>
          <p:nvPr>
            <p:ph type="dt" sz="half" idx="10"/>
          </p:nvPr>
        </p:nvSpPr>
        <p:spPr/>
        <p:txBody>
          <a:bodyPr/>
          <a:lstStyle/>
          <a:p>
            <a:fld id="{A4FD02C9-3D8C-4CD4-BD60-FDCD58772382}" type="datetimeFigureOut">
              <a:rPr lang="en-GB" smtClean="0"/>
              <a:t>04/04/2025</a:t>
            </a:fld>
            <a:endParaRPr lang="en-GB"/>
          </a:p>
        </p:txBody>
      </p:sp>
      <p:sp>
        <p:nvSpPr>
          <p:cNvPr id="6" name="Footer Placeholder 5">
            <a:extLst>
              <a:ext uri="{FF2B5EF4-FFF2-40B4-BE49-F238E27FC236}">
                <a16:creationId xmlns:a16="http://schemas.microsoft.com/office/drawing/2014/main" id="{1B52DC7F-833E-4D64-A92E-F4E9B1C86F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9F5B7E-34B6-41B6-BBC5-7467C2909B8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47766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3CA0B-2498-457B-AA45-7F54CE125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E1821-33EA-47D8-B75E-16A7D06CE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92FEB-BB09-4D15-A2FD-9690E8A3A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D02C9-3D8C-4CD4-BD60-FDCD58772382}" type="datetimeFigureOut">
              <a:rPr lang="en-GB" smtClean="0"/>
              <a:t>04/04/2025</a:t>
            </a:fld>
            <a:endParaRPr lang="en-GB"/>
          </a:p>
        </p:txBody>
      </p:sp>
      <p:sp>
        <p:nvSpPr>
          <p:cNvPr id="5" name="Footer Placeholder 4">
            <a:extLst>
              <a:ext uri="{FF2B5EF4-FFF2-40B4-BE49-F238E27FC236}">
                <a16:creationId xmlns:a16="http://schemas.microsoft.com/office/drawing/2014/main" id="{90432B41-D5EA-403F-B01D-60973296E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0A5E04-8AAC-4614-88B6-2F9F8404B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DC97-8A51-4447-AC82-4CB2BBC37F54}" type="slidenum">
              <a:rPr lang="en-GB" smtClean="0"/>
              <a:t>‹#›</a:t>
            </a:fld>
            <a:endParaRPr lang="en-GB"/>
          </a:p>
        </p:txBody>
      </p:sp>
    </p:spTree>
    <p:extLst>
      <p:ext uri="{BB962C8B-B14F-4D97-AF65-F5344CB8AC3E}">
        <p14:creationId xmlns:p14="http://schemas.microsoft.com/office/powerpoint/2010/main" val="229176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7D964CA-FAD4-40D5-8A19-F7B4BB4823E1}"/>
              </a:ext>
            </a:extLst>
          </p:cNvPr>
          <p:cNvSpPr txBox="1">
            <a:spLocks noChangeArrowheads="1"/>
          </p:cNvSpPr>
          <p:nvPr/>
        </p:nvSpPr>
        <p:spPr bwMode="auto">
          <a:xfrm>
            <a:off x="201138" y="199551"/>
            <a:ext cx="4163470" cy="1150677"/>
          </a:xfrm>
          <a:prstGeom prst="rect">
            <a:avLst/>
          </a:prstGeom>
          <a:noFill/>
          <a:ln w="28575" algn="in">
            <a:solidFill>
              <a:srgbClr val="92D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Our themes this term </a:t>
            </a:r>
            <a:r>
              <a:rPr lang="en-GB" altLang="en-US" sz="1400" dirty="0">
                <a:solidFill>
                  <a:srgbClr val="000000"/>
                </a:solidFill>
                <a:latin typeface="Calibri" panose="020F0502020204030204" pitchFamily="34" charset="0"/>
              </a:rPr>
              <a:t>are.. </a:t>
            </a:r>
            <a:endParaRPr kumimoji="0" lang="en-GB"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North America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&amp; Pop Art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Bernard MT Condensed" panose="020508060609050204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FA8CF3AC-CD02-44AC-BB62-4E92093EB6ED}"/>
              </a:ext>
            </a:extLst>
          </p:cNvPr>
          <p:cNvGraphicFramePr>
            <a:graphicFrameLocks noGrp="1"/>
          </p:cNvGraphicFramePr>
          <p:nvPr>
            <p:extLst>
              <p:ext uri="{D42A27DB-BD31-4B8C-83A1-F6EECF244321}">
                <p14:modId xmlns:p14="http://schemas.microsoft.com/office/powerpoint/2010/main" val="1083351541"/>
              </p:ext>
            </p:extLst>
          </p:nvPr>
        </p:nvGraphicFramePr>
        <p:xfrm>
          <a:off x="4464117" y="208976"/>
          <a:ext cx="3686721" cy="2284124"/>
        </p:xfrm>
        <a:graphic>
          <a:graphicData uri="http://schemas.openxmlformats.org/drawingml/2006/table">
            <a:tbl>
              <a:tblPr firstRow="1" bandRow="1">
                <a:tableStyleId>{93296810-A885-4BE3-A3E7-6D5BEEA58F35}</a:tableStyleId>
              </a:tblPr>
              <a:tblGrid>
                <a:gridCol w="3686721">
                  <a:extLst>
                    <a:ext uri="{9D8B030D-6E8A-4147-A177-3AD203B41FA5}">
                      <a16:colId xmlns:a16="http://schemas.microsoft.com/office/drawing/2014/main" val="1337843456"/>
                    </a:ext>
                  </a:extLst>
                </a:gridCol>
              </a:tblGrid>
              <a:tr h="369248">
                <a:tc>
                  <a:txBody>
                    <a:bodyPr/>
                    <a:lstStyle/>
                    <a:p>
                      <a:r>
                        <a:rPr lang="en-GB" dirty="0"/>
                        <a:t>English </a:t>
                      </a:r>
                    </a:p>
                  </a:txBody>
                  <a:tcPr anchor="ctr"/>
                </a:tc>
                <a:extLst>
                  <a:ext uri="{0D108BD9-81ED-4DB2-BD59-A6C34878D82A}">
                    <a16:rowId xmlns:a16="http://schemas.microsoft.com/office/drawing/2014/main" val="1786578608"/>
                  </a:ext>
                </a:extLst>
              </a:tr>
              <a:tr h="1914876">
                <a:tc>
                  <a:txBody>
                    <a:bodyPr/>
                    <a:lstStyle/>
                    <a:p>
                      <a:pPr algn="l">
                        <a:spcAft>
                          <a:spcPts val="0"/>
                        </a:spcAft>
                      </a:pPr>
                      <a:r>
                        <a:rPr lang="en-GB" sz="1400" dirty="0"/>
                        <a:t>We will be using the text </a:t>
                      </a:r>
                      <a:r>
                        <a:rPr lang="en-GB" sz="1400" dirty="0">
                          <a:solidFill>
                            <a:srgbClr val="000000"/>
                          </a:solidFill>
                          <a:effectLst/>
                          <a:latin typeface="Calibri" panose="020F0502020204030204" pitchFamily="34" charset="0"/>
                          <a:ea typeface="Calibri" panose="020F0502020204030204" pitchFamily="34" charset="0"/>
                        </a:rPr>
                        <a:t>I Have the Right and  Every Child a Song - Advocacy Campaign</a:t>
                      </a:r>
                      <a:r>
                        <a:rPr lang="en-US" sz="1400" dirty="0"/>
                        <a:t>: where the pupils will intend to raise awareness of a cause or to support a particular message, rather than sell a product or service. Before moving onto the text Skellig where they will be writing a narrative. Then moving onto Poetry where they will be writing to entertain and persuade. </a:t>
                      </a:r>
                      <a:endParaRPr lang="en-GB" sz="1400" dirty="0"/>
                    </a:p>
                  </a:txBody>
                  <a:tcPr/>
                </a:tc>
                <a:extLst>
                  <a:ext uri="{0D108BD9-81ED-4DB2-BD59-A6C34878D82A}">
                    <a16:rowId xmlns:a16="http://schemas.microsoft.com/office/drawing/2014/main" val="2171682978"/>
                  </a:ext>
                </a:extLst>
              </a:tr>
            </a:tbl>
          </a:graphicData>
        </a:graphic>
      </p:graphicFrame>
      <p:graphicFrame>
        <p:nvGraphicFramePr>
          <p:cNvPr id="8" name="Table 7">
            <a:extLst>
              <a:ext uri="{FF2B5EF4-FFF2-40B4-BE49-F238E27FC236}">
                <a16:creationId xmlns:a16="http://schemas.microsoft.com/office/drawing/2014/main" id="{29206755-AFEA-4C39-969A-3A80F2EEC01F}"/>
              </a:ext>
            </a:extLst>
          </p:cNvPr>
          <p:cNvGraphicFramePr>
            <a:graphicFrameLocks noGrp="1"/>
          </p:cNvGraphicFramePr>
          <p:nvPr>
            <p:extLst>
              <p:ext uri="{D42A27DB-BD31-4B8C-83A1-F6EECF244321}">
                <p14:modId xmlns:p14="http://schemas.microsoft.com/office/powerpoint/2010/main" val="3116277923"/>
              </p:ext>
            </p:extLst>
          </p:nvPr>
        </p:nvGraphicFramePr>
        <p:xfrm>
          <a:off x="8198698" y="208975"/>
          <a:ext cx="3792164" cy="2264683"/>
        </p:xfrm>
        <a:graphic>
          <a:graphicData uri="http://schemas.openxmlformats.org/drawingml/2006/table">
            <a:tbl>
              <a:tblPr firstRow="1" bandRow="1">
                <a:tableStyleId>{93296810-A885-4BE3-A3E7-6D5BEEA58F35}</a:tableStyleId>
              </a:tblPr>
              <a:tblGrid>
                <a:gridCol w="3792164">
                  <a:extLst>
                    <a:ext uri="{9D8B030D-6E8A-4147-A177-3AD203B41FA5}">
                      <a16:colId xmlns:a16="http://schemas.microsoft.com/office/drawing/2014/main" val="1337843456"/>
                    </a:ext>
                  </a:extLst>
                </a:gridCol>
              </a:tblGrid>
              <a:tr h="303828">
                <a:tc>
                  <a:txBody>
                    <a:bodyPr/>
                    <a:lstStyle/>
                    <a:p>
                      <a:r>
                        <a:rPr lang="en-GB" dirty="0"/>
                        <a:t>Maths</a:t>
                      </a:r>
                    </a:p>
                  </a:txBody>
                  <a:tcPr anchor="ctr"/>
                </a:tc>
                <a:extLst>
                  <a:ext uri="{0D108BD9-81ED-4DB2-BD59-A6C34878D82A}">
                    <a16:rowId xmlns:a16="http://schemas.microsoft.com/office/drawing/2014/main" val="1786578608"/>
                  </a:ext>
                </a:extLst>
              </a:tr>
              <a:tr h="1898923">
                <a:tc>
                  <a:txBody>
                    <a:bodyPr/>
                    <a:lstStyle/>
                    <a:p>
                      <a:r>
                        <a:rPr lang="en-GB" sz="1400" dirty="0"/>
                        <a:t>We will be learning building on their understanding of algebra.  They will consider sequences in real life contexts and use the vocabulary of term and rule. Pupils will continue to identify missing terms in a sequence and review simple equations to find an unknown and consider how to find pairs of numbers. </a:t>
                      </a:r>
                      <a:endParaRPr lang="en-US" sz="1800" b="0" i="0" u="none" strike="noStrike" kern="1200" baseline="0" dirty="0">
                        <a:solidFill>
                          <a:schemeClr val="dk1"/>
                        </a:solidFill>
                        <a:latin typeface="+mn-lt"/>
                        <a:ea typeface="+mn-ea"/>
                        <a:cs typeface="+mn-cs"/>
                      </a:endParaRPr>
                    </a:p>
                    <a:p>
                      <a:r>
                        <a:rPr lang="en-GB" sz="1400" dirty="0"/>
                        <a:t>Before starting revision for the SATs in May. </a:t>
                      </a:r>
                    </a:p>
                  </a:txBody>
                  <a:tcPr/>
                </a:tc>
                <a:extLst>
                  <a:ext uri="{0D108BD9-81ED-4DB2-BD59-A6C34878D82A}">
                    <a16:rowId xmlns:a16="http://schemas.microsoft.com/office/drawing/2014/main" val="2171682978"/>
                  </a:ext>
                </a:extLst>
              </a:tr>
            </a:tbl>
          </a:graphicData>
        </a:graphic>
      </p:graphicFrame>
      <p:graphicFrame>
        <p:nvGraphicFramePr>
          <p:cNvPr id="9" name="Table 8">
            <a:extLst>
              <a:ext uri="{FF2B5EF4-FFF2-40B4-BE49-F238E27FC236}">
                <a16:creationId xmlns:a16="http://schemas.microsoft.com/office/drawing/2014/main" id="{144B4083-B2DA-4CA1-AEF1-973FE94A42AE}"/>
              </a:ext>
            </a:extLst>
          </p:cNvPr>
          <p:cNvGraphicFramePr>
            <a:graphicFrameLocks noGrp="1"/>
          </p:cNvGraphicFramePr>
          <p:nvPr>
            <p:extLst>
              <p:ext uri="{D42A27DB-BD31-4B8C-83A1-F6EECF244321}">
                <p14:modId xmlns:p14="http://schemas.microsoft.com/office/powerpoint/2010/main" val="1961370335"/>
              </p:ext>
            </p:extLst>
          </p:nvPr>
        </p:nvGraphicFramePr>
        <p:xfrm>
          <a:off x="201136" y="1421127"/>
          <a:ext cx="4163471" cy="1986508"/>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401548">
                <a:tc>
                  <a:txBody>
                    <a:bodyPr/>
                    <a:lstStyle/>
                    <a:p>
                      <a:r>
                        <a:rPr lang="en-GB" dirty="0"/>
                        <a:t>Science</a:t>
                      </a:r>
                    </a:p>
                  </a:txBody>
                  <a:tcPr anchor="ctr"/>
                </a:tc>
                <a:extLst>
                  <a:ext uri="{0D108BD9-81ED-4DB2-BD59-A6C34878D82A}">
                    <a16:rowId xmlns:a16="http://schemas.microsoft.com/office/drawing/2014/main" val="1786578608"/>
                  </a:ext>
                </a:extLst>
              </a:tr>
              <a:tr h="1371697">
                <a:tc>
                  <a:txBody>
                    <a:bodyPr/>
                    <a:lstStyle/>
                    <a:p>
                      <a:r>
                        <a:rPr lang="en-GB" sz="1400" dirty="0"/>
                        <a:t>This half-term we will be learning about Evolution and Inheritance. </a:t>
                      </a:r>
                      <a:r>
                        <a:rPr lang="en-US" sz="1400" b="0" i="0" u="none" strike="noStrike" kern="1200" baseline="0" dirty="0">
                          <a:solidFill>
                            <a:schemeClr val="dk1"/>
                          </a:solidFill>
                          <a:latin typeface="+mn-lt"/>
                          <a:ea typeface="+mn-ea"/>
                          <a:cs typeface="+mn-cs"/>
                        </a:rPr>
                        <a:t>Recognise that living things have changed over time and that fossils provide information about living things that inhabited the Earth millions of years ago. Recognise that living things produce offspring of the same kind, but normally offspring vary and are not identical to their parents.</a:t>
                      </a:r>
                      <a:endParaRPr lang="en-GB" sz="1400" dirty="0">
                        <a:latin typeface="+mn-lt"/>
                      </a:endParaRPr>
                    </a:p>
                  </a:txBody>
                  <a:tcPr/>
                </a:tc>
                <a:extLst>
                  <a:ext uri="{0D108BD9-81ED-4DB2-BD59-A6C34878D82A}">
                    <a16:rowId xmlns:a16="http://schemas.microsoft.com/office/drawing/2014/main" val="2171682978"/>
                  </a:ext>
                </a:extLst>
              </a:tr>
            </a:tbl>
          </a:graphicData>
        </a:graphic>
      </p:graphicFrame>
      <p:graphicFrame>
        <p:nvGraphicFramePr>
          <p:cNvPr id="10" name="Table 9">
            <a:extLst>
              <a:ext uri="{FF2B5EF4-FFF2-40B4-BE49-F238E27FC236}">
                <a16:creationId xmlns:a16="http://schemas.microsoft.com/office/drawing/2014/main" id="{F6BF2F47-F5A6-44A7-89DF-6F32BA1D053C}"/>
              </a:ext>
            </a:extLst>
          </p:cNvPr>
          <p:cNvGraphicFramePr>
            <a:graphicFrameLocks noGrp="1"/>
          </p:cNvGraphicFramePr>
          <p:nvPr>
            <p:extLst>
              <p:ext uri="{D42A27DB-BD31-4B8C-83A1-F6EECF244321}">
                <p14:modId xmlns:p14="http://schemas.microsoft.com/office/powerpoint/2010/main" val="64698383"/>
              </p:ext>
            </p:extLst>
          </p:nvPr>
        </p:nvGraphicFramePr>
        <p:xfrm>
          <a:off x="201135" y="3450366"/>
          <a:ext cx="4163471" cy="1737360"/>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251401">
                <a:tc>
                  <a:txBody>
                    <a:bodyPr/>
                    <a:lstStyle/>
                    <a:p>
                      <a:r>
                        <a:rPr lang="en-GB" dirty="0"/>
                        <a:t>History / Geography </a:t>
                      </a:r>
                    </a:p>
                  </a:txBody>
                  <a:tcPr anchor="ctr"/>
                </a:tc>
                <a:extLst>
                  <a:ext uri="{0D108BD9-81ED-4DB2-BD59-A6C34878D82A}">
                    <a16:rowId xmlns:a16="http://schemas.microsoft.com/office/drawing/2014/main" val="1786578608"/>
                  </a:ext>
                </a:extLst>
              </a:tr>
              <a:tr h="1354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will be learning about World War II, the weapons and the impact is has had on Britain and the rest of the world. Whilst in Geography we will be learning about North America where the pupils will be investigating the physical features: rivers, mountains and populations. </a:t>
                      </a:r>
                    </a:p>
                  </a:txBody>
                  <a:tcPr/>
                </a:tc>
                <a:extLst>
                  <a:ext uri="{0D108BD9-81ED-4DB2-BD59-A6C34878D82A}">
                    <a16:rowId xmlns:a16="http://schemas.microsoft.com/office/drawing/2014/main" val="2171682978"/>
                  </a:ext>
                </a:extLst>
              </a:tr>
            </a:tbl>
          </a:graphicData>
        </a:graphic>
      </p:graphicFrame>
      <p:graphicFrame>
        <p:nvGraphicFramePr>
          <p:cNvPr id="12" name="Table 11">
            <a:extLst>
              <a:ext uri="{FF2B5EF4-FFF2-40B4-BE49-F238E27FC236}">
                <a16:creationId xmlns:a16="http://schemas.microsoft.com/office/drawing/2014/main" id="{0631405A-09BD-40D8-B190-EC27D20D8371}"/>
              </a:ext>
            </a:extLst>
          </p:cNvPr>
          <p:cNvGraphicFramePr>
            <a:graphicFrameLocks noGrp="1"/>
          </p:cNvGraphicFramePr>
          <p:nvPr>
            <p:extLst>
              <p:ext uri="{D42A27DB-BD31-4B8C-83A1-F6EECF244321}">
                <p14:modId xmlns:p14="http://schemas.microsoft.com/office/powerpoint/2010/main" val="2362836769"/>
              </p:ext>
            </p:extLst>
          </p:nvPr>
        </p:nvGraphicFramePr>
        <p:xfrm>
          <a:off x="201137" y="5192012"/>
          <a:ext cx="4163471" cy="1580901"/>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344125">
                <a:tc>
                  <a:txBody>
                    <a:bodyPr/>
                    <a:lstStyle/>
                    <a:p>
                      <a:r>
                        <a:rPr lang="en-GB" dirty="0"/>
                        <a:t>Art</a:t>
                      </a:r>
                    </a:p>
                  </a:txBody>
                  <a:tcPr anchor="ctr"/>
                </a:tc>
                <a:extLst>
                  <a:ext uri="{0D108BD9-81ED-4DB2-BD59-A6C34878D82A}">
                    <a16:rowId xmlns:a16="http://schemas.microsoft.com/office/drawing/2014/main" val="1786578608"/>
                  </a:ext>
                </a:extLst>
              </a:tr>
              <a:tr h="1215141">
                <a:tc>
                  <a:txBody>
                    <a:bodyPr/>
                    <a:lstStyle/>
                    <a:p>
                      <a:r>
                        <a:rPr lang="en-GB" sz="1400" dirty="0"/>
                        <a:t>We will be investigating the explosion of Pop Art and the artist: Andy Warhol. The pupils will be building on their printing techniques, along with looking at the effects it creates and styles and period that it represents. </a:t>
                      </a:r>
                      <a:endParaRPr lang="en-GB" sz="1400" b="0" dirty="0"/>
                    </a:p>
                  </a:txBody>
                  <a:tcPr/>
                </a:tc>
                <a:extLst>
                  <a:ext uri="{0D108BD9-81ED-4DB2-BD59-A6C34878D82A}">
                    <a16:rowId xmlns:a16="http://schemas.microsoft.com/office/drawing/2014/main" val="2171682978"/>
                  </a:ext>
                </a:extLst>
              </a:tr>
            </a:tbl>
          </a:graphicData>
        </a:graphic>
      </p:graphicFrame>
      <p:graphicFrame>
        <p:nvGraphicFramePr>
          <p:cNvPr id="13" name="Table 12">
            <a:extLst>
              <a:ext uri="{FF2B5EF4-FFF2-40B4-BE49-F238E27FC236}">
                <a16:creationId xmlns:a16="http://schemas.microsoft.com/office/drawing/2014/main" id="{E578EDF0-7EBF-4637-839E-C002CD7B9ED3}"/>
              </a:ext>
            </a:extLst>
          </p:cNvPr>
          <p:cNvGraphicFramePr>
            <a:graphicFrameLocks noGrp="1"/>
          </p:cNvGraphicFramePr>
          <p:nvPr>
            <p:extLst>
              <p:ext uri="{D42A27DB-BD31-4B8C-83A1-F6EECF244321}">
                <p14:modId xmlns:p14="http://schemas.microsoft.com/office/powerpoint/2010/main" val="1773086992"/>
              </p:ext>
            </p:extLst>
          </p:nvPr>
        </p:nvGraphicFramePr>
        <p:xfrm>
          <a:off x="4485032" y="2618958"/>
          <a:ext cx="3665806" cy="1737360"/>
        </p:xfrm>
        <a:graphic>
          <a:graphicData uri="http://schemas.openxmlformats.org/drawingml/2006/table">
            <a:tbl>
              <a:tblPr firstRow="1" bandRow="1">
                <a:tableStyleId>{93296810-A885-4BE3-A3E7-6D5BEEA58F35}</a:tableStyleId>
              </a:tblPr>
              <a:tblGrid>
                <a:gridCol w="3665806">
                  <a:extLst>
                    <a:ext uri="{9D8B030D-6E8A-4147-A177-3AD203B41FA5}">
                      <a16:colId xmlns:a16="http://schemas.microsoft.com/office/drawing/2014/main" val="1337843456"/>
                    </a:ext>
                  </a:extLst>
                </a:gridCol>
              </a:tblGrid>
              <a:tr h="252702">
                <a:tc>
                  <a:txBody>
                    <a:bodyPr/>
                    <a:lstStyle/>
                    <a:p>
                      <a:r>
                        <a:rPr lang="en-GB" dirty="0"/>
                        <a:t>RE</a:t>
                      </a:r>
                    </a:p>
                  </a:txBody>
                  <a:tcPr anchor="ctr"/>
                </a:tc>
                <a:extLst>
                  <a:ext uri="{0D108BD9-81ED-4DB2-BD59-A6C34878D82A}">
                    <a16:rowId xmlns:a16="http://schemas.microsoft.com/office/drawing/2014/main" val="1786578608"/>
                  </a:ext>
                </a:extLst>
              </a:tr>
              <a:tr h="1284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our RE we are looking at the religion of  </a:t>
                      </a:r>
                      <a:r>
                        <a:rPr lang="en-GB" sz="1400" dirty="0" err="1"/>
                        <a:t>Hinduiusm</a:t>
                      </a:r>
                      <a:r>
                        <a:rPr lang="en-GB"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enquiry question the pupils will investigate is: </a:t>
                      </a:r>
                      <a:r>
                        <a:rPr lang="en-GB" sz="1400" dirty="0">
                          <a:effectLst/>
                          <a:latin typeface="Calibri" panose="020F0502020204030204" pitchFamily="34" charset="0"/>
                          <a:ea typeface="Calibri" panose="020F0502020204030204" pitchFamily="34" charset="0"/>
                          <a:cs typeface="Calibri" panose="020F0502020204030204" pitchFamily="34" charset="0"/>
                        </a:rPr>
                        <a:t>Do belief in Karma Samsara and </a:t>
                      </a:r>
                      <a:r>
                        <a:rPr lang="en-GB" sz="1400" dirty="0" err="1">
                          <a:effectLst/>
                          <a:latin typeface="Calibri" panose="020F0502020204030204" pitchFamily="34" charset="0"/>
                          <a:ea typeface="Calibri" panose="020F0502020204030204" pitchFamily="34" charset="0"/>
                          <a:cs typeface="Calibri" panose="020F0502020204030204" pitchFamily="34" charset="0"/>
                        </a:rPr>
                        <a:t>Moskha</a:t>
                      </a:r>
                      <a:r>
                        <a:rPr lang="en-GB" sz="1400" dirty="0">
                          <a:effectLst/>
                          <a:latin typeface="Calibri" panose="020F0502020204030204" pitchFamily="34" charset="0"/>
                          <a:ea typeface="Calibri" panose="020F0502020204030204" pitchFamily="34" charset="0"/>
                          <a:cs typeface="Calibri" panose="020F0502020204030204" pitchFamily="34" charset="0"/>
                        </a:rPr>
                        <a:t> help </a:t>
                      </a:r>
                      <a:r>
                        <a:rPr lang="en-GB" sz="1400" dirty="0" err="1">
                          <a:effectLst/>
                          <a:latin typeface="Calibri" panose="020F0502020204030204" pitchFamily="34" charset="0"/>
                          <a:ea typeface="Calibri" panose="020F0502020204030204" pitchFamily="34" charset="0"/>
                          <a:cs typeface="Calibri" panose="020F0502020204030204" pitchFamily="34" charset="0"/>
                        </a:rPr>
                        <a:t>Sanatanis</a:t>
                      </a:r>
                      <a:r>
                        <a:rPr lang="en-GB" sz="1400" dirty="0">
                          <a:effectLst/>
                          <a:latin typeface="Calibri" panose="020F0502020204030204" pitchFamily="34" charset="0"/>
                          <a:ea typeface="Calibri" panose="020F0502020204030204" pitchFamily="34" charset="0"/>
                          <a:cs typeface="Calibri" panose="020F0502020204030204" pitchFamily="34" charset="0"/>
                        </a:rPr>
                        <a:t> lead good lives?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1682978"/>
                  </a:ext>
                </a:extLst>
              </a:tr>
            </a:tbl>
          </a:graphicData>
        </a:graphic>
      </p:graphicFrame>
      <p:graphicFrame>
        <p:nvGraphicFramePr>
          <p:cNvPr id="14" name="Table 13">
            <a:extLst>
              <a:ext uri="{FF2B5EF4-FFF2-40B4-BE49-F238E27FC236}">
                <a16:creationId xmlns:a16="http://schemas.microsoft.com/office/drawing/2014/main" id="{A67AED8A-3D48-48B8-B381-BC6349F0A3F0}"/>
              </a:ext>
            </a:extLst>
          </p:cNvPr>
          <p:cNvGraphicFramePr>
            <a:graphicFrameLocks noGrp="1"/>
          </p:cNvGraphicFramePr>
          <p:nvPr>
            <p:extLst>
              <p:ext uri="{D42A27DB-BD31-4B8C-83A1-F6EECF244321}">
                <p14:modId xmlns:p14="http://schemas.microsoft.com/office/powerpoint/2010/main" val="3741216740"/>
              </p:ext>
            </p:extLst>
          </p:nvPr>
        </p:nvGraphicFramePr>
        <p:xfrm>
          <a:off x="8250348" y="2618958"/>
          <a:ext cx="3740513" cy="1820238"/>
        </p:xfrm>
        <a:graphic>
          <a:graphicData uri="http://schemas.openxmlformats.org/drawingml/2006/table">
            <a:tbl>
              <a:tblPr firstRow="1" bandRow="1">
                <a:tableStyleId>{93296810-A885-4BE3-A3E7-6D5BEEA58F35}</a:tableStyleId>
              </a:tblPr>
              <a:tblGrid>
                <a:gridCol w="3740513">
                  <a:extLst>
                    <a:ext uri="{9D8B030D-6E8A-4147-A177-3AD203B41FA5}">
                      <a16:colId xmlns:a16="http://schemas.microsoft.com/office/drawing/2014/main" val="1337843456"/>
                    </a:ext>
                  </a:extLst>
                </a:gridCol>
              </a:tblGrid>
              <a:tr h="335649">
                <a:tc>
                  <a:txBody>
                    <a:bodyPr/>
                    <a:lstStyle/>
                    <a:p>
                      <a:r>
                        <a:rPr lang="en-GB" dirty="0"/>
                        <a:t>Computing</a:t>
                      </a:r>
                    </a:p>
                  </a:txBody>
                  <a:tcPr anchor="ctr"/>
                </a:tc>
                <a:extLst>
                  <a:ext uri="{0D108BD9-81ED-4DB2-BD59-A6C34878D82A}">
                    <a16:rowId xmlns:a16="http://schemas.microsoft.com/office/drawing/2014/main" val="1786578608"/>
                  </a:ext>
                </a:extLst>
              </a:tr>
              <a:tr h="1454478">
                <a:tc>
                  <a:txBody>
                    <a:bodyPr/>
                    <a:lstStyle/>
                    <a:p>
                      <a:pPr algn="l">
                        <a:lnSpc>
                          <a:spcPct val="107000"/>
                        </a:lnSpc>
                        <a:spcAft>
                          <a:spcPts val="800"/>
                        </a:spcAft>
                      </a:pPr>
                      <a:r>
                        <a:rPr lang="en-GB" sz="1400" dirty="0">
                          <a:effectLst/>
                          <a:latin typeface="+mn-lt"/>
                          <a:ea typeface="Calibri" panose="020F0502020204030204" pitchFamily="34" charset="0"/>
                          <a:cs typeface="Times New Roman" panose="02020603050405020304" pitchFamily="18" charset="0"/>
                        </a:rPr>
                        <a:t>We will be </a:t>
                      </a:r>
                      <a:r>
                        <a:rPr lang="en-GB" sz="1400" kern="1200" dirty="0">
                          <a:solidFill>
                            <a:schemeClr val="dk1"/>
                          </a:solidFill>
                          <a:effectLst/>
                          <a:latin typeface="+mn-lt"/>
                          <a:ea typeface="+mn-ea"/>
                          <a:cs typeface="+mn-cs"/>
                        </a:rPr>
                        <a:t>exploring the concept of variables in programming through games in Scratch. First, we</a:t>
                      </a:r>
                      <a:r>
                        <a:rPr lang="en-GB" sz="1400" kern="1200" baseline="0" dirty="0">
                          <a:solidFill>
                            <a:schemeClr val="dk1"/>
                          </a:solidFill>
                          <a:effectLst/>
                          <a:latin typeface="+mn-lt"/>
                          <a:ea typeface="+mn-ea"/>
                          <a:cs typeface="+mn-cs"/>
                        </a:rPr>
                        <a:t> will</a:t>
                      </a:r>
                      <a:r>
                        <a:rPr lang="en-GB" sz="1400" kern="1200" dirty="0">
                          <a:solidFill>
                            <a:schemeClr val="dk1"/>
                          </a:solidFill>
                          <a:effectLst/>
                          <a:latin typeface="+mn-lt"/>
                          <a:ea typeface="+mn-ea"/>
                          <a:cs typeface="+mn-cs"/>
                        </a:rPr>
                        <a:t> find out what variables are and relate them to real-world examples of values that can be set and changed. Then they will be applying this</a:t>
                      </a:r>
                      <a:r>
                        <a:rPr lang="en-GB" sz="1400" kern="1200" baseline="0" dirty="0">
                          <a:solidFill>
                            <a:schemeClr val="dk1"/>
                          </a:solidFill>
                          <a:effectLst/>
                          <a:latin typeface="+mn-lt"/>
                          <a:ea typeface="+mn-ea"/>
                          <a:cs typeface="+mn-cs"/>
                        </a:rPr>
                        <a:t> to design and code their </a:t>
                      </a:r>
                      <a:r>
                        <a:rPr lang="en-GB" sz="1400" kern="1200" baseline="0">
                          <a:solidFill>
                            <a:schemeClr val="dk1"/>
                          </a:solidFill>
                          <a:effectLst/>
                          <a:latin typeface="+mn-lt"/>
                          <a:ea typeface="+mn-ea"/>
                          <a:cs typeface="+mn-cs"/>
                        </a:rPr>
                        <a:t>own games.</a:t>
                      </a:r>
                      <a:endParaRPr lang="en-GB" sz="1100" dirty="0">
                        <a:effectLst/>
                        <a:latin typeface="+mn-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171682978"/>
                  </a:ext>
                </a:extLst>
              </a:tr>
            </a:tbl>
          </a:graphicData>
        </a:graphic>
      </p:graphicFrame>
      <p:graphicFrame>
        <p:nvGraphicFramePr>
          <p:cNvPr id="15" name="Table 14">
            <a:extLst>
              <a:ext uri="{FF2B5EF4-FFF2-40B4-BE49-F238E27FC236}">
                <a16:creationId xmlns:a16="http://schemas.microsoft.com/office/drawing/2014/main" id="{513AC508-FC68-42F9-A28F-33BEB6A59376}"/>
              </a:ext>
            </a:extLst>
          </p:cNvPr>
          <p:cNvGraphicFramePr>
            <a:graphicFrameLocks noGrp="1"/>
          </p:cNvGraphicFramePr>
          <p:nvPr>
            <p:extLst>
              <p:ext uri="{D42A27DB-BD31-4B8C-83A1-F6EECF244321}">
                <p14:modId xmlns:p14="http://schemas.microsoft.com/office/powerpoint/2010/main" val="620173475"/>
              </p:ext>
            </p:extLst>
          </p:nvPr>
        </p:nvGraphicFramePr>
        <p:xfrm>
          <a:off x="4416208" y="4529019"/>
          <a:ext cx="1987309" cy="2215088"/>
        </p:xfrm>
        <a:graphic>
          <a:graphicData uri="http://schemas.openxmlformats.org/drawingml/2006/table">
            <a:tbl>
              <a:tblPr firstRow="1" bandRow="1">
                <a:tableStyleId>{93296810-A885-4BE3-A3E7-6D5BEEA58F35}</a:tableStyleId>
              </a:tblPr>
              <a:tblGrid>
                <a:gridCol w="1987309">
                  <a:extLst>
                    <a:ext uri="{9D8B030D-6E8A-4147-A177-3AD203B41FA5}">
                      <a16:colId xmlns:a16="http://schemas.microsoft.com/office/drawing/2014/main" val="1337843456"/>
                    </a:ext>
                  </a:extLst>
                </a:gridCol>
              </a:tblGrid>
              <a:tr h="142636">
                <a:tc>
                  <a:txBody>
                    <a:bodyPr/>
                    <a:lstStyle/>
                    <a:p>
                      <a:r>
                        <a:rPr lang="en-GB" dirty="0"/>
                        <a:t>PSHE</a:t>
                      </a:r>
                    </a:p>
                  </a:txBody>
                  <a:tcPr anchor="ctr"/>
                </a:tc>
                <a:extLst>
                  <a:ext uri="{0D108BD9-81ED-4DB2-BD59-A6C34878D82A}">
                    <a16:rowId xmlns:a16="http://schemas.microsoft.com/office/drawing/2014/main" val="1786578608"/>
                  </a:ext>
                </a:extLst>
              </a:tr>
              <a:tr h="1849328">
                <a:tc>
                  <a:txBody>
                    <a:bodyPr/>
                    <a:lstStyle/>
                    <a:p>
                      <a:r>
                        <a:rPr lang="en-GB" sz="1400" dirty="0"/>
                        <a:t>We will be looking at ‘Relationships’. How to make friends, how to solve friendship problems when they arise. As well as treating others with respect and feel part of a group. </a:t>
                      </a:r>
                    </a:p>
                  </a:txBody>
                  <a:tcPr/>
                </a:tc>
                <a:extLst>
                  <a:ext uri="{0D108BD9-81ED-4DB2-BD59-A6C34878D82A}">
                    <a16:rowId xmlns:a16="http://schemas.microsoft.com/office/drawing/2014/main" val="2171682978"/>
                  </a:ext>
                </a:extLst>
              </a:tr>
            </a:tbl>
          </a:graphicData>
        </a:graphic>
      </p:graphicFrame>
      <p:graphicFrame>
        <p:nvGraphicFramePr>
          <p:cNvPr id="16" name="Table 15">
            <a:extLst>
              <a:ext uri="{FF2B5EF4-FFF2-40B4-BE49-F238E27FC236}">
                <a16:creationId xmlns:a16="http://schemas.microsoft.com/office/drawing/2014/main" id="{31C26C41-BF83-4C9A-8B11-EE06B7BFA4C7}"/>
              </a:ext>
            </a:extLst>
          </p:cNvPr>
          <p:cNvGraphicFramePr>
            <a:graphicFrameLocks noGrp="1"/>
          </p:cNvGraphicFramePr>
          <p:nvPr>
            <p:extLst>
              <p:ext uri="{D42A27DB-BD31-4B8C-83A1-F6EECF244321}">
                <p14:modId xmlns:p14="http://schemas.microsoft.com/office/powerpoint/2010/main" val="4232343791"/>
              </p:ext>
            </p:extLst>
          </p:nvPr>
        </p:nvGraphicFramePr>
        <p:xfrm>
          <a:off x="6503027" y="4529019"/>
          <a:ext cx="1647811" cy="2257038"/>
        </p:xfrm>
        <a:graphic>
          <a:graphicData uri="http://schemas.openxmlformats.org/drawingml/2006/table">
            <a:tbl>
              <a:tblPr firstRow="1" bandRow="1">
                <a:tableStyleId>{93296810-A885-4BE3-A3E7-6D5BEEA58F35}</a:tableStyleId>
              </a:tblPr>
              <a:tblGrid>
                <a:gridCol w="1647811">
                  <a:extLst>
                    <a:ext uri="{9D8B030D-6E8A-4147-A177-3AD203B41FA5}">
                      <a16:colId xmlns:a16="http://schemas.microsoft.com/office/drawing/2014/main" val="1337843456"/>
                    </a:ext>
                  </a:extLst>
                </a:gridCol>
              </a:tblGrid>
              <a:tr h="435567">
                <a:tc>
                  <a:txBody>
                    <a:bodyPr/>
                    <a:lstStyle/>
                    <a:p>
                      <a:r>
                        <a:rPr lang="en-GB" dirty="0"/>
                        <a:t>PE</a:t>
                      </a:r>
                    </a:p>
                  </a:txBody>
                  <a:tcPr anchor="ctr"/>
                </a:tc>
                <a:extLst>
                  <a:ext uri="{0D108BD9-81ED-4DB2-BD59-A6C34878D82A}">
                    <a16:rowId xmlns:a16="http://schemas.microsoft.com/office/drawing/2014/main" val="1786578608"/>
                  </a:ext>
                </a:extLst>
              </a:tr>
              <a:tr h="1821471">
                <a:tc>
                  <a:txBody>
                    <a:bodyPr/>
                    <a:lstStyle/>
                    <a:p>
                      <a:r>
                        <a:rPr lang="en-GB" sz="1400" dirty="0"/>
                        <a:t>This half-term we will be developing skills in Tennis. These include: placement of the ball using forehand, backhand ground stroke and accuracy. </a:t>
                      </a:r>
                    </a:p>
                  </a:txBody>
                  <a:tcPr/>
                </a:tc>
                <a:extLst>
                  <a:ext uri="{0D108BD9-81ED-4DB2-BD59-A6C34878D82A}">
                    <a16:rowId xmlns:a16="http://schemas.microsoft.com/office/drawing/2014/main" val="2171682978"/>
                  </a:ext>
                </a:extLst>
              </a:tr>
            </a:tbl>
          </a:graphicData>
        </a:graphic>
      </p:graphicFrame>
      <p:graphicFrame>
        <p:nvGraphicFramePr>
          <p:cNvPr id="17" name="Table 16">
            <a:extLst>
              <a:ext uri="{FF2B5EF4-FFF2-40B4-BE49-F238E27FC236}">
                <a16:creationId xmlns:a16="http://schemas.microsoft.com/office/drawing/2014/main" id="{CABFC04D-A76D-48FA-9F0A-E6AFBA8AE999}"/>
              </a:ext>
            </a:extLst>
          </p:cNvPr>
          <p:cNvGraphicFramePr>
            <a:graphicFrameLocks noGrp="1"/>
          </p:cNvGraphicFramePr>
          <p:nvPr>
            <p:extLst>
              <p:ext uri="{D42A27DB-BD31-4B8C-83A1-F6EECF244321}">
                <p14:modId xmlns:p14="http://schemas.microsoft.com/office/powerpoint/2010/main" val="1241800948"/>
              </p:ext>
            </p:extLst>
          </p:nvPr>
        </p:nvGraphicFramePr>
        <p:xfrm>
          <a:off x="8221919" y="4604426"/>
          <a:ext cx="1835339" cy="2222841"/>
        </p:xfrm>
        <a:graphic>
          <a:graphicData uri="http://schemas.openxmlformats.org/drawingml/2006/table">
            <a:tbl>
              <a:tblPr firstRow="1" bandRow="1">
                <a:tableStyleId>{93296810-A885-4BE3-A3E7-6D5BEEA58F35}</a:tableStyleId>
              </a:tblPr>
              <a:tblGrid>
                <a:gridCol w="1835339">
                  <a:extLst>
                    <a:ext uri="{9D8B030D-6E8A-4147-A177-3AD203B41FA5}">
                      <a16:colId xmlns:a16="http://schemas.microsoft.com/office/drawing/2014/main" val="1337843456"/>
                    </a:ext>
                  </a:extLst>
                </a:gridCol>
              </a:tblGrid>
              <a:tr h="407762">
                <a:tc>
                  <a:txBody>
                    <a:bodyPr/>
                    <a:lstStyle/>
                    <a:p>
                      <a:r>
                        <a:rPr lang="en-GB" dirty="0"/>
                        <a:t>Music</a:t>
                      </a:r>
                    </a:p>
                  </a:txBody>
                  <a:tcPr anchor="ctr"/>
                </a:tc>
                <a:extLst>
                  <a:ext uri="{0D108BD9-81ED-4DB2-BD59-A6C34878D82A}">
                    <a16:rowId xmlns:a16="http://schemas.microsoft.com/office/drawing/2014/main" val="1786578608"/>
                  </a:ext>
                </a:extLst>
              </a:tr>
              <a:tr h="1815079">
                <a:tc>
                  <a:txBody>
                    <a:bodyPr/>
                    <a:lstStyle/>
                    <a:p>
                      <a:r>
                        <a:rPr lang="en-GB" sz="1400" i="0" kern="1200" dirty="0">
                          <a:solidFill>
                            <a:schemeClr val="dk1"/>
                          </a:solidFill>
                          <a:effectLst/>
                          <a:latin typeface="+mn-lt"/>
                          <a:ea typeface="+mn-ea"/>
                          <a:cs typeface="+mn-cs"/>
                        </a:rPr>
                        <a:t>We will be learning how about time signatures and building on the musical notes values understanding. They will also be working collaboratively. </a:t>
                      </a:r>
                      <a:endParaRPr lang="en-GB" sz="1400" i="0" dirty="0"/>
                    </a:p>
                  </a:txBody>
                  <a:tcPr/>
                </a:tc>
                <a:extLst>
                  <a:ext uri="{0D108BD9-81ED-4DB2-BD59-A6C34878D82A}">
                    <a16:rowId xmlns:a16="http://schemas.microsoft.com/office/drawing/2014/main" val="2171682978"/>
                  </a:ext>
                </a:extLst>
              </a:tr>
            </a:tbl>
          </a:graphicData>
        </a:graphic>
      </p:graphicFrame>
      <p:graphicFrame>
        <p:nvGraphicFramePr>
          <p:cNvPr id="18" name="Table 17">
            <a:extLst>
              <a:ext uri="{FF2B5EF4-FFF2-40B4-BE49-F238E27FC236}">
                <a16:creationId xmlns:a16="http://schemas.microsoft.com/office/drawing/2014/main" id="{0C72E488-66D1-4F8C-BC5E-D49BC2011FC1}"/>
              </a:ext>
            </a:extLst>
          </p:cNvPr>
          <p:cNvGraphicFramePr>
            <a:graphicFrameLocks noGrp="1"/>
          </p:cNvGraphicFramePr>
          <p:nvPr>
            <p:extLst>
              <p:ext uri="{D42A27DB-BD31-4B8C-83A1-F6EECF244321}">
                <p14:modId xmlns:p14="http://schemas.microsoft.com/office/powerpoint/2010/main" val="3708912900"/>
              </p:ext>
            </p:extLst>
          </p:nvPr>
        </p:nvGraphicFramePr>
        <p:xfrm>
          <a:off x="10149255" y="4646428"/>
          <a:ext cx="1868634" cy="2126485"/>
        </p:xfrm>
        <a:graphic>
          <a:graphicData uri="http://schemas.openxmlformats.org/drawingml/2006/table">
            <a:tbl>
              <a:tblPr firstRow="1" bandRow="1">
                <a:tableStyleId>{93296810-A885-4BE3-A3E7-6D5BEEA58F35}</a:tableStyleId>
              </a:tblPr>
              <a:tblGrid>
                <a:gridCol w="1868634">
                  <a:extLst>
                    <a:ext uri="{9D8B030D-6E8A-4147-A177-3AD203B41FA5}">
                      <a16:colId xmlns:a16="http://schemas.microsoft.com/office/drawing/2014/main" val="1337843456"/>
                    </a:ext>
                  </a:extLst>
                </a:gridCol>
              </a:tblGrid>
              <a:tr h="448508">
                <a:tc>
                  <a:txBody>
                    <a:bodyPr/>
                    <a:lstStyle/>
                    <a:p>
                      <a:r>
                        <a:rPr lang="en-GB" sz="1400"/>
                        <a:t>French </a:t>
                      </a:r>
                      <a:endParaRPr lang="en-GB" sz="1400" dirty="0"/>
                    </a:p>
                  </a:txBody>
                  <a:tcPr anchor="ctr"/>
                </a:tc>
                <a:extLst>
                  <a:ext uri="{0D108BD9-81ED-4DB2-BD59-A6C34878D82A}">
                    <a16:rowId xmlns:a16="http://schemas.microsoft.com/office/drawing/2014/main" val="1786578608"/>
                  </a:ext>
                </a:extLst>
              </a:tr>
              <a:tr h="167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 this unit pupils will learn the nouns and determiners/definite articles for ten school subjects in French. As well as creating detailed responses. </a:t>
                      </a:r>
                    </a:p>
                  </a:txBody>
                  <a:tcPr/>
                </a:tc>
                <a:extLst>
                  <a:ext uri="{0D108BD9-81ED-4DB2-BD59-A6C34878D82A}">
                    <a16:rowId xmlns:a16="http://schemas.microsoft.com/office/drawing/2014/main" val="2171682978"/>
                  </a:ext>
                </a:extLst>
              </a:tr>
            </a:tbl>
          </a:graphicData>
        </a:graphic>
      </p:graphicFrame>
      <p:pic>
        <p:nvPicPr>
          <p:cNvPr id="2" name="Picture 1">
            <a:extLst>
              <a:ext uri="{FF2B5EF4-FFF2-40B4-BE49-F238E27FC236}">
                <a16:creationId xmlns:a16="http://schemas.microsoft.com/office/drawing/2014/main" id="{2CD095BE-BD02-452F-8640-CCBE305DA328}"/>
              </a:ext>
            </a:extLst>
          </p:cNvPr>
          <p:cNvPicPr>
            <a:picLocks noChangeAspect="1"/>
          </p:cNvPicPr>
          <p:nvPr/>
        </p:nvPicPr>
        <p:blipFill>
          <a:blip r:embed="rId3"/>
          <a:stretch>
            <a:fillRect/>
          </a:stretch>
        </p:blipFill>
        <p:spPr>
          <a:xfrm>
            <a:off x="2770666" y="296423"/>
            <a:ext cx="1435397" cy="956931"/>
          </a:xfrm>
          <a:prstGeom prst="rect">
            <a:avLst/>
          </a:prstGeom>
        </p:spPr>
      </p:pic>
    </p:spTree>
    <p:extLst>
      <p:ext uri="{BB962C8B-B14F-4D97-AF65-F5344CB8AC3E}">
        <p14:creationId xmlns:p14="http://schemas.microsoft.com/office/powerpoint/2010/main" val="351479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49df9f-eb47-44f2-be0e-f72bd5306b52" xsi:nil="true"/>
    <lcf76f155ced4ddcb4097134ff3c332f xmlns="ea49b8bd-d29e-4d46-aff1-e5ae5b22063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B2DFB282FC574797A8C1D9D477840E" ma:contentTypeVersion="11" ma:contentTypeDescription="Create a new document." ma:contentTypeScope="" ma:versionID="99fa8e0e531a8530a1af408fe84952ac">
  <xsd:schema xmlns:xsd="http://www.w3.org/2001/XMLSchema" xmlns:xs="http://www.w3.org/2001/XMLSchema" xmlns:p="http://schemas.microsoft.com/office/2006/metadata/properties" xmlns:ns2="ea49b8bd-d29e-4d46-aff1-e5ae5b220632" xmlns:ns3="6749df9f-eb47-44f2-be0e-f72bd5306b52" targetNamespace="http://schemas.microsoft.com/office/2006/metadata/properties" ma:root="true" ma:fieldsID="099767615f317d14d67947b414d92210" ns2:_="" ns3:_="">
    <xsd:import namespace="ea49b8bd-d29e-4d46-aff1-e5ae5b220632"/>
    <xsd:import namespace="6749df9f-eb47-44f2-be0e-f72bd5306b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9b8bd-d29e-4d46-aff1-e5ae5b220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7f2d8c2-54ac-484e-a02a-080cea7a55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49df9f-eb47-44f2-be0e-f72bd5306b5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b2e5981-123d-4d1a-a550-8105e8e0e8c4}" ma:internalName="TaxCatchAll" ma:showField="CatchAllData" ma:web="6749df9f-eb47-44f2-be0e-f72bd5306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6EBA1-5A79-4761-A012-E55BEBBD7AB9}">
  <ds:schemaRefs>
    <ds:schemaRef ds:uri="http://schemas.microsoft.com/sharepoint/v3/contenttype/forms"/>
  </ds:schemaRefs>
</ds:datastoreItem>
</file>

<file path=customXml/itemProps2.xml><?xml version="1.0" encoding="utf-8"?>
<ds:datastoreItem xmlns:ds="http://schemas.openxmlformats.org/officeDocument/2006/customXml" ds:itemID="{FD2BC8FF-D64D-430B-B35D-F2C5F72C9672}">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 ds:uri="http://purl.org/dc/dcmitype/"/>
    <ds:schemaRef ds:uri="6ae68591-fc20-448c-9be0-09cb04b1408e"/>
    <ds:schemaRef ds:uri="http://www.w3.org/XML/1998/namespace"/>
    <ds:schemaRef ds:uri="http://schemas.openxmlformats.org/package/2006/metadata/core-properties"/>
    <ds:schemaRef ds:uri="9788b7d8-3b5c-4b09-8cf8-14acf47762f7"/>
  </ds:schemaRefs>
</ds:datastoreItem>
</file>

<file path=customXml/itemProps3.xml><?xml version="1.0" encoding="utf-8"?>
<ds:datastoreItem xmlns:ds="http://schemas.openxmlformats.org/officeDocument/2006/customXml" ds:itemID="{EB061D96-8B86-4B42-9185-1E08D4C77D9F}"/>
</file>

<file path=docProps/app.xml><?xml version="1.0" encoding="utf-8"?>
<Properties xmlns="http://schemas.openxmlformats.org/officeDocument/2006/extended-properties" xmlns:vt="http://schemas.openxmlformats.org/officeDocument/2006/docPropsVTypes">
  <TotalTime>1620</TotalTime>
  <Words>515</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Bernard MT Condensed</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Owen</dc:creator>
  <cp:lastModifiedBy>Parveen Din</cp:lastModifiedBy>
  <cp:revision>69</cp:revision>
  <dcterms:created xsi:type="dcterms:W3CDTF">2022-01-07T10:34:56Z</dcterms:created>
  <dcterms:modified xsi:type="dcterms:W3CDTF">2025-04-04T09:10:18Z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0x0101006DB2DFB282FC574797A8C1D9D477840E</vt:lpwstr>
  </property>
</Properties>
</file>