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95788"/>
  </p:normalViewPr>
  <p:slideViewPr>
    <p:cSldViewPr snapToGrid="0">
      <p:cViewPr>
        <p:scale>
          <a:sx n="75" d="100"/>
          <a:sy n="75" d="100"/>
        </p:scale>
        <p:origin x="54" y="9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10/11/2023</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10/11/2023</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10/11/2023</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10/11/2023</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10/11/2023</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10/11/2023</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10/11/2023</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10/11/2023</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10/11/2023</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10/11/2023</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10/11/2023</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10/11/2023</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039713"/>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theme this term is…</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000" b="0" i="0" u="none" strike="noStrike" cap="none" normalizeH="0" baseline="0" dirty="0" smtClean="0">
                <a:ln>
                  <a:noFill/>
                </a:ln>
                <a:solidFill>
                  <a:srgbClr val="000000"/>
                </a:solidFill>
                <a:effectLst/>
                <a:latin typeface="Calibri" panose="020F0502020204030204" pitchFamily="34" charset="0"/>
              </a:rPr>
              <a:t>Toys</a:t>
            </a:r>
            <a:endParaRPr kumimoji="0" lang="en-GB" altLang="en-US" sz="2000" b="0" i="1" u="none" strike="noStrike" cap="none" normalizeH="0" baseline="0" dirty="0">
              <a:ln>
                <a:noFill/>
              </a:ln>
              <a:solidFill>
                <a:srgbClr val="000000"/>
              </a:solidFill>
              <a:effectLst/>
              <a:latin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2922256544"/>
              </p:ext>
            </p:extLst>
          </p:nvPr>
        </p:nvGraphicFramePr>
        <p:xfrm>
          <a:off x="4464117" y="208976"/>
          <a:ext cx="3686721" cy="2284124"/>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69248">
                <a:tc>
                  <a:txBody>
                    <a:bodyPr/>
                    <a:lstStyle/>
                    <a:p>
                      <a:r>
                        <a:rPr lang="en-GB" dirty="0" smtClean="0"/>
                        <a:t>Understanding the World</a:t>
                      </a:r>
                      <a:endParaRPr lang="en-GB" dirty="0"/>
                    </a:p>
                  </a:txBody>
                  <a:tcPr anchor="ctr"/>
                </a:tc>
                <a:extLst>
                  <a:ext uri="{0D108BD9-81ED-4DB2-BD59-A6C34878D82A}">
                    <a16:rowId xmlns:a16="http://schemas.microsoft.com/office/drawing/2014/main" val="1786578608"/>
                  </a:ext>
                </a:extLst>
              </a:tr>
              <a:tr h="1914876">
                <a:tc>
                  <a:txBody>
                    <a:bodyPr/>
                    <a:lstStyle/>
                    <a:p>
                      <a:r>
                        <a:rPr lang="en-GB" sz="1350" dirty="0" smtClean="0"/>
                        <a:t>We will </a:t>
                      </a:r>
                      <a:r>
                        <a:rPr lang="en-GB" sz="1350" dirty="0" smtClean="0"/>
                        <a:t>be comparing</a:t>
                      </a:r>
                      <a:r>
                        <a:rPr lang="en-GB" sz="1350" baseline="0" dirty="0" smtClean="0"/>
                        <a:t> the difference between ‘modern’ and ‘old’ by comparing toys from different time periods. We will begin to look at and create simple maps of our classroom environment, using symbols and pictures to represent areas. In Science, we will investigate floating, sinking, melting and freezing., as well as looking at seasonal changes.</a:t>
                      </a:r>
                      <a:endParaRPr lang="en-GB" sz="1350" dirty="0"/>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2706294000"/>
              </p:ext>
            </p:extLst>
          </p:nvPr>
        </p:nvGraphicFramePr>
        <p:xfrm>
          <a:off x="8198698" y="208975"/>
          <a:ext cx="3792164" cy="229848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51404">
                <a:tc>
                  <a:txBody>
                    <a:bodyPr/>
                    <a:lstStyle/>
                    <a:p>
                      <a:r>
                        <a:rPr lang="en-GB" dirty="0" smtClean="0"/>
                        <a:t>Expressive Arts and Design</a:t>
                      </a:r>
                      <a:endParaRPr lang="en-GB" dirty="0"/>
                    </a:p>
                  </a:txBody>
                  <a:tcPr anchor="ctr"/>
                </a:tc>
                <a:extLst>
                  <a:ext uri="{0D108BD9-81ED-4DB2-BD59-A6C34878D82A}">
                    <a16:rowId xmlns:a16="http://schemas.microsoft.com/office/drawing/2014/main" val="1786578608"/>
                  </a:ext>
                </a:extLst>
              </a:tr>
              <a:tr h="1932720">
                <a:tc>
                  <a:txBody>
                    <a:bodyPr/>
                    <a:lstStyle/>
                    <a:p>
                      <a:r>
                        <a:rPr lang="en-GB" sz="1400" dirty="0" smtClean="0"/>
                        <a:t>We </a:t>
                      </a:r>
                      <a:r>
                        <a:rPr lang="en-GB" sz="1400" dirty="0" smtClean="0"/>
                        <a:t>will</a:t>
                      </a:r>
                      <a:r>
                        <a:rPr lang="en-GB" sz="1400" baseline="0" dirty="0" smtClean="0"/>
                        <a:t> continue to develop storylines in our performance area. In Art, we will be exploring colours and fabrics to create different pieces. We will be using musical instruments to play in time to a simple beat and will talk about how different pieces of music makes us feel.</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3146571383"/>
              </p:ext>
            </p:extLst>
          </p:nvPr>
        </p:nvGraphicFramePr>
        <p:xfrm>
          <a:off x="201137" y="1307476"/>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01548">
                <a:tc>
                  <a:txBody>
                    <a:bodyPr/>
                    <a:lstStyle/>
                    <a:p>
                      <a:r>
                        <a:rPr lang="en-GB" dirty="0" smtClean="0"/>
                        <a:t>English (Writing)</a:t>
                      </a:r>
                      <a:endParaRPr lang="en-GB" dirty="0"/>
                    </a:p>
                  </a:txBody>
                  <a:tcPr anchor="ctr"/>
                </a:tc>
                <a:extLst>
                  <a:ext uri="{0D108BD9-81ED-4DB2-BD59-A6C34878D82A}">
                    <a16:rowId xmlns:a16="http://schemas.microsoft.com/office/drawing/2014/main" val="1786578608"/>
                  </a:ext>
                </a:extLst>
              </a:tr>
              <a:tr h="1371697">
                <a:tc>
                  <a:txBody>
                    <a:bodyPr/>
                    <a:lstStyle/>
                    <a:p>
                      <a:r>
                        <a:rPr lang="en-GB" sz="1400" dirty="0" smtClean="0"/>
                        <a:t>We will be </a:t>
                      </a:r>
                      <a:r>
                        <a:rPr lang="en-GB" sz="1400" dirty="0" smtClean="0"/>
                        <a:t>orally retelling stories and</a:t>
                      </a:r>
                      <a:r>
                        <a:rPr lang="en-GB" sz="1400" baseline="0" dirty="0" smtClean="0"/>
                        <a:t> will be beginning to apply our phonics knowledge to write simple lists and labels. Our texts will be ‘Look Up’ and ‘Naughty Bus.’</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1933582845"/>
              </p:ext>
            </p:extLst>
          </p:nvPr>
        </p:nvGraphicFramePr>
        <p:xfrm>
          <a:off x="201137" y="3148933"/>
          <a:ext cx="4163471" cy="1790127"/>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18527">
                <a:tc>
                  <a:txBody>
                    <a:bodyPr/>
                    <a:lstStyle/>
                    <a:p>
                      <a:r>
                        <a:rPr lang="en-GB" dirty="0" smtClean="0"/>
                        <a:t>English</a:t>
                      </a:r>
                      <a:r>
                        <a:rPr lang="en-GB" baseline="0" dirty="0" smtClean="0"/>
                        <a:t> (Reading)</a:t>
                      </a:r>
                      <a:endParaRPr lang="en-GB" dirty="0"/>
                    </a:p>
                  </a:txBody>
                  <a:tcPr anchor="ctr"/>
                </a:tc>
                <a:extLst>
                  <a:ext uri="{0D108BD9-81ED-4DB2-BD59-A6C34878D82A}">
                    <a16:rowId xmlns:a16="http://schemas.microsoft.com/office/drawing/2014/main" val="1786578608"/>
                  </a:ext>
                </a:extLst>
              </a:tr>
              <a:tr h="1354718">
                <a:tc>
                  <a:txBody>
                    <a:bodyPr/>
                    <a:lstStyle/>
                    <a:p>
                      <a:r>
                        <a:rPr lang="en-GB" sz="1400" dirty="0" smtClean="0"/>
                        <a:t>Children will now</a:t>
                      </a:r>
                      <a:r>
                        <a:rPr lang="en-GB" sz="1400" baseline="0" dirty="0" smtClean="0"/>
                        <a:t> be bringing home a book from our Little </a:t>
                      </a:r>
                      <a:r>
                        <a:rPr lang="en-GB" sz="1400" baseline="0" dirty="0" err="1" smtClean="0"/>
                        <a:t>Wandle</a:t>
                      </a:r>
                      <a:r>
                        <a:rPr lang="en-GB" sz="1400" baseline="0" dirty="0" smtClean="0"/>
                        <a:t> phonics scheme. We </a:t>
                      </a:r>
                      <a:r>
                        <a:rPr lang="en-GB" sz="1400" baseline="0" dirty="0" err="1" smtClean="0"/>
                        <a:t>wil</a:t>
                      </a:r>
                      <a:r>
                        <a:rPr lang="en-GB" sz="1400" baseline="0" dirty="0" smtClean="0"/>
                        <a:t> be practising reading this book three times a week in group sessions, applying our phonic knowledge, gaining speed and confidence in word recognition and will begin to make comments on what we have read.</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1624992483"/>
              </p:ext>
            </p:extLst>
          </p:nvPr>
        </p:nvGraphicFramePr>
        <p:xfrm>
          <a:off x="201137" y="4990390"/>
          <a:ext cx="4163471" cy="1786928"/>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94369">
                <a:tc>
                  <a:txBody>
                    <a:bodyPr/>
                    <a:lstStyle/>
                    <a:p>
                      <a:r>
                        <a:rPr lang="en-GB" dirty="0" smtClean="0"/>
                        <a:t>Mathematics</a:t>
                      </a:r>
                      <a:endParaRPr lang="en-GB" dirty="0"/>
                    </a:p>
                  </a:txBody>
                  <a:tcPr anchor="ctr"/>
                </a:tc>
                <a:extLst>
                  <a:ext uri="{0D108BD9-81ED-4DB2-BD59-A6C34878D82A}">
                    <a16:rowId xmlns:a16="http://schemas.microsoft.com/office/drawing/2014/main" val="1786578608"/>
                  </a:ext>
                </a:extLst>
              </a:tr>
              <a:tr h="1392559">
                <a:tc>
                  <a:txBody>
                    <a:bodyPr/>
                    <a:lstStyle/>
                    <a:p>
                      <a:r>
                        <a:rPr lang="en-GB" sz="1400" dirty="0"/>
                        <a:t>We will </a:t>
                      </a:r>
                      <a:r>
                        <a:rPr lang="en-GB" sz="1400" dirty="0" smtClean="0"/>
                        <a:t>be </a:t>
                      </a:r>
                      <a:r>
                        <a:rPr lang="en-GB" sz="1400" dirty="0" smtClean="0"/>
                        <a:t>exploring how the numbers 1-5 can be made in different ways</a:t>
                      </a:r>
                      <a:r>
                        <a:rPr lang="en-GB" sz="1400" baseline="0" dirty="0" smtClean="0"/>
                        <a:t> and introducing mathematical symbols to represent this. We will be looking at what makes a circle and a triangle what they are, using mathematical language to describe their properties and looking for ‘</a:t>
                      </a:r>
                      <a:r>
                        <a:rPr lang="en-GB" sz="1400" baseline="0" dirty="0" err="1" smtClean="0"/>
                        <a:t>almoat</a:t>
                      </a:r>
                      <a:r>
                        <a:rPr lang="en-GB" sz="1400" baseline="0" dirty="0" smtClean="0"/>
                        <a:t>’ triangles and circles</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4133196708"/>
              </p:ext>
            </p:extLst>
          </p:nvPr>
        </p:nvGraphicFramePr>
        <p:xfrm>
          <a:off x="8198698" y="4797936"/>
          <a:ext cx="3686721" cy="1773246"/>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71086">
                <a:tc>
                  <a:txBody>
                    <a:bodyPr/>
                    <a:lstStyle/>
                    <a:p>
                      <a:r>
                        <a:rPr lang="en-GB" dirty="0" smtClean="0"/>
                        <a:t>Communication and Language</a:t>
                      </a:r>
                      <a:endParaRPr lang="en-GB" dirty="0"/>
                    </a:p>
                  </a:txBody>
                  <a:tcPr anchor="ctr"/>
                </a:tc>
                <a:extLst>
                  <a:ext uri="{0D108BD9-81ED-4DB2-BD59-A6C34878D82A}">
                    <a16:rowId xmlns:a16="http://schemas.microsoft.com/office/drawing/2014/main" val="1786578608"/>
                  </a:ext>
                </a:extLst>
              </a:tr>
              <a:tr h="1402160">
                <a:tc>
                  <a:txBody>
                    <a:bodyPr/>
                    <a:lstStyle/>
                    <a:p>
                      <a:r>
                        <a:rPr lang="en-GB" sz="1400" dirty="0" smtClean="0"/>
                        <a:t>We will continue</a:t>
                      </a:r>
                      <a:r>
                        <a:rPr lang="en-GB" sz="1400" baseline="0" dirty="0" smtClean="0"/>
                        <a:t> to develop our language through play and modelled activities. We will build on our ability to hold conversations with a peer by listening and responding. We will discuss our favourite toy, giving descriptions about what it looks like and what it does.</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1057658796"/>
              </p:ext>
            </p:extLst>
          </p:nvPr>
        </p:nvGraphicFramePr>
        <p:xfrm>
          <a:off x="8198698" y="2618958"/>
          <a:ext cx="3792164" cy="204224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71086">
                <a:tc>
                  <a:txBody>
                    <a:bodyPr/>
                    <a:lstStyle/>
                    <a:p>
                      <a:r>
                        <a:rPr lang="en-GB" dirty="0" smtClean="0"/>
                        <a:t>Personal, Social and Emotional Development</a:t>
                      </a:r>
                      <a:endParaRPr lang="en-GB" dirty="0"/>
                    </a:p>
                  </a:txBody>
                  <a:tcPr anchor="ctr"/>
                </a:tc>
                <a:extLst>
                  <a:ext uri="{0D108BD9-81ED-4DB2-BD59-A6C34878D82A}">
                    <a16:rowId xmlns:a16="http://schemas.microsoft.com/office/drawing/2014/main" val="1786578608"/>
                  </a:ext>
                </a:extLst>
              </a:tr>
              <a:tr h="1402160">
                <a:tc>
                  <a:txBody>
                    <a:bodyPr/>
                    <a:lstStyle/>
                    <a:p>
                      <a:r>
                        <a:rPr lang="en-GB" sz="1400" dirty="0" smtClean="0"/>
                        <a:t>We wil</a:t>
                      </a:r>
                      <a:r>
                        <a:rPr lang="en-GB" sz="1400" baseline="0" dirty="0" smtClean="0"/>
                        <a:t>l be looking at the importance of being healthy, including physical activity, diet and sleep. We will be talking about different emotions and how they can make us act and feel.</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3851365570"/>
              </p:ext>
            </p:extLst>
          </p:nvPr>
        </p:nvGraphicFramePr>
        <p:xfrm>
          <a:off x="4438292" y="2618958"/>
          <a:ext cx="3686722" cy="1898206"/>
        </p:xfrm>
        <a:graphic>
          <a:graphicData uri="http://schemas.openxmlformats.org/drawingml/2006/table">
            <a:tbl>
              <a:tblPr firstRow="1" bandRow="1">
                <a:tableStyleId>{93296810-A885-4BE3-A3E7-6D5BEEA58F35}</a:tableStyleId>
              </a:tblPr>
              <a:tblGrid>
                <a:gridCol w="3686722">
                  <a:extLst>
                    <a:ext uri="{9D8B030D-6E8A-4147-A177-3AD203B41FA5}">
                      <a16:colId xmlns:a16="http://schemas.microsoft.com/office/drawing/2014/main" val="1337843456"/>
                    </a:ext>
                  </a:extLst>
                </a:gridCol>
              </a:tblGrid>
              <a:tr h="364934">
                <a:tc>
                  <a:txBody>
                    <a:bodyPr/>
                    <a:lstStyle/>
                    <a:p>
                      <a:r>
                        <a:rPr lang="en-GB" dirty="0" smtClean="0"/>
                        <a:t>Physical Development</a:t>
                      </a:r>
                      <a:endParaRPr lang="en-GB" dirty="0"/>
                    </a:p>
                  </a:txBody>
                  <a:tcPr anchor="ctr"/>
                </a:tc>
                <a:extLst>
                  <a:ext uri="{0D108BD9-81ED-4DB2-BD59-A6C34878D82A}">
                    <a16:rowId xmlns:a16="http://schemas.microsoft.com/office/drawing/2014/main" val="1786578608"/>
                  </a:ext>
                </a:extLst>
              </a:tr>
              <a:tr h="1532446">
                <a:tc>
                  <a:txBody>
                    <a:bodyPr/>
                    <a:lstStyle/>
                    <a:p>
                      <a:r>
                        <a:rPr lang="en-GB" sz="1400" dirty="0" smtClean="0"/>
                        <a:t>We will be developing our</a:t>
                      </a:r>
                      <a:r>
                        <a:rPr lang="en-GB" sz="1400" baseline="0" dirty="0" smtClean="0"/>
                        <a:t> fine motor skills ready for mark making, as well as developing our skills In cutting, threading, moulding and weaving. Our PE sessions </a:t>
                      </a:r>
                      <a:r>
                        <a:rPr lang="en-GB" sz="1400" baseline="0" dirty="0" smtClean="0"/>
                        <a:t>involves keeping to a simple beat to compose a small dance sequence.</a:t>
                      </a:r>
                      <a:endParaRPr lang="en-GB" sz="1400" dirty="0"/>
                    </a:p>
                  </a:txBody>
                  <a:tcPr/>
                </a:tc>
                <a:extLst>
                  <a:ext uri="{0D108BD9-81ED-4DB2-BD59-A6C34878D82A}">
                    <a16:rowId xmlns:a16="http://schemas.microsoft.com/office/drawing/2014/main" val="2171682978"/>
                  </a:ext>
                </a:extLst>
              </a:tr>
            </a:tbl>
          </a:graphicData>
        </a:graphic>
      </p:graphicFrame>
      <p:pic>
        <p:nvPicPr>
          <p:cNvPr id="1026" name="Picture 2" descr="Travel back to your childhood with a look at popular toys from the past ..."/>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4696122" y="4778715"/>
            <a:ext cx="3222710" cy="1812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2BC8FF-D64D-430B-B35D-F2C5F72C9672}">
  <ds:schemaRef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d4bfe957-5417-4326-b3ca-2e7faf1b0fa8"/>
    <ds:schemaRef ds:uri="566cb0dc-d351-45af-9abe-2a4c6f397d9b"/>
    <ds:schemaRef ds:uri="http://www.w3.org/XML/1998/namespace"/>
    <ds:schemaRef ds:uri="http://purl.org/dc/dcmitype/"/>
  </ds:schemaRefs>
</ds:datastoreItem>
</file>

<file path=customXml/itemProps2.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3.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677</TotalTime>
  <Words>426</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Dan Cumberland</cp:lastModifiedBy>
  <cp:revision>24</cp:revision>
  <dcterms:created xsi:type="dcterms:W3CDTF">2022-01-07T10:34:56Z</dcterms:created>
  <dcterms:modified xsi:type="dcterms:W3CDTF">2023-11-10T14:18:18Z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