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36662A-393D-4E12-95B9-6E48A7440198}" v="12" dt="2025-04-25T06:44:10.9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mi Stafford" userId="f0ec65f8-9b92-4f31-be5f-9f99e94a665c" providerId="ADAL" clId="{C636662A-393D-4E12-95B9-6E48A7440198}"/>
    <pc:docChg chg="undo custSel modSld">
      <pc:chgData name="Naomi Stafford" userId="f0ec65f8-9b92-4f31-be5f-9f99e94a665c" providerId="ADAL" clId="{C636662A-393D-4E12-95B9-6E48A7440198}" dt="2025-04-25T06:44:46.995" v="2039" actId="403"/>
      <pc:docMkLst>
        <pc:docMk/>
      </pc:docMkLst>
      <pc:sldChg chg="modSp mod">
        <pc:chgData name="Naomi Stafford" userId="f0ec65f8-9b92-4f31-be5f-9f99e94a665c" providerId="ADAL" clId="{C636662A-393D-4E12-95B9-6E48A7440198}" dt="2025-04-25T06:44:46.995" v="2039" actId="403"/>
        <pc:sldMkLst>
          <pc:docMk/>
          <pc:sldMk cId="3514798268" sldId="256"/>
        </pc:sldMkLst>
        <pc:graphicFrameChg chg="mod modGraphic">
          <ac:chgData name="Naomi Stafford" userId="f0ec65f8-9b92-4f31-be5f-9f99e94a665c" providerId="ADAL" clId="{C636662A-393D-4E12-95B9-6E48A7440198}" dt="2025-04-25T06:44:39.186" v="2038" actId="6549"/>
          <ac:graphicFrameMkLst>
            <pc:docMk/>
            <pc:sldMk cId="3514798268" sldId="256"/>
            <ac:graphicFrameMk id="5" creationId="{FA8CF3AC-CD02-44AC-BB62-4E92093EB6ED}"/>
          </ac:graphicFrameMkLst>
        </pc:graphicFrameChg>
        <pc:graphicFrameChg chg="mod modGraphic">
          <ac:chgData name="Naomi Stafford" userId="f0ec65f8-9b92-4f31-be5f-9f99e94a665c" providerId="ADAL" clId="{C636662A-393D-4E12-95B9-6E48A7440198}" dt="2025-04-25T06:44:46.995" v="2039" actId="403"/>
          <ac:graphicFrameMkLst>
            <pc:docMk/>
            <pc:sldMk cId="3514798268" sldId="256"/>
            <ac:graphicFrameMk id="8" creationId="{29206755-AFEA-4C39-969A-3A80F2EEC01F}"/>
          </ac:graphicFrameMkLst>
        </pc:graphicFrameChg>
        <pc:graphicFrameChg chg="mod modGraphic">
          <ac:chgData name="Naomi Stafford" userId="f0ec65f8-9b92-4f31-be5f-9f99e94a665c" providerId="ADAL" clId="{C636662A-393D-4E12-95B9-6E48A7440198}" dt="2025-04-21T10:16:51.764" v="468" actId="14734"/>
          <ac:graphicFrameMkLst>
            <pc:docMk/>
            <pc:sldMk cId="3514798268" sldId="256"/>
            <ac:graphicFrameMk id="9" creationId="{144B4083-B2DA-4CA1-AEF1-973FE94A42AE}"/>
          </ac:graphicFrameMkLst>
        </pc:graphicFrameChg>
        <pc:graphicFrameChg chg="mod modGraphic">
          <ac:chgData name="Naomi Stafford" userId="f0ec65f8-9b92-4f31-be5f-9f99e94a665c" providerId="ADAL" clId="{C636662A-393D-4E12-95B9-6E48A7440198}" dt="2025-04-21T10:17:08.329" v="471" actId="255"/>
          <ac:graphicFrameMkLst>
            <pc:docMk/>
            <pc:sldMk cId="3514798268" sldId="256"/>
            <ac:graphicFrameMk id="10" creationId="{F6BF2F47-F5A6-44A7-89DF-6F32BA1D053C}"/>
          </ac:graphicFrameMkLst>
        </pc:graphicFrameChg>
        <pc:graphicFrameChg chg="modGraphic">
          <ac:chgData name="Naomi Stafford" userId="f0ec65f8-9b92-4f31-be5f-9f99e94a665c" providerId="ADAL" clId="{C636662A-393D-4E12-95B9-6E48A7440198}" dt="2025-04-20T14:03:43.182" v="86" actId="20577"/>
          <ac:graphicFrameMkLst>
            <pc:docMk/>
            <pc:sldMk cId="3514798268" sldId="256"/>
            <ac:graphicFrameMk id="12" creationId="{0631405A-09BD-40D8-B190-EC27D20D8371}"/>
          </ac:graphicFrameMkLst>
        </pc:graphicFrameChg>
        <pc:graphicFrameChg chg="mod modGraphic">
          <ac:chgData name="Naomi Stafford" userId="f0ec65f8-9b92-4f31-be5f-9f99e94a665c" providerId="ADAL" clId="{C636662A-393D-4E12-95B9-6E48A7440198}" dt="2025-04-21T10:10:34.172" v="346" actId="255"/>
          <ac:graphicFrameMkLst>
            <pc:docMk/>
            <pc:sldMk cId="3514798268" sldId="256"/>
            <ac:graphicFrameMk id="13" creationId="{E578EDF0-7EBF-4637-839E-C002CD7B9ED3}"/>
          </ac:graphicFrameMkLst>
        </pc:graphicFrameChg>
        <pc:graphicFrameChg chg="mod modGraphic">
          <ac:chgData name="Naomi Stafford" userId="f0ec65f8-9b92-4f31-be5f-9f99e94a665c" providerId="ADAL" clId="{C636662A-393D-4E12-95B9-6E48A7440198}" dt="2025-04-23T16:31:33.578" v="1042" actId="6549"/>
          <ac:graphicFrameMkLst>
            <pc:docMk/>
            <pc:sldMk cId="3514798268" sldId="256"/>
            <ac:graphicFrameMk id="14" creationId="{A67AED8A-3D48-48B8-B381-BC6349F0A3F0}"/>
          </ac:graphicFrameMkLst>
        </pc:graphicFrameChg>
        <pc:graphicFrameChg chg="modGraphic">
          <ac:chgData name="Naomi Stafford" userId="f0ec65f8-9b92-4f31-be5f-9f99e94a665c" providerId="ADAL" clId="{C636662A-393D-4E12-95B9-6E48A7440198}" dt="2025-04-21T10:11:55.833" v="410" actId="403"/>
          <ac:graphicFrameMkLst>
            <pc:docMk/>
            <pc:sldMk cId="3514798268" sldId="256"/>
            <ac:graphicFrameMk id="15" creationId="{513AC508-FC68-42F9-A28F-33BEB6A59376}"/>
          </ac:graphicFrameMkLst>
        </pc:graphicFrameChg>
        <pc:graphicFrameChg chg="modGraphic">
          <ac:chgData name="Naomi Stafford" userId="f0ec65f8-9b92-4f31-be5f-9f99e94a665c" providerId="ADAL" clId="{C636662A-393D-4E12-95B9-6E48A7440198}" dt="2025-04-24T09:29:59.626" v="1567" actId="14734"/>
          <ac:graphicFrameMkLst>
            <pc:docMk/>
            <pc:sldMk cId="3514798268" sldId="256"/>
            <ac:graphicFrameMk id="16" creationId="{31C26C41-BF83-4C9A-8B11-EE06B7BFA4C7}"/>
          </ac:graphicFrameMkLst>
        </pc:graphicFrameChg>
        <pc:graphicFrameChg chg="modGraphic">
          <ac:chgData name="Naomi Stafford" userId="f0ec65f8-9b92-4f31-be5f-9f99e94a665c" providerId="ADAL" clId="{C636662A-393D-4E12-95B9-6E48A7440198}" dt="2025-04-24T09:30:04.047" v="1568" actId="14734"/>
          <ac:graphicFrameMkLst>
            <pc:docMk/>
            <pc:sldMk cId="3514798268" sldId="256"/>
            <ac:graphicFrameMk id="17" creationId="{CABFC04D-A76D-48FA-9F0A-E6AFBA8AE999}"/>
          </ac:graphicFrameMkLst>
        </pc:graphicFrameChg>
        <pc:graphicFrameChg chg="mod modGraphic">
          <ac:chgData name="Naomi Stafford" userId="f0ec65f8-9b92-4f31-be5f-9f99e94a665c" providerId="ADAL" clId="{C636662A-393D-4E12-95B9-6E48A7440198}" dt="2025-04-21T10:00:43.926" v="173" actId="20577"/>
          <ac:graphicFrameMkLst>
            <pc:docMk/>
            <pc:sldMk cId="3514798268" sldId="256"/>
            <ac:graphicFrameMk id="18" creationId="{0C72E488-66D1-4F8C-BC5E-D49BC2011FC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22/04/2025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22/04/2025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is…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rPr>
              <a:t> </a:t>
            </a: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310319201"/>
              </p:ext>
            </p:extLst>
          </p:nvPr>
        </p:nvGraphicFramePr>
        <p:xfrm>
          <a:off x="4464117" y="208974"/>
          <a:ext cx="3686721" cy="2684980"/>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459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English (Reading and Writing)</a:t>
                      </a:r>
                    </a:p>
                  </a:txBody>
                  <a:tcPr anchor="ctr"/>
                </a:tc>
                <a:extLst>
                  <a:ext uri="{0D108BD9-81ED-4DB2-BD59-A6C34878D82A}">
                    <a16:rowId xmlns:a16="http://schemas.microsoft.com/office/drawing/2014/main" val="1786578608"/>
                  </a:ext>
                </a:extLst>
              </a:tr>
              <a:tr h="2218781">
                <a:tc>
                  <a:txBody>
                    <a:bodyPr/>
                    <a:lstStyle/>
                    <a:p>
                      <a:pPr marL="0" marR="0" lvl="0" indent="0" algn="l" rtl="0" eaLnBrk="1" fontAlgn="auto" latinLnBrk="0" hangingPunct="1">
                        <a:lnSpc>
                          <a:spcPct val="100000"/>
                        </a:lnSpc>
                        <a:spcBef>
                          <a:spcPts val="0"/>
                        </a:spcBef>
                        <a:spcAft>
                          <a:spcPts val="0"/>
                        </a:spcAft>
                        <a:buClrTx/>
                        <a:buSzTx/>
                        <a:buFontTx/>
                        <a:buNone/>
                      </a:pPr>
                      <a:r>
                        <a:rPr lang="en-GB" sz="1400" baseline="0" dirty="0"/>
                        <a:t>This term we will be finishing our memoirs. We will then be looking at </a:t>
                      </a:r>
                      <a:r>
                        <a:rPr lang="en-GB" sz="1400" dirty="0"/>
                        <a:t>Poetry and specific structures of poems focusing on calligrams, where a word or piece of text within the poem resembles the visual image related to the meaning of the words themselves. We will be reading the book “Love that Dog” which is based on losing a pet. Hopefully before the end of term we will start a persuasive writing unit, where we will look at writing persuasive letters. </a:t>
                      </a:r>
                      <a:endParaRPr lang="en-GB" sz="1400" baseline="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926869594"/>
              </p:ext>
            </p:extLst>
          </p:nvPr>
        </p:nvGraphicFramePr>
        <p:xfrm>
          <a:off x="8198698" y="208974"/>
          <a:ext cx="3792164" cy="2692752"/>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67712">
                <a:tc>
                  <a:txBody>
                    <a:bodyPr/>
                    <a:lstStyle/>
                    <a:p>
                      <a:r>
                        <a:rPr lang="en-GB" dirty="0"/>
                        <a:t>Maths</a:t>
                      </a:r>
                    </a:p>
                  </a:txBody>
                  <a:tcPr anchor="ctr"/>
                </a:tc>
                <a:extLst>
                  <a:ext uri="{0D108BD9-81ED-4DB2-BD59-A6C34878D82A}">
                    <a16:rowId xmlns:a16="http://schemas.microsoft.com/office/drawing/2014/main" val="1786578608"/>
                  </a:ext>
                </a:extLst>
              </a:tr>
              <a:tr h="2211010">
                <a:tc>
                  <a:txBody>
                    <a:bodyPr/>
                    <a:lstStyle/>
                    <a:p>
                      <a:r>
                        <a:rPr lang="en-GB" sz="1400" dirty="0"/>
                        <a:t>This term, we will be learning about fractions.  We will be learning to recognise and show, using diagrams, equivalent fractions with small denominators. We will be learning to recognise and use fractions as numbers: unit fractions and non-unit fractions with small denominators and  to compare and order unit fractions and fractions with the same denominators. We will use this knowledge to recognise, find and write fractions of a discrete set of objects. </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1493054354"/>
              </p:ext>
            </p:extLst>
          </p:nvPr>
        </p:nvGraphicFramePr>
        <p:xfrm>
          <a:off x="201137" y="1307476"/>
          <a:ext cx="4163471" cy="1950720"/>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297804">
                <a:tc>
                  <a:txBody>
                    <a:bodyPr/>
                    <a:lstStyle/>
                    <a:p>
                      <a:r>
                        <a:rPr lang="en-GB" dirty="0"/>
                        <a:t>Science</a:t>
                      </a:r>
                    </a:p>
                  </a:txBody>
                  <a:tcPr anchor="ctr"/>
                </a:tc>
                <a:extLst>
                  <a:ext uri="{0D108BD9-81ED-4DB2-BD59-A6C34878D82A}">
                    <a16:rowId xmlns:a16="http://schemas.microsoft.com/office/drawing/2014/main" val="1786578608"/>
                  </a:ext>
                </a:extLst>
              </a:tr>
              <a:tr h="11389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rPr>
                        <a:t>This half-term we will be learning about evolution and shared characteristics of plants and animals. we will identify how we can learn about living things from the past through the exploration of fossils. </a:t>
                      </a:r>
                      <a:r>
                        <a:rPr lang="en-GB" sz="1400" b="0" i="0" kern="1200" dirty="0">
                          <a:solidFill>
                            <a:schemeClr val="dk1"/>
                          </a:solidFill>
                          <a:effectLst/>
                          <a:latin typeface="+mn-lt"/>
                          <a:ea typeface="+mn-ea"/>
                          <a:cs typeface="+mn-cs"/>
                        </a:rPr>
                        <a:t>We will then move onto investigating plants. We will look at the different parts of plants and learn about the pollination process.</a:t>
                      </a:r>
                      <a:endParaRPr lang="en-GB" sz="1200" dirty="0">
                        <a:solidFill>
                          <a:schemeClr val="tx1"/>
                        </a:solidFill>
                      </a:endParaRP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754912089"/>
              </p:ext>
            </p:extLst>
          </p:nvPr>
        </p:nvGraphicFramePr>
        <p:xfrm>
          <a:off x="201135" y="3326408"/>
          <a:ext cx="4163471" cy="1870856"/>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92576">
                <a:tc>
                  <a:txBody>
                    <a:bodyPr/>
                    <a:lstStyle/>
                    <a:p>
                      <a:r>
                        <a:rPr lang="en-GB" dirty="0"/>
                        <a:t>Geography / History</a:t>
                      </a:r>
                    </a:p>
                  </a:txBody>
                  <a:tcPr anchor="ctr"/>
                </a:tc>
                <a:extLst>
                  <a:ext uri="{0D108BD9-81ED-4DB2-BD59-A6C34878D82A}">
                    <a16:rowId xmlns:a16="http://schemas.microsoft.com/office/drawing/2014/main" val="1786578608"/>
                  </a:ext>
                </a:extLst>
              </a:tr>
              <a:tr h="1472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In geography this term, we will be learning about the water cycle. We c</a:t>
                      </a:r>
                      <a:r>
                        <a:rPr lang="en-GB" sz="1300" baseline="0" dirty="0"/>
                        <a:t>an apply our knowledge from states of matter to explain what happens. </a:t>
                      </a:r>
                      <a:endParaRPr lang="en-GB" sz="13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In History, we will be learning about the Anglo Saxons and Vikings. Our learning will include investigating beliefs, explorers, and how the Anglo Saxons and Vikings were significant to British history. </a:t>
                      </a:r>
                      <a:endParaRPr lang="en-GB" sz="1300" baseline="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190663749"/>
              </p:ext>
            </p:extLst>
          </p:nvPr>
        </p:nvGraphicFramePr>
        <p:xfrm>
          <a:off x="201136" y="5248210"/>
          <a:ext cx="4163471" cy="1487009"/>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24216">
                <a:tc>
                  <a:txBody>
                    <a:bodyPr/>
                    <a:lstStyle/>
                    <a:p>
                      <a:r>
                        <a:rPr lang="en-GB" dirty="0"/>
                        <a:t>Art and DT</a:t>
                      </a:r>
                    </a:p>
                  </a:txBody>
                  <a:tcPr anchor="ctr"/>
                </a:tc>
                <a:extLst>
                  <a:ext uri="{0D108BD9-81ED-4DB2-BD59-A6C34878D82A}">
                    <a16:rowId xmlns:a16="http://schemas.microsoft.com/office/drawing/2014/main" val="1786578608"/>
                  </a:ext>
                </a:extLst>
              </a:tr>
              <a:tr h="1121249">
                <a:tc>
                  <a:txBody>
                    <a:bodyPr/>
                    <a:lstStyle/>
                    <a:p>
                      <a:r>
                        <a:rPr lang="en-GB" sz="1300" baseline="0" dirty="0"/>
                        <a:t> </a:t>
                      </a:r>
                      <a:r>
                        <a:rPr lang="en-GB" sz="1300" dirty="0"/>
                        <a:t>In Art, we will be looking at historically how royal portraits were made. We will be focusing on Hans Holbein and the portraits he created in the Tudor period.</a:t>
                      </a:r>
                      <a:endParaRPr lang="en-US" sz="1300" dirty="0"/>
                    </a:p>
                    <a:p>
                      <a:pPr lvl="0">
                        <a:buNone/>
                      </a:pPr>
                      <a:r>
                        <a:rPr lang="en-GB" sz="1300" dirty="0"/>
                        <a:t>In DT, we will be looking at designing different objects by using frame and shell structure designs.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436091544"/>
              </p:ext>
            </p:extLst>
          </p:nvPr>
        </p:nvGraphicFramePr>
        <p:xfrm>
          <a:off x="4468518" y="2971800"/>
          <a:ext cx="3686721" cy="1653030"/>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7748">
                <a:tc>
                  <a:txBody>
                    <a:bodyPr/>
                    <a:lstStyle/>
                    <a:p>
                      <a:r>
                        <a:rPr lang="en-GB" dirty="0"/>
                        <a:t>RE</a:t>
                      </a:r>
                    </a:p>
                  </a:txBody>
                  <a:tcPr anchor="ctr"/>
                </a:tc>
                <a:extLst>
                  <a:ext uri="{0D108BD9-81ED-4DB2-BD59-A6C34878D82A}">
                    <a16:rowId xmlns:a16="http://schemas.microsoft.com/office/drawing/2014/main" val="1786578608"/>
                  </a:ext>
                </a:extLst>
              </a:tr>
              <a:tr h="1285282">
                <a:tc>
                  <a:txBody>
                    <a:bodyPr/>
                    <a:lstStyle/>
                    <a:p>
                      <a:r>
                        <a:rPr lang="en-US" sz="1300" b="0" i="0" kern="1200" dirty="0">
                          <a:solidFill>
                            <a:schemeClr val="dk1"/>
                          </a:solidFill>
                          <a:effectLst/>
                          <a:latin typeface="+mn-lt"/>
                          <a:ea typeface="+mn-ea"/>
                          <a:cs typeface="+mn-cs"/>
                        </a:rPr>
                        <a:t>In R.E, we will be learning about Buddhism. Our enquiry question is “</a:t>
                      </a:r>
                      <a:r>
                        <a:rPr lang="en-GB" sz="1300" b="0" i="0" kern="1200" dirty="0">
                          <a:solidFill>
                            <a:schemeClr val="dk1"/>
                          </a:solidFill>
                          <a:effectLst/>
                          <a:latin typeface="+mn-lt"/>
                          <a:ea typeface="+mn-ea"/>
                          <a:cs typeface="+mn-cs"/>
                        </a:rPr>
                        <a:t>What is the best way for a Buddhist to lead a good life?”. We will look at the Buddha’s teachings with a focus on being in control of our minds and putting in effort to lead a good life. </a:t>
                      </a:r>
                      <a:endParaRPr lang="en-US" sz="1300" b="0" i="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714816585"/>
              </p:ext>
            </p:extLst>
          </p:nvPr>
        </p:nvGraphicFramePr>
        <p:xfrm>
          <a:off x="8226920" y="2971800"/>
          <a:ext cx="3792164" cy="1662633"/>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82473">
                <a:tc>
                  <a:txBody>
                    <a:bodyPr/>
                    <a:lstStyle/>
                    <a:p>
                      <a:r>
                        <a:rPr lang="en-GB" dirty="0"/>
                        <a:t>Computing</a:t>
                      </a:r>
                    </a:p>
                  </a:txBody>
                  <a:tcPr anchor="ctr"/>
                </a:tc>
                <a:extLst>
                  <a:ext uri="{0D108BD9-81ED-4DB2-BD59-A6C34878D82A}">
                    <a16:rowId xmlns:a16="http://schemas.microsoft.com/office/drawing/2014/main" val="1786578608"/>
                  </a:ext>
                </a:extLst>
              </a:tr>
              <a:tr h="12705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dk1"/>
                          </a:solidFill>
                          <a:effectLst/>
                          <a:latin typeface="+mn-lt"/>
                          <a:ea typeface="+mn-ea"/>
                          <a:cs typeface="+mn-cs"/>
                        </a:rPr>
                        <a:t>This</a:t>
                      </a:r>
                      <a:r>
                        <a:rPr lang="en-GB" sz="1300" kern="1200" baseline="0" dirty="0">
                          <a:solidFill>
                            <a:schemeClr val="dk1"/>
                          </a:solidFill>
                          <a:effectLst/>
                          <a:latin typeface="+mn-lt"/>
                          <a:ea typeface="+mn-ea"/>
                          <a:cs typeface="+mn-cs"/>
                        </a:rPr>
                        <a:t> term, we will </a:t>
                      </a:r>
                      <a:r>
                        <a:rPr lang="en-GB" sz="1300" kern="1200" dirty="0">
                          <a:solidFill>
                            <a:schemeClr val="dk1"/>
                          </a:solidFill>
                          <a:effectLst/>
                          <a:latin typeface="+mn-lt"/>
                          <a:ea typeface="+mn-ea"/>
                          <a:cs typeface="+mn-cs"/>
                        </a:rPr>
                        <a:t>explore databases. We will be developing our understanding what a branching database is and how to create one. They will use yes/no questions to gain an understanding of what attributes are and how to use them to sort groups of objects. </a:t>
                      </a:r>
                      <a:endParaRPr lang="en-GB" sz="1300" b="0" i="0" u="none" strike="noStrike" noProof="0" dirty="0">
                        <a:latin typeface="Calibri"/>
                      </a:endParaRP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933752805"/>
              </p:ext>
            </p:extLst>
          </p:nvPr>
        </p:nvGraphicFramePr>
        <p:xfrm>
          <a:off x="4468518" y="4684890"/>
          <a:ext cx="1987309" cy="2050330"/>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26043">
                <a:tc>
                  <a:txBody>
                    <a:bodyPr/>
                    <a:lstStyle/>
                    <a:p>
                      <a:r>
                        <a:rPr lang="en-GB" dirty="0"/>
                        <a:t>PSHE</a:t>
                      </a:r>
                    </a:p>
                  </a:txBody>
                  <a:tcPr anchor="ctr"/>
                </a:tc>
                <a:extLst>
                  <a:ext uri="{0D108BD9-81ED-4DB2-BD59-A6C34878D82A}">
                    <a16:rowId xmlns:a16="http://schemas.microsoft.com/office/drawing/2014/main" val="1786578608"/>
                  </a:ext>
                </a:extLst>
              </a:tr>
              <a:tr h="1624287">
                <a:tc>
                  <a:txBody>
                    <a:bodyPr/>
                    <a:lstStyle/>
                    <a:p>
                      <a:r>
                        <a:rPr lang="en-GB" sz="1400" dirty="0"/>
                        <a:t>In PSHE</a:t>
                      </a:r>
                      <a:r>
                        <a:rPr lang="en-GB" sz="1400" baseline="0" dirty="0"/>
                        <a:t> this term, we will be looking at the relationship unit. We will look at friendships, keeping safe online and being a good citizen.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1301004540"/>
              </p:ext>
            </p:extLst>
          </p:nvPr>
        </p:nvGraphicFramePr>
        <p:xfrm>
          <a:off x="6512766" y="4689184"/>
          <a:ext cx="1647811" cy="2053843"/>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00976">
                <a:tc>
                  <a:txBody>
                    <a:bodyPr/>
                    <a:lstStyle/>
                    <a:p>
                      <a:r>
                        <a:rPr lang="en-GB" dirty="0"/>
                        <a:t>PE</a:t>
                      </a:r>
                    </a:p>
                  </a:txBody>
                  <a:tcPr anchor="ctr"/>
                </a:tc>
                <a:extLst>
                  <a:ext uri="{0D108BD9-81ED-4DB2-BD59-A6C34878D82A}">
                    <a16:rowId xmlns:a16="http://schemas.microsoft.com/office/drawing/2014/main" val="1786578608"/>
                  </a:ext>
                </a:extLst>
              </a:tr>
              <a:tr h="1652867">
                <a:tc>
                  <a:txBody>
                    <a:bodyPr/>
                    <a:lstStyle/>
                    <a:p>
                      <a:r>
                        <a:rPr lang="en-GB" sz="1300" dirty="0"/>
                        <a:t>This term, we will be focussing on our skills in athletics. We will be developing techniques in sprinting, relay and long jump.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877465621"/>
              </p:ext>
            </p:extLst>
          </p:nvPr>
        </p:nvGraphicFramePr>
        <p:xfrm>
          <a:off x="8259549" y="4684072"/>
          <a:ext cx="1835339" cy="2062168"/>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385768">
                <a:tc>
                  <a:txBody>
                    <a:bodyPr/>
                    <a:lstStyle/>
                    <a:p>
                      <a:r>
                        <a:rPr lang="en-GB" sz="1600" dirty="0"/>
                        <a:t>Music</a:t>
                      </a:r>
                    </a:p>
                  </a:txBody>
                  <a:tcPr anchor="ctr"/>
                </a:tc>
                <a:extLst>
                  <a:ext uri="{0D108BD9-81ED-4DB2-BD59-A6C34878D82A}">
                    <a16:rowId xmlns:a16="http://schemas.microsoft.com/office/drawing/2014/main" val="1786578608"/>
                  </a:ext>
                </a:extLst>
              </a:tr>
              <a:tr h="1634584">
                <a:tc>
                  <a:txBody>
                    <a:bodyPr/>
                    <a:lstStyle/>
                    <a:p>
                      <a:r>
                        <a:rPr lang="en-GB" sz="1300" i="0" dirty="0"/>
                        <a:t>In Music, we will still be learning to play the recorder. We will be recapping the notes we have already learnt but will be learning to play more complicated tunes. </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317736942"/>
              </p:ext>
            </p:extLst>
          </p:nvPr>
        </p:nvGraphicFramePr>
        <p:xfrm>
          <a:off x="10122370" y="4675481"/>
          <a:ext cx="1868634" cy="2087426"/>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45486">
                <a:tc>
                  <a:txBody>
                    <a:bodyPr/>
                    <a:lstStyle/>
                    <a:p>
                      <a:r>
                        <a:rPr lang="en-GB"/>
                        <a:t>French </a:t>
                      </a:r>
                    </a:p>
                  </a:txBody>
                  <a:tcPr anchor="ctr"/>
                </a:tc>
                <a:extLst>
                  <a:ext uri="{0D108BD9-81ED-4DB2-BD59-A6C34878D82A}">
                    <a16:rowId xmlns:a16="http://schemas.microsoft.com/office/drawing/2014/main" val="1786578608"/>
                  </a:ext>
                </a:extLst>
              </a:tr>
              <a:tr h="1641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In French, we will be learning 10 fruits and will be able to </a:t>
                      </a:r>
                      <a:r>
                        <a:rPr lang="en-GB" sz="1400" b="0" i="0" kern="1200" dirty="0">
                          <a:solidFill>
                            <a:schemeClr val="dk1"/>
                          </a:solidFill>
                          <a:effectLst/>
                          <a:latin typeface="+mn-lt"/>
                          <a:ea typeface="+mn-ea"/>
                          <a:cs typeface="+mn-cs"/>
                        </a:rPr>
                        <a:t>which fruits they like and do not like.</a:t>
                      </a:r>
                      <a:endParaRPr lang="en-GB" sz="140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a49b8bd-d29e-4d46-aff1-e5ae5b220632">
      <Terms xmlns="http://schemas.microsoft.com/office/infopath/2007/PartnerControls"/>
    </lcf76f155ced4ddcb4097134ff3c332f>
    <TaxCatchAll xmlns="6749df9f-eb47-44f2-be0e-f72bd5306b5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2BC8FF-D64D-430B-B35D-F2C5F72C9672}">
  <ds:schemaRefs>
    <ds:schemaRef ds:uri="http://purl.org/dc/elements/1.1/"/>
    <ds:schemaRef ds:uri="http://purl.org/dc/terms/"/>
    <ds:schemaRef ds:uri="566cb0dc-d351-45af-9abe-2a4c6f397d9b"/>
    <ds:schemaRef ds:uri="http://www.w3.org/XML/1998/namespace"/>
    <ds:schemaRef ds:uri="http://schemas.microsoft.com/office/infopath/2007/PartnerControls"/>
    <ds:schemaRef ds:uri="d4bfe957-5417-4326-b3ca-2e7faf1b0fa8"/>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8A59B8D2-C446-4FC9-980B-9DAA324F98B8}"/>
</file>

<file path=docProps/app.xml><?xml version="1.0" encoding="utf-8"?>
<Properties xmlns="http://schemas.openxmlformats.org/officeDocument/2006/extended-properties" xmlns:vt="http://schemas.openxmlformats.org/officeDocument/2006/docPropsVTypes">
  <TotalTime>16962</TotalTime>
  <Words>593</Words>
  <Application>Microsoft Office PowerPoint</Application>
  <PresentationFormat>Widescreen</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Naomi Stafford</cp:lastModifiedBy>
  <cp:revision>31</cp:revision>
  <dcterms:created xsi:type="dcterms:W3CDTF">2022-01-07T10:34:56Z</dcterms:created>
  <dcterms:modified xsi:type="dcterms:W3CDTF">2025-04-25T06:44:49Z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