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60" d="100"/>
          <a:sy n="60" d="100"/>
        </p:scale>
        <p:origin x="8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08/01/2025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08/01/2025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150677"/>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a:t>
            </a:r>
            <a:r>
              <a:rPr lang="en-GB" altLang="en-US" sz="1400" dirty="0">
                <a:solidFill>
                  <a:srgbClr val="000000"/>
                </a:solidFill>
                <a:latin typeface="Calibri" panose="020F0502020204030204" pitchFamily="34" charset="0"/>
              </a:rPr>
              <a:t>are..</a:t>
            </a:r>
            <a:endParaRPr kumimoji="0" lang="en-GB" altLang="en-US" sz="1400" b="0" i="0" u="none" strike="noStrike" cap="none" normalizeH="0" baseline="0" dirty="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3000" dirty="0">
                <a:solidFill>
                  <a:srgbClr val="000000"/>
                </a:solidFill>
                <a:latin typeface="Calibri" panose="020F0502020204030204" pitchFamily="34" charset="0"/>
              </a:rPr>
              <a:t>Biomes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3000" b="0" i="0" u="none" strike="noStrike" cap="none" normalizeH="0" baseline="0" dirty="0">
                <a:ln>
                  <a:noFill/>
                </a:ln>
                <a:solidFill>
                  <a:srgbClr val="000000"/>
                </a:solidFill>
                <a:effectLst/>
                <a:latin typeface="Calibri" panose="020F0502020204030204" pitchFamily="34" charset="0"/>
              </a:rPr>
              <a:t>Tudor Monarchs </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2663030172"/>
              </p:ext>
            </p:extLst>
          </p:nvPr>
        </p:nvGraphicFramePr>
        <p:xfrm>
          <a:off x="4464117" y="208976"/>
          <a:ext cx="3686721" cy="2307720"/>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3062">
                <a:tc>
                  <a:txBody>
                    <a:bodyPr/>
                    <a:lstStyle/>
                    <a:p>
                      <a:r>
                        <a:rPr lang="en-GB" dirty="0"/>
                        <a:t>English </a:t>
                      </a:r>
                    </a:p>
                  </a:txBody>
                  <a:tcPr anchor="ctr"/>
                </a:tc>
                <a:extLst>
                  <a:ext uri="{0D108BD9-81ED-4DB2-BD59-A6C34878D82A}">
                    <a16:rowId xmlns:a16="http://schemas.microsoft.com/office/drawing/2014/main" val="1786578608"/>
                  </a:ext>
                </a:extLst>
              </a:tr>
              <a:tr h="19346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This half term the pupils will be using the text: </a:t>
                      </a:r>
                      <a:r>
                        <a:rPr lang="en-US" sz="1400" b="0" i="0" u="none" strike="noStrike" kern="1200" baseline="0" dirty="0">
                          <a:solidFill>
                            <a:schemeClr val="dk1"/>
                          </a:solidFill>
                          <a:latin typeface="+mn-lt"/>
                          <a:ea typeface="+mn-ea"/>
                          <a:cs typeface="+mn-cs"/>
                        </a:rPr>
                        <a:t>Arthur </a:t>
                      </a:r>
                      <a:r>
                        <a:rPr lang="en-US" sz="1400" b="0" i="0" u="none" strike="noStrike" kern="1200" baseline="0" dirty="0" err="1">
                          <a:solidFill>
                            <a:schemeClr val="dk1"/>
                          </a:solidFill>
                          <a:latin typeface="+mn-lt"/>
                          <a:ea typeface="+mn-ea"/>
                          <a:cs typeface="+mn-cs"/>
                        </a:rPr>
                        <a:t>Spiderwick’s</a:t>
                      </a:r>
                      <a:r>
                        <a:rPr lang="en-US" sz="1400" b="0" i="0" u="none" strike="noStrike" kern="1200" baseline="0" dirty="0">
                          <a:solidFill>
                            <a:schemeClr val="dk1"/>
                          </a:solidFill>
                          <a:latin typeface="+mn-lt"/>
                          <a:ea typeface="+mn-ea"/>
                          <a:cs typeface="+mn-cs"/>
                        </a:rPr>
                        <a:t> Field Guide to the Fantastic World Around You. They will be</a:t>
                      </a:r>
                      <a:r>
                        <a:rPr lang="en-GB" sz="1400" dirty="0"/>
                        <a:t> writing a</a:t>
                      </a:r>
                      <a:r>
                        <a:rPr lang="en-US" sz="1400" dirty="0"/>
                        <a:t> formal non-chronological report in the style of the </a:t>
                      </a:r>
                      <a:r>
                        <a:rPr lang="en-US" sz="1400" dirty="0" err="1"/>
                        <a:t>Spiderwick</a:t>
                      </a:r>
                      <a:r>
                        <a:rPr lang="en-US" sz="1400" dirty="0"/>
                        <a:t> Field Guide, about an innovated creature of their imagining. We will then move onto writing dialogue to convey character (show not tell) or move the action on.</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2306791305"/>
              </p:ext>
            </p:extLst>
          </p:nvPr>
        </p:nvGraphicFramePr>
        <p:xfrm>
          <a:off x="8198698" y="208975"/>
          <a:ext cx="3792164" cy="231648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350" dirty="0"/>
                        <a:t>We will be learning the order of operation and algebra providing </a:t>
                      </a:r>
                      <a:r>
                        <a:rPr lang="en-US" sz="1350" dirty="0"/>
                        <a:t>an opportunity for pupils to solve problems using all four operations and understanding of the reasons for the order of operations. We will</a:t>
                      </a:r>
                      <a:r>
                        <a:rPr lang="en-US" sz="1350" baseline="0" dirty="0"/>
                        <a:t> then look at</a:t>
                      </a:r>
                      <a:r>
                        <a:rPr lang="en-US" sz="1350" dirty="0"/>
                        <a:t> the formal method for long division and build on the  understanding of the relationship between multiplication and division</a:t>
                      </a:r>
                      <a:r>
                        <a:rPr lang="en-US" sz="1400" dirty="0"/>
                        <a:t>. </a:t>
                      </a:r>
                      <a:r>
                        <a:rPr lang="en-US" sz="1350" dirty="0"/>
                        <a:t>Finally,</a:t>
                      </a:r>
                      <a:r>
                        <a:rPr lang="en-US" sz="1350" baseline="0" dirty="0"/>
                        <a:t> </a:t>
                      </a:r>
                      <a:r>
                        <a:rPr lang="en-US" sz="1350" baseline="0"/>
                        <a:t>we will be</a:t>
                      </a:r>
                      <a:r>
                        <a:rPr lang="en-US" sz="1350"/>
                        <a:t> moving on to </a:t>
                      </a:r>
                      <a:r>
                        <a:rPr lang="en-US" sz="1350" dirty="0"/>
                        <a:t>exploring relationships between area and perimeter. </a:t>
                      </a:r>
                      <a:endParaRPr lang="en-GB" sz="135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87624469"/>
              </p:ext>
            </p:extLst>
          </p:nvPr>
        </p:nvGraphicFramePr>
        <p:xfrm>
          <a:off x="201136" y="1421127"/>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Science</a:t>
                      </a:r>
                    </a:p>
                  </a:txBody>
                  <a:tcPr anchor="ctr"/>
                </a:tc>
                <a:extLst>
                  <a:ext uri="{0D108BD9-81ED-4DB2-BD59-A6C34878D82A}">
                    <a16:rowId xmlns:a16="http://schemas.microsoft.com/office/drawing/2014/main" val="1786578608"/>
                  </a:ext>
                </a:extLst>
              </a:tr>
              <a:tr h="1371697">
                <a:tc>
                  <a:txBody>
                    <a:bodyPr/>
                    <a:lstStyle/>
                    <a:p>
                      <a:r>
                        <a:rPr lang="en-GB" sz="1400" dirty="0"/>
                        <a:t>This half-term we will be learning about Earth and Space. We will be looking at the shape and the relative sizes of the Earth, Sun and Moon. The children will investigate the idea </a:t>
                      </a:r>
                      <a:r>
                        <a:rPr lang="en-GB" sz="1400" dirty="0">
                          <a:latin typeface="+mn-lt"/>
                        </a:rPr>
                        <a:t>of </a:t>
                      </a:r>
                      <a:r>
                        <a:rPr lang="en-US" sz="1400" b="0" i="0" kern="1200" dirty="0">
                          <a:solidFill>
                            <a:schemeClr val="dk1"/>
                          </a:solidFill>
                          <a:effectLst/>
                          <a:latin typeface="+mn-lt"/>
                          <a:ea typeface="+mn-ea"/>
                          <a:cs typeface="+mn-cs"/>
                        </a:rPr>
                        <a:t>Earth’s rotation to explain day and night and the apparent movement of the sun across the sky. </a:t>
                      </a:r>
                      <a:endParaRPr lang="en-GB" sz="1400" dirty="0">
                        <a:latin typeface="+mn-lt"/>
                      </a:endParaRP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4041135139"/>
              </p:ext>
            </p:extLst>
          </p:nvPr>
        </p:nvGraphicFramePr>
        <p:xfrm>
          <a:off x="201136" y="3330986"/>
          <a:ext cx="4163471" cy="179012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dirty="0"/>
                        <a:t>We will be learning the Tudors. The pupils will further their knowledge by looking at the Battle of Bosworth and that was won; The Tudor monarchs and how the most famous Kings and Queens came from the Tudor family. The children will also be learning about the past times and beliefs in the era of </a:t>
                      </a:r>
                      <a:r>
                        <a:rPr lang="en-GB" sz="1400"/>
                        <a:t>the Tudors.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3316382542"/>
              </p:ext>
            </p:extLst>
          </p:nvPr>
        </p:nvGraphicFramePr>
        <p:xfrm>
          <a:off x="201137" y="5192012"/>
          <a:ext cx="4163471" cy="1645920"/>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44125">
                <a:tc>
                  <a:txBody>
                    <a:bodyPr/>
                    <a:lstStyle/>
                    <a:p>
                      <a:r>
                        <a:rPr lang="en-GB" dirty="0"/>
                        <a:t>Art</a:t>
                      </a:r>
                    </a:p>
                  </a:txBody>
                  <a:tcPr anchor="ctr"/>
                </a:tc>
                <a:extLst>
                  <a:ext uri="{0D108BD9-81ED-4DB2-BD59-A6C34878D82A}">
                    <a16:rowId xmlns:a16="http://schemas.microsoft.com/office/drawing/2014/main" val="1786578608"/>
                  </a:ext>
                </a:extLst>
              </a:tr>
              <a:tr h="1215141">
                <a:tc>
                  <a:txBody>
                    <a:bodyPr/>
                    <a:lstStyle/>
                    <a:p>
                      <a:r>
                        <a:rPr lang="en-GB" sz="1300" dirty="0"/>
                        <a:t>We will be learning Art and Fashion and the artist Piet Mondrian. The pupils will </a:t>
                      </a:r>
                      <a:r>
                        <a:rPr lang="en-US" sz="1300" dirty="0"/>
                        <a:t>investigate the success of the collaboration between artist Pablo Picasso and the fashion designer Coco Chanel in the 1920s. They will also be creating and investigating Op art design using line and </a:t>
                      </a:r>
                      <a:r>
                        <a:rPr lang="en-US" sz="1300" dirty="0" err="1"/>
                        <a:t>colour</a:t>
                      </a:r>
                      <a:r>
                        <a:rPr lang="en-US" sz="1300" dirty="0"/>
                        <a:t> in the style of Victor </a:t>
                      </a:r>
                      <a:r>
                        <a:rPr lang="en-US" sz="1300" dirty="0" err="1"/>
                        <a:t>Vasarely</a:t>
                      </a:r>
                      <a:r>
                        <a:rPr lang="en-US" sz="1300" dirty="0"/>
                        <a:t>. </a:t>
                      </a:r>
                      <a:endParaRPr lang="en-GB" sz="1300" b="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4235917849"/>
              </p:ext>
            </p:extLst>
          </p:nvPr>
        </p:nvGraphicFramePr>
        <p:xfrm>
          <a:off x="4438292" y="2608624"/>
          <a:ext cx="3686721" cy="180521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33787">
                <a:tc>
                  <a:txBody>
                    <a:bodyPr/>
                    <a:lstStyle/>
                    <a:p>
                      <a:r>
                        <a:rPr lang="en-GB" dirty="0"/>
                        <a:t>RE</a:t>
                      </a:r>
                    </a:p>
                  </a:txBody>
                  <a:tcPr anchor="ctr"/>
                </a:tc>
                <a:extLst>
                  <a:ext uri="{0D108BD9-81ED-4DB2-BD59-A6C34878D82A}">
                    <a16:rowId xmlns:a16="http://schemas.microsoft.com/office/drawing/2014/main" val="1786578608"/>
                  </a:ext>
                </a:extLst>
              </a:tr>
              <a:tr h="1439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dirty="0"/>
                        <a:t>In our RE we are looking at Christianity -  Is anything ever eternal? </a:t>
                      </a:r>
                      <a:r>
                        <a:rPr lang="en-US" sz="1400" b="0" i="0" kern="1200" dirty="0">
                          <a:solidFill>
                            <a:schemeClr val="dk1"/>
                          </a:solidFill>
                          <a:effectLst/>
                          <a:latin typeface="+mn-lt"/>
                          <a:ea typeface="+mn-ea"/>
                          <a:cs typeface="+mn-cs"/>
                        </a:rPr>
                        <a:t>This enquiry focusses on the Christian understanding of eternity and the Christian belief that God’s love for humankind is eternal in that God will never stop loving humanity.</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614883279"/>
              </p:ext>
            </p:extLst>
          </p:nvPr>
        </p:nvGraphicFramePr>
        <p:xfrm>
          <a:off x="8250348" y="2618958"/>
          <a:ext cx="3740513" cy="2164080"/>
        </p:xfrm>
        <a:graphic>
          <a:graphicData uri="http://schemas.openxmlformats.org/drawingml/2006/table">
            <a:tbl>
              <a:tblPr firstRow="1" bandRow="1">
                <a:tableStyleId>{93296810-A885-4BE3-A3E7-6D5BEEA58F35}</a:tableStyleId>
              </a:tblPr>
              <a:tblGrid>
                <a:gridCol w="3740513">
                  <a:extLst>
                    <a:ext uri="{9D8B030D-6E8A-4147-A177-3AD203B41FA5}">
                      <a16:colId xmlns:a16="http://schemas.microsoft.com/office/drawing/2014/main" val="1337843456"/>
                    </a:ext>
                  </a:extLst>
                </a:gridCol>
              </a:tblGrid>
              <a:tr h="335649">
                <a:tc>
                  <a:txBody>
                    <a:bodyPr/>
                    <a:lstStyle/>
                    <a:p>
                      <a:r>
                        <a:rPr lang="en-GB" dirty="0"/>
                        <a:t>Computing</a:t>
                      </a:r>
                    </a:p>
                  </a:txBody>
                  <a:tcPr anchor="ctr"/>
                </a:tc>
                <a:extLst>
                  <a:ext uri="{0D108BD9-81ED-4DB2-BD59-A6C34878D82A}">
                    <a16:rowId xmlns:a16="http://schemas.microsoft.com/office/drawing/2014/main" val="1786578608"/>
                  </a:ext>
                </a:extLst>
              </a:tr>
              <a:tr h="1454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We will be learning about spreadsheets. We </a:t>
                      </a:r>
                      <a:r>
                        <a:rPr lang="en-GB" sz="1400" kern="1200" dirty="0">
                          <a:solidFill>
                            <a:schemeClr val="dk1"/>
                          </a:solidFill>
                          <a:effectLst/>
                          <a:latin typeface="+mn-lt"/>
                          <a:ea typeface="+mn-ea"/>
                          <a:cs typeface="+mn-cs"/>
                        </a:rPr>
                        <a:t>will be taught how to apply formulas that include a range of cells.</a:t>
                      </a:r>
                      <a:r>
                        <a:rPr lang="en-GB" sz="1400" kern="1200" baseline="0" dirty="0">
                          <a:solidFill>
                            <a:schemeClr val="dk1"/>
                          </a:solidFill>
                          <a:effectLst/>
                          <a:latin typeface="+mn-lt"/>
                          <a:ea typeface="+mn-ea"/>
                          <a:cs typeface="+mn-cs"/>
                        </a:rPr>
                        <a:t> We</a:t>
                      </a:r>
                      <a:r>
                        <a:rPr lang="en-GB" sz="1400" kern="1200" dirty="0">
                          <a:solidFill>
                            <a:schemeClr val="dk1"/>
                          </a:solidFill>
                          <a:effectLst/>
                          <a:latin typeface="+mn-lt"/>
                          <a:ea typeface="+mn-ea"/>
                          <a:cs typeface="+mn-cs"/>
                        </a:rPr>
                        <a:t> will use spreadsheets to plan an event and answer questions, create charts, and evaluate results in comparison to questions asked.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aseline="0" dirty="0"/>
                    </a:p>
                    <a:p>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073903147"/>
              </p:ext>
            </p:extLst>
          </p:nvPr>
        </p:nvGraphicFramePr>
        <p:xfrm>
          <a:off x="4464116" y="4473058"/>
          <a:ext cx="1987309" cy="2305874"/>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43502">
                <a:tc>
                  <a:txBody>
                    <a:bodyPr/>
                    <a:lstStyle/>
                    <a:p>
                      <a:r>
                        <a:rPr lang="en-GB" dirty="0"/>
                        <a:t>PSHE</a:t>
                      </a:r>
                    </a:p>
                  </a:txBody>
                  <a:tcPr anchor="ctr"/>
                </a:tc>
                <a:extLst>
                  <a:ext uri="{0D108BD9-81ED-4DB2-BD59-A6C34878D82A}">
                    <a16:rowId xmlns:a16="http://schemas.microsoft.com/office/drawing/2014/main" val="1786578608"/>
                  </a:ext>
                </a:extLst>
              </a:tr>
              <a:tr h="1862372">
                <a:tc>
                  <a:txBody>
                    <a:bodyPr/>
                    <a:lstStyle/>
                    <a:p>
                      <a:r>
                        <a:rPr lang="en-GB" sz="1400" dirty="0"/>
                        <a:t>We will be thinking about our dreams and goals. The children will work on their steps to success to achieve their dreams and goals with a positive attitude and perseverance.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16587058"/>
              </p:ext>
            </p:extLst>
          </p:nvPr>
        </p:nvGraphicFramePr>
        <p:xfrm>
          <a:off x="6512767" y="4472814"/>
          <a:ext cx="1647811" cy="2307720"/>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400" dirty="0"/>
                        <a:t>This half-term the pupils will be learning about developing an idea or theme into dance  choreography using formation, timings.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1053545274"/>
              </p:ext>
            </p:extLst>
          </p:nvPr>
        </p:nvGraphicFramePr>
        <p:xfrm>
          <a:off x="8221919" y="4467702"/>
          <a:ext cx="1835339" cy="2305874"/>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90795">
                <a:tc>
                  <a:txBody>
                    <a:bodyPr/>
                    <a:lstStyle/>
                    <a:p>
                      <a:r>
                        <a:rPr lang="en-GB" dirty="0"/>
                        <a:t>Music</a:t>
                      </a:r>
                    </a:p>
                  </a:txBody>
                  <a:tcPr anchor="ctr"/>
                </a:tc>
                <a:extLst>
                  <a:ext uri="{0D108BD9-81ED-4DB2-BD59-A6C34878D82A}">
                    <a16:rowId xmlns:a16="http://schemas.microsoft.com/office/drawing/2014/main" val="1786578608"/>
                  </a:ext>
                </a:extLst>
              </a:tr>
              <a:tr h="1815079">
                <a:tc>
                  <a:txBody>
                    <a:bodyPr/>
                    <a:lstStyle/>
                    <a:p>
                      <a:r>
                        <a:rPr lang="en-GB" sz="1400" i="0" kern="1200" dirty="0">
                          <a:solidFill>
                            <a:schemeClr val="dk1"/>
                          </a:solidFill>
                          <a:effectLst/>
                          <a:latin typeface="+mn-lt"/>
                          <a:ea typeface="+mn-ea"/>
                          <a:cs typeface="+mn-cs"/>
                        </a:rPr>
                        <a:t>We will be learning how to perform and compose music using pitch, rhythm, pulse and form. The pupils are looking at rap music and using software to compose. </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1393766721"/>
              </p:ext>
            </p:extLst>
          </p:nvPr>
        </p:nvGraphicFramePr>
        <p:xfrm>
          <a:off x="10118600" y="4469670"/>
          <a:ext cx="1868634" cy="2303243"/>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85789">
                <a:tc>
                  <a:txBody>
                    <a:bodyPr/>
                    <a:lstStyle/>
                    <a:p>
                      <a:r>
                        <a:rPr lang="en-GB" dirty="0"/>
                        <a:t>French – Year 6</a:t>
                      </a:r>
                    </a:p>
                  </a:txBody>
                  <a:tcPr anchor="ctr"/>
                </a:tc>
                <a:extLst>
                  <a:ext uri="{0D108BD9-81ED-4DB2-BD59-A6C34878D82A}">
                    <a16:rowId xmlns:a16="http://schemas.microsoft.com/office/drawing/2014/main" val="1786578608"/>
                  </a:ext>
                </a:extLst>
              </a:tr>
              <a:tr h="18174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dk1"/>
                          </a:solidFill>
                          <a:effectLst/>
                          <a:latin typeface="+mn-lt"/>
                          <a:ea typeface="+mn-ea"/>
                          <a:cs typeface="+mn-cs"/>
                        </a:rPr>
                        <a:t>We will be learning about regular and irregular verbs.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They will learn the terminology and patterns involved in regular whole verb conjugation. </a:t>
                      </a:r>
                    </a:p>
                  </a:txBody>
                  <a:tcPr/>
                </a:tc>
                <a:extLst>
                  <a:ext uri="{0D108BD9-81ED-4DB2-BD59-A6C34878D82A}">
                    <a16:rowId xmlns:a16="http://schemas.microsoft.com/office/drawing/2014/main" val="2171682978"/>
                  </a:ext>
                </a:extLst>
              </a:tr>
            </a:tbl>
          </a:graphicData>
        </a:graphic>
      </p:graphicFrame>
      <p:pic>
        <p:nvPicPr>
          <p:cNvPr id="2" name="Picture 1">
            <a:extLst>
              <a:ext uri="{FF2B5EF4-FFF2-40B4-BE49-F238E27FC236}">
                <a16:creationId xmlns:a16="http://schemas.microsoft.com/office/drawing/2014/main" id="{A4BC5DCE-F3AA-48FC-B43A-986FEF39B780}"/>
              </a:ext>
            </a:extLst>
          </p:cNvPr>
          <p:cNvPicPr>
            <a:picLocks noChangeAspect="1"/>
          </p:cNvPicPr>
          <p:nvPr/>
        </p:nvPicPr>
        <p:blipFill>
          <a:blip r:embed="rId2"/>
          <a:stretch>
            <a:fillRect/>
          </a:stretch>
        </p:blipFill>
        <p:spPr>
          <a:xfrm>
            <a:off x="2222205" y="290917"/>
            <a:ext cx="668078" cy="668078"/>
          </a:xfrm>
          <a:prstGeom prst="rect">
            <a:avLst/>
          </a:prstGeom>
        </p:spPr>
      </p:pic>
      <p:pic>
        <p:nvPicPr>
          <p:cNvPr id="1026" name="Picture 2" descr="Has a piece of Henry VIII's lost crown been buried in the Midlands for 400  years? | Apollo Magazine">
            <a:extLst>
              <a:ext uri="{FF2B5EF4-FFF2-40B4-BE49-F238E27FC236}">
                <a16:creationId xmlns:a16="http://schemas.microsoft.com/office/drawing/2014/main" id="{DD65E08D-6EB6-4018-A8E4-E7328E4092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110916" y="398594"/>
            <a:ext cx="1130941" cy="752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FD2BC8FF-D64D-430B-B35D-F2C5F72C9672}">
  <ds:schemaRefs>
    <ds:schemaRef ds:uri="http://purl.org/dc/terms/"/>
    <ds:schemaRef ds:uri="http://purl.org/dc/dcmitype/"/>
    <ds:schemaRef ds:uri="http://schemas.microsoft.com/office/2006/documentManagement/types"/>
    <ds:schemaRef ds:uri="http://www.w3.org/XML/1998/namespace"/>
    <ds:schemaRef ds:uri="d4bfe957-5417-4326-b3ca-2e7faf1b0fa8"/>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566cb0dc-d351-45af-9abe-2a4c6f397d9b"/>
  </ds:schemaRefs>
</ds:datastoreItem>
</file>

<file path=customXml/itemProps3.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1318</TotalTime>
  <Words>535</Words>
  <Application>Microsoft Office PowerPoint</Application>
  <PresentationFormat>Widescreen</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Parveen Din</cp:lastModifiedBy>
  <cp:revision>54</cp:revision>
  <dcterms:created xsi:type="dcterms:W3CDTF">2022-01-07T10:34:56Z</dcterms:created>
  <dcterms:modified xsi:type="dcterms:W3CDTF">2025-01-08T15:46:11Z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