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A6C5E5-6944-31A2-28D0-A73558E38B40}" v="4916" dt="2025-01-10T11:50:22.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25/04/2025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25/04/2025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3792165" cy="869395"/>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 Infant Std"/>
              </a:rPr>
              <a:t>Year 2 – </a:t>
            </a:r>
            <a:r>
              <a:rPr lang="en-GB" altLang="en-US" sz="2000" dirty="0">
                <a:solidFill>
                  <a:srgbClr val="000000"/>
                </a:solidFill>
                <a:latin typeface="Sassoon Infant Std"/>
              </a:rPr>
              <a:t>Kiwi class</a:t>
            </a:r>
          </a:p>
          <a:p>
            <a:pPr algn="ctr" eaLnBrk="0" fontAlgn="base" hangingPunct="0">
              <a:spcBef>
                <a:spcPct val="0"/>
              </a:spcBef>
              <a:spcAft>
                <a:spcPct val="0"/>
              </a:spcAft>
            </a:pPr>
            <a:r>
              <a:rPr lang="en-GB" altLang="en-US" sz="2000" dirty="0">
                <a:solidFill>
                  <a:srgbClr val="000000"/>
                </a:solidFill>
                <a:latin typeface="Sassoon Infant Std"/>
              </a:rPr>
              <a:t>Summer Term C</a:t>
            </a:r>
            <a:r>
              <a:rPr kumimoji="0" lang="en-GB" altLang="en-US" sz="2000" b="0" i="0" u="none" strike="noStrike" cap="none" normalizeH="0" baseline="0" dirty="0">
                <a:ln>
                  <a:noFill/>
                </a:ln>
                <a:solidFill>
                  <a:srgbClr val="000000"/>
                </a:solidFill>
                <a:effectLst/>
                <a:latin typeface="Sassoon Infant Std"/>
              </a:rPr>
              <a:t>urriculum Map </a:t>
            </a:r>
            <a:endParaRPr lang="en-GB" altLang="en-US" sz="2000" b="0" i="0" u="none" strike="noStrike" cap="none" normalizeH="0" baseline="0" dirty="0">
              <a:ln>
                <a:noFill/>
              </a:ln>
              <a:solidFill>
                <a:srgbClr val="000000"/>
              </a:solidFill>
              <a:effectLst/>
              <a:latin typeface="Sassoon Infant Std"/>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21615924"/>
              </p:ext>
            </p:extLst>
          </p:nvPr>
        </p:nvGraphicFramePr>
        <p:xfrm>
          <a:off x="4200600" y="149525"/>
          <a:ext cx="3790800" cy="1956829"/>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66906">
                <a:tc>
                  <a:txBody>
                    <a:bodyPr/>
                    <a:lstStyle/>
                    <a:p>
                      <a:r>
                        <a:rPr lang="en-GB" dirty="0"/>
                        <a:t>English (Writing)</a:t>
                      </a:r>
                    </a:p>
                  </a:txBody>
                  <a:tcPr anchor="ctr"/>
                </a:tc>
                <a:extLst>
                  <a:ext uri="{0D108BD9-81ED-4DB2-BD59-A6C34878D82A}">
                    <a16:rowId xmlns:a16="http://schemas.microsoft.com/office/drawing/2014/main" val="1786578608"/>
                  </a:ext>
                </a:extLst>
              </a:tr>
              <a:tr h="1589923">
                <a:tc>
                  <a:txBody>
                    <a:bodyPr/>
                    <a:lstStyle/>
                    <a:p>
                      <a:r>
                        <a:rPr lang="en-GB" sz="1600" dirty="0"/>
                        <a:t>In Summer we will be using ‘The lost homework’ ‘Here I am’ and ‘Super Joe’ in our English lessons. We will be trying out new forms of writing such as informative recounts and instruction writing. </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3062970140"/>
              </p:ext>
            </p:extLst>
          </p:nvPr>
        </p:nvGraphicFramePr>
        <p:xfrm>
          <a:off x="8198698" y="149525"/>
          <a:ext cx="3790800" cy="1910625"/>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22052">
                <a:tc>
                  <a:txBody>
                    <a:bodyPr/>
                    <a:lstStyle/>
                    <a:p>
                      <a:r>
                        <a:rPr lang="en-GB" dirty="0"/>
                        <a:t>Maths</a:t>
                      </a:r>
                    </a:p>
                  </a:txBody>
                  <a:tcPr anchor="ctr"/>
                </a:tc>
                <a:extLst>
                  <a:ext uri="{0D108BD9-81ED-4DB2-BD59-A6C34878D82A}">
                    <a16:rowId xmlns:a16="http://schemas.microsoft.com/office/drawing/2014/main" val="1786578608"/>
                  </a:ext>
                </a:extLst>
              </a:tr>
              <a:tr h="1544865">
                <a:tc>
                  <a:txBody>
                    <a:bodyPr/>
                    <a:lstStyle/>
                    <a:p>
                      <a:r>
                        <a:rPr lang="en-GB" sz="1400" dirty="0"/>
                        <a:t>In Summer we will be learning more about how to use multiplication and division effectively. We will also be looking at fractions, how to find different fractions of a number, and geometry. This will include aspects such as symmetry and classifying 2D and 3D shapes.</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737827437"/>
              </p:ext>
            </p:extLst>
          </p:nvPr>
        </p:nvGraphicFramePr>
        <p:xfrm>
          <a:off x="206829" y="1158602"/>
          <a:ext cx="3786472" cy="1790127"/>
        </p:xfrm>
        <a:graphic>
          <a:graphicData uri="http://schemas.openxmlformats.org/drawingml/2006/table">
            <a:tbl>
              <a:tblPr firstRow="1" bandRow="1">
                <a:tableStyleId>{93296810-A885-4BE3-A3E7-6D5BEEA58F35}</a:tableStyleId>
              </a:tblPr>
              <a:tblGrid>
                <a:gridCol w="3786472">
                  <a:extLst>
                    <a:ext uri="{9D8B030D-6E8A-4147-A177-3AD203B41FA5}">
                      <a16:colId xmlns:a16="http://schemas.microsoft.com/office/drawing/2014/main" val="1337843456"/>
                    </a:ext>
                  </a:extLst>
                </a:gridCol>
              </a:tblGrid>
              <a:tr h="405371">
                <a:tc>
                  <a:txBody>
                    <a:bodyPr/>
                    <a:lstStyle/>
                    <a:p>
                      <a:r>
                        <a:rPr lang="en-GB" sz="1800" dirty="0"/>
                        <a:t>Science</a:t>
                      </a:r>
                    </a:p>
                  </a:txBody>
                  <a:tcPr anchor="ctr"/>
                </a:tc>
                <a:extLst>
                  <a:ext uri="{0D108BD9-81ED-4DB2-BD59-A6C34878D82A}">
                    <a16:rowId xmlns:a16="http://schemas.microsoft.com/office/drawing/2014/main" val="1786578608"/>
                  </a:ext>
                </a:extLst>
              </a:tr>
              <a:tr h="1384756">
                <a:tc>
                  <a:txBody>
                    <a:bodyPr/>
                    <a:lstStyle/>
                    <a:p>
                      <a:pPr lvl="0">
                        <a:buNone/>
                      </a:pPr>
                      <a:r>
                        <a:rPr lang="en-GB" sz="1400" dirty="0">
                          <a:latin typeface="Sassoon Infant Std"/>
                        </a:rPr>
                        <a:t>In Summer we will be looking at our 5 senses first by learning about how light travels, how sound travels, and how friction can change the way objects move. Then we will be learning more about habitats of many different species that live in a wide range of climates and locations.</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1453939241"/>
              </p:ext>
            </p:extLst>
          </p:nvPr>
        </p:nvGraphicFramePr>
        <p:xfrm>
          <a:off x="201137" y="3038385"/>
          <a:ext cx="3790800" cy="1773245"/>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300" dirty="0"/>
                        <a:t>In Summer, we will be deepening our understanding of the impact of the first flight and the Wright brothers. We will look at how commercial flight has impacted the world too. Then we will be looking at space exploration, who landed on the moon, and more details about the space race.</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3579712560"/>
              </p:ext>
            </p:extLst>
          </p:nvPr>
        </p:nvGraphicFramePr>
        <p:xfrm>
          <a:off x="215566" y="4901286"/>
          <a:ext cx="3790800" cy="1918369"/>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4369">
                <a:tc>
                  <a:txBody>
                    <a:bodyPr/>
                    <a:lstStyle/>
                    <a:p>
                      <a:r>
                        <a:rPr lang="en-GB" dirty="0"/>
                        <a:t>Geography</a:t>
                      </a:r>
                    </a:p>
                  </a:txBody>
                  <a:tcPr anchor="ctr"/>
                </a:tc>
                <a:extLst>
                  <a:ext uri="{0D108BD9-81ED-4DB2-BD59-A6C34878D82A}">
                    <a16:rowId xmlns:a16="http://schemas.microsoft.com/office/drawing/2014/main" val="1786578608"/>
                  </a:ext>
                </a:extLst>
              </a:tr>
              <a:tr h="1392559">
                <a:tc>
                  <a:txBody>
                    <a:bodyPr/>
                    <a:lstStyle/>
                    <a:p>
                      <a:r>
                        <a:rPr lang="en-GB" sz="1800" dirty="0"/>
                        <a:t>I</a:t>
                      </a:r>
                      <a:r>
                        <a:rPr lang="en-GB" sz="1600" dirty="0"/>
                        <a:t>n Summer our topic is Australia. We will first be looking at what human and physical features are in Australia, then learning more about the culture of the aboriginal people of Australia.</a:t>
                      </a:r>
                    </a:p>
                    <a:p>
                      <a:pPr lvl="0">
                        <a:buNone/>
                      </a:pPr>
                      <a:endParaRPr lang="en-GB" sz="120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918396366"/>
              </p:ext>
            </p:extLst>
          </p:nvPr>
        </p:nvGraphicFramePr>
        <p:xfrm>
          <a:off x="4197871" y="2151762"/>
          <a:ext cx="3790800" cy="1975561"/>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0601">
                <a:tc>
                  <a:txBody>
                    <a:bodyPr/>
                    <a:lstStyle/>
                    <a:p>
                      <a:r>
                        <a:rPr lang="en-GB" dirty="0"/>
                        <a:t>Art</a:t>
                      </a:r>
                    </a:p>
                  </a:txBody>
                  <a:tcPr anchor="ctr"/>
                </a:tc>
                <a:extLst>
                  <a:ext uri="{0D108BD9-81ED-4DB2-BD59-A6C34878D82A}">
                    <a16:rowId xmlns:a16="http://schemas.microsoft.com/office/drawing/2014/main" val="1786578608"/>
                  </a:ext>
                </a:extLst>
              </a:tr>
              <a:tr h="1475897">
                <a:tc>
                  <a:txBody>
                    <a:bodyPr/>
                    <a:lstStyle/>
                    <a:p>
                      <a:r>
                        <a:rPr lang="en-GB" sz="1400" dirty="0">
                          <a:latin typeface="Sassoon Infant Std"/>
                        </a:rPr>
                        <a:t>In Summer 1 and 2, Kiwi class will be looking at artists such as </a:t>
                      </a:r>
                      <a:r>
                        <a:rPr lang="en-GB" sz="1400" dirty="0"/>
                        <a:t>Giuseppe Arcimboldo and Katsushika Hokusai. We will first be looking at how food has been used throughout history and in baroque periods and then looking at scenes of the ocean. We will create our own food portraits and sea landscapes this term.</a:t>
                      </a:r>
                      <a:endParaRPr lang="en-GB" sz="1400" dirty="0">
                        <a:latin typeface="Sassoon Infant Std"/>
                      </a:endParaRP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223956634"/>
              </p:ext>
            </p:extLst>
          </p:nvPr>
        </p:nvGraphicFramePr>
        <p:xfrm>
          <a:off x="4203759" y="4094549"/>
          <a:ext cx="1855958" cy="2655001"/>
        </p:xfrm>
        <a:graphic>
          <a:graphicData uri="http://schemas.openxmlformats.org/drawingml/2006/table">
            <a:tbl>
              <a:tblPr firstRow="1" bandRow="1">
                <a:tableStyleId>{93296810-A885-4BE3-A3E7-6D5BEEA58F35}</a:tableStyleId>
              </a:tblPr>
              <a:tblGrid>
                <a:gridCol w="1855958">
                  <a:extLst>
                    <a:ext uri="{9D8B030D-6E8A-4147-A177-3AD203B41FA5}">
                      <a16:colId xmlns:a16="http://schemas.microsoft.com/office/drawing/2014/main" val="1337843456"/>
                    </a:ext>
                  </a:extLst>
                </a:gridCol>
              </a:tblGrid>
              <a:tr h="510652">
                <a:tc>
                  <a:txBody>
                    <a:bodyPr/>
                    <a:lstStyle/>
                    <a:p>
                      <a:r>
                        <a:rPr lang="en-GB" dirty="0"/>
                        <a:t>DT</a:t>
                      </a:r>
                    </a:p>
                  </a:txBody>
                  <a:tcPr anchor="ctr"/>
                </a:tc>
                <a:extLst>
                  <a:ext uri="{0D108BD9-81ED-4DB2-BD59-A6C34878D82A}">
                    <a16:rowId xmlns:a16="http://schemas.microsoft.com/office/drawing/2014/main" val="1786578608"/>
                  </a:ext>
                </a:extLst>
              </a:tr>
              <a:tr h="2144349">
                <a:tc>
                  <a:txBody>
                    <a:bodyPr/>
                    <a:lstStyle/>
                    <a:p>
                      <a:pPr lvl="0">
                        <a:buNone/>
                      </a:pPr>
                      <a:r>
                        <a:rPr lang="en-GB" sz="1300" dirty="0"/>
                        <a:t>In Summer we will be learning about wheels and axles and how to create these parts that support our structurers. Then we will be learning about healthy lunches and making our own example of a healthy lunch.</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1668701052"/>
              </p:ext>
            </p:extLst>
          </p:nvPr>
        </p:nvGraphicFramePr>
        <p:xfrm>
          <a:off x="6132284" y="4104040"/>
          <a:ext cx="1857600" cy="2655001"/>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512367">
                <a:tc>
                  <a:txBody>
                    <a:bodyPr/>
                    <a:lstStyle/>
                    <a:p>
                      <a:r>
                        <a:rPr lang="en-GB" dirty="0"/>
                        <a:t>Music</a:t>
                      </a:r>
                    </a:p>
                  </a:txBody>
                  <a:tcPr anchor="ctr"/>
                </a:tc>
                <a:extLst>
                  <a:ext uri="{0D108BD9-81ED-4DB2-BD59-A6C34878D82A}">
                    <a16:rowId xmlns:a16="http://schemas.microsoft.com/office/drawing/2014/main" val="1786578608"/>
                  </a:ext>
                </a:extLst>
              </a:tr>
              <a:tr h="2142634">
                <a:tc>
                  <a:txBody>
                    <a:bodyPr/>
                    <a:lstStyle/>
                    <a:p>
                      <a:r>
                        <a:rPr lang="en-GB" sz="1400" dirty="0"/>
                        <a:t>In Summer we will be furthering our understanding of pitch, rhythm, and dynamics using a wide variety of instruments.</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180320051"/>
              </p:ext>
            </p:extLst>
          </p:nvPr>
        </p:nvGraphicFramePr>
        <p:xfrm>
          <a:off x="8073080" y="4458729"/>
          <a:ext cx="1965771" cy="2305874"/>
        </p:xfrm>
        <a:graphic>
          <a:graphicData uri="http://schemas.openxmlformats.org/drawingml/2006/table">
            <a:tbl>
              <a:tblPr firstRow="1" bandRow="1">
                <a:tableStyleId>{93296810-A885-4BE3-A3E7-6D5BEEA58F35}</a:tableStyleId>
              </a:tblPr>
              <a:tblGrid>
                <a:gridCol w="1965771">
                  <a:extLst>
                    <a:ext uri="{9D8B030D-6E8A-4147-A177-3AD203B41FA5}">
                      <a16:colId xmlns:a16="http://schemas.microsoft.com/office/drawing/2014/main" val="1337843456"/>
                    </a:ext>
                  </a:extLst>
                </a:gridCol>
              </a:tblGrid>
              <a:tr h="490795">
                <a:tc>
                  <a:txBody>
                    <a:bodyPr/>
                    <a:lstStyle/>
                    <a:p>
                      <a:r>
                        <a:rPr lang="en-GB" dirty="0"/>
                        <a:t>PSHE</a:t>
                      </a:r>
                    </a:p>
                  </a:txBody>
                  <a:tcPr anchor="ctr"/>
                </a:tc>
                <a:extLst>
                  <a:ext uri="{0D108BD9-81ED-4DB2-BD59-A6C34878D82A}">
                    <a16:rowId xmlns:a16="http://schemas.microsoft.com/office/drawing/2014/main" val="1786578608"/>
                  </a:ext>
                </a:extLst>
              </a:tr>
              <a:tr h="1815079">
                <a:tc>
                  <a:txBody>
                    <a:bodyPr/>
                    <a:lstStyle/>
                    <a:p>
                      <a:pPr lvl="0">
                        <a:buNone/>
                      </a:pPr>
                      <a:r>
                        <a:rPr lang="en-GB" sz="1100" i="0" dirty="0"/>
                        <a:t>In Summer we will be talking about conflicts and resolutions within friendships, how we show appreciation, and what trust is. We will also be learning about how our bodies change from when we are babies and the differences in our bodies between girls and boys.</a:t>
                      </a:r>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3085580457"/>
              </p:ext>
            </p:extLst>
          </p:nvPr>
        </p:nvGraphicFramePr>
        <p:xfrm>
          <a:off x="10118834" y="4440989"/>
          <a:ext cx="1857600" cy="2303906"/>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238">
                <a:tc>
                  <a:txBody>
                    <a:bodyPr/>
                    <a:lstStyle/>
                    <a:p>
                      <a:r>
                        <a:rPr lang="en-GB" dirty="0"/>
                        <a:t>RE</a:t>
                      </a:r>
                    </a:p>
                  </a:txBody>
                  <a:tcPr anchor="ctr"/>
                </a:tc>
                <a:extLst>
                  <a:ext uri="{0D108BD9-81ED-4DB2-BD59-A6C34878D82A}">
                    <a16:rowId xmlns:a16="http://schemas.microsoft.com/office/drawing/2014/main" val="1786578608"/>
                  </a:ext>
                </a:extLst>
              </a:tr>
              <a:tr h="1813668">
                <a:tc>
                  <a:txBody>
                    <a:bodyPr/>
                    <a:lstStyle/>
                    <a:p>
                      <a:pPr marL="0" marR="0" lvl="0" indent="0" algn="l" rtl="0" eaLnBrk="1" fontAlgn="auto" latinLnBrk="0" hangingPunct="1">
                        <a:lnSpc>
                          <a:spcPct val="100000"/>
                        </a:lnSpc>
                        <a:spcBef>
                          <a:spcPts val="0"/>
                        </a:spcBef>
                        <a:spcAft>
                          <a:spcPts val="0"/>
                        </a:spcAft>
                        <a:buClrTx/>
                        <a:buSzTx/>
                        <a:buFontTx/>
                        <a:buNone/>
                      </a:pPr>
                      <a:r>
                        <a:rPr lang="en-GB" sz="1400" kern="1200" dirty="0">
                          <a:solidFill>
                            <a:schemeClr val="dk1"/>
                          </a:solidFill>
                          <a:effectLst/>
                          <a:latin typeface="+mn-lt"/>
                          <a:ea typeface="+mn-ea"/>
                          <a:cs typeface="+mn-cs"/>
                        </a:rPr>
                        <a:t>In Summer we will be looking at how important it was to Christians that Jesus </a:t>
                      </a:r>
                      <a:r>
                        <a:rPr lang="en-GB" sz="1400" kern="1200" dirty="0" err="1">
                          <a:solidFill>
                            <a:schemeClr val="dk1"/>
                          </a:solidFill>
                          <a:effectLst/>
                          <a:latin typeface="+mn-lt"/>
                          <a:ea typeface="+mn-ea"/>
                          <a:cs typeface="+mn-cs"/>
                        </a:rPr>
                        <a:t>cambe</a:t>
                      </a:r>
                      <a:r>
                        <a:rPr lang="en-GB" sz="1400" kern="1200" dirty="0">
                          <a:solidFill>
                            <a:schemeClr val="dk1"/>
                          </a:solidFill>
                          <a:effectLst/>
                          <a:latin typeface="+mn-lt"/>
                          <a:ea typeface="+mn-ea"/>
                          <a:cs typeface="+mn-cs"/>
                        </a:rPr>
                        <a:t> back after the </a:t>
                      </a:r>
                      <a:r>
                        <a:rPr lang="en-GB" sz="1400" kern="1200" dirty="0" err="1">
                          <a:solidFill>
                            <a:schemeClr val="dk1"/>
                          </a:solidFill>
                          <a:effectLst/>
                          <a:latin typeface="+mn-lt"/>
                          <a:ea typeface="+mn-ea"/>
                          <a:cs typeface="+mn-cs"/>
                        </a:rPr>
                        <a:t>crucifixtion</a:t>
                      </a:r>
                      <a:r>
                        <a:rPr lang="en-GB" sz="1400" kern="1200" dirty="0">
                          <a:solidFill>
                            <a:schemeClr val="dk1"/>
                          </a:solidFill>
                          <a:effectLst/>
                          <a:latin typeface="+mn-lt"/>
                          <a:ea typeface="+mn-ea"/>
                          <a:cs typeface="+mn-cs"/>
                        </a:rPr>
                        <a:t>. We will also look at why Sikhs admire their Gurus?</a:t>
                      </a: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C022E6C8-2687-45D1-BC28-9C94ACD6EB05}"/>
              </a:ext>
            </a:extLst>
          </p:cNvPr>
          <p:cNvGraphicFramePr>
            <a:graphicFrameLocks noGrp="1"/>
          </p:cNvGraphicFramePr>
          <p:nvPr>
            <p:extLst>
              <p:ext uri="{D42A27DB-BD31-4B8C-83A1-F6EECF244321}">
                <p14:modId xmlns:p14="http://schemas.microsoft.com/office/powerpoint/2010/main" val="1786234157"/>
              </p:ext>
            </p:extLst>
          </p:nvPr>
        </p:nvGraphicFramePr>
        <p:xfrm>
          <a:off x="8186064" y="2151762"/>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Computing</a:t>
                      </a:r>
                    </a:p>
                  </a:txBody>
                  <a:tcPr anchor="ctr"/>
                </a:tc>
                <a:extLst>
                  <a:ext uri="{0D108BD9-81ED-4DB2-BD59-A6C34878D82A}">
                    <a16:rowId xmlns:a16="http://schemas.microsoft.com/office/drawing/2014/main" val="1786578608"/>
                  </a:ext>
                </a:extLst>
              </a:tr>
              <a:tr h="1716852">
                <a:tc>
                  <a:txBody>
                    <a:bodyPr/>
                    <a:lstStyle/>
                    <a:p>
                      <a:r>
                        <a:rPr lang="en-GB" sz="1400" i="0" dirty="0"/>
                        <a:t>I</a:t>
                      </a:r>
                      <a:r>
                        <a:rPr lang="en-GB" sz="1200" i="0" dirty="0"/>
                        <a:t>n Summer we will be learning about programming robots and how to accurately give instructions to a robot. We will also be learning about programming quizzes.</a:t>
                      </a:r>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F45B6582-5930-4BEB-8105-0A3848F608C7}"/>
              </a:ext>
            </a:extLst>
          </p:cNvPr>
          <p:cNvGraphicFramePr>
            <a:graphicFrameLocks noGrp="1"/>
          </p:cNvGraphicFramePr>
          <p:nvPr>
            <p:extLst>
              <p:ext uri="{D42A27DB-BD31-4B8C-83A1-F6EECF244321}">
                <p14:modId xmlns:p14="http://schemas.microsoft.com/office/powerpoint/2010/main" val="2714027203"/>
              </p:ext>
            </p:extLst>
          </p:nvPr>
        </p:nvGraphicFramePr>
        <p:xfrm>
          <a:off x="10131898" y="2151761"/>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PE</a:t>
                      </a:r>
                    </a:p>
                  </a:txBody>
                  <a:tcPr anchor="ctr"/>
                </a:tc>
                <a:extLst>
                  <a:ext uri="{0D108BD9-81ED-4DB2-BD59-A6C34878D82A}">
                    <a16:rowId xmlns:a16="http://schemas.microsoft.com/office/drawing/2014/main" val="1786578608"/>
                  </a:ext>
                </a:extLst>
              </a:tr>
              <a:tr h="1716852">
                <a:tc>
                  <a:txBody>
                    <a:bodyPr/>
                    <a:lstStyle/>
                    <a:p>
                      <a:r>
                        <a:rPr lang="en-GB" sz="1200" i="0" dirty="0"/>
                        <a:t>In PE we will be developing our ball skills </a:t>
                      </a:r>
                      <a:r>
                        <a:rPr lang="en-GB" sz="1200" i="0" baseline="0" dirty="0"/>
                        <a:t>. This will include rolling, throwing, catching, and batting. We will then move on to practicing net and wall games to consolidate these skills.</a:t>
                      </a:r>
                      <a:endParaRPr lang="en-GB" sz="1200" i="0" dirty="0"/>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B2DFB282FC574797A8C1D9D477840E" ma:contentTypeVersion="11" ma:contentTypeDescription="Create a new document." ma:contentTypeScope="" ma:versionID="99fa8e0e531a8530a1af408fe84952ac">
  <xsd:schema xmlns:xsd="http://www.w3.org/2001/XMLSchema" xmlns:xs="http://www.w3.org/2001/XMLSchema" xmlns:p="http://schemas.microsoft.com/office/2006/metadata/properties" xmlns:ns2="ea49b8bd-d29e-4d46-aff1-e5ae5b220632" xmlns:ns3="6749df9f-eb47-44f2-be0e-f72bd5306b52" targetNamespace="http://schemas.microsoft.com/office/2006/metadata/properties" ma:root="true" ma:fieldsID="099767615f317d14d67947b414d92210" ns2:_="" ns3:_="">
    <xsd:import namespace="ea49b8bd-d29e-4d46-aff1-e5ae5b220632"/>
    <xsd:import namespace="6749df9f-eb47-44f2-be0e-f72bd5306b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49b8bd-d29e-4d46-aff1-e5ae5b2206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49df9f-eb47-44f2-be0e-f72bd5306b5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b2e5981-123d-4d1a-a550-8105e8e0e8c4}" ma:internalName="TaxCatchAll" ma:showField="CatchAllData" ma:web="6749df9f-eb47-44f2-be0e-f72bd5306b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a49b8bd-d29e-4d46-aff1-e5ae5b220632">
      <Terms xmlns="http://schemas.microsoft.com/office/infopath/2007/PartnerControls"/>
    </lcf76f155ced4ddcb4097134ff3c332f>
    <TaxCatchAll xmlns="6749df9f-eb47-44f2-be0e-f72bd5306b52" xsi:nil="true"/>
  </documentManagement>
</p:properties>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A0F56CBC-EAF9-4B95-B750-F071BBC8DCC7}"/>
</file>

<file path=customXml/itemProps3.xml><?xml version="1.0" encoding="utf-8"?>
<ds:datastoreItem xmlns:ds="http://schemas.openxmlformats.org/officeDocument/2006/customXml" ds:itemID="{FD2BC8FF-D64D-430B-B35D-F2C5F72C9672}">
  <ds:schemaRefs>
    <ds:schemaRef ds:uri="http://purl.org/dc/terms/"/>
    <ds:schemaRef ds:uri="http://schemas.microsoft.com/office/infopath/2007/PartnerControls"/>
    <ds:schemaRef ds:uri="http://schemas.microsoft.com/office/2006/documentManagement/types"/>
    <ds:schemaRef ds:uri="566cb0dc-d351-45af-9abe-2a4c6f397d9b"/>
    <ds:schemaRef ds:uri="http://purl.org/dc/elements/1.1/"/>
    <ds:schemaRef ds:uri="http://schemas.microsoft.com/office/2006/metadata/properties"/>
    <ds:schemaRef ds:uri="http://schemas.openxmlformats.org/package/2006/metadata/core-properties"/>
    <ds:schemaRef ds:uri="d4bfe957-5417-4326-b3ca-2e7faf1b0fa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908</TotalTime>
  <Words>532</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 Infant Std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Anastasia Forbes</cp:lastModifiedBy>
  <cp:revision>273</cp:revision>
  <dcterms:created xsi:type="dcterms:W3CDTF">2022-01-07T10:34:56Z</dcterms:created>
  <dcterms:modified xsi:type="dcterms:W3CDTF">2025-04-25T09:11:18Z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0x0101006DB2DFB282FC574797A8C1D9D477840E</vt:lpwstr>
  </property>
</Properties>
</file>