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145783-5362-F011-08CB-06542625D676}" v="114" dt="2024-01-06T13:31:33.772"/>
    <p1510:client id="{3264E38C-B3A1-4293-8B01-87E0100131FE}" v="527" dt="2023-09-13T13:26:18.592"/>
    <p1510:client id="{49C726B0-F273-4078-8697-E396ACB92E32}" v="326" dt="2023-09-13T13:25:25.337"/>
    <p1510:client id="{84E76207-8E68-3400-F083-EE092B39A3BF}" v="434" dt="2024-01-08T16:51:35.918"/>
    <p1510:client id="{B8AC95E2-3599-4C95-8218-5827C6145723}" v="590" dt="2024-01-08T16:57:04.6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0" d="100"/>
          <a:sy n="60" d="100"/>
        </p:scale>
        <p:origin x="884" y="1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6A8B9C-F7C3-4E26-87A8-CCB4F1BDAD88}" type="datetimeFigureOut">
              <a:rPr lang="en-GB" smtClean="0"/>
              <a:t>09/01/2025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1643C2-AA88-486B-AADF-CFE9B8F91EFA}" type="slidenum">
              <a:rPr lang="en-GB" smtClean="0"/>
              <a:t>‹#›</a:t>
            </a:fld>
            <a:endParaRPr lang="en-GB"/>
          </a:p>
        </p:txBody>
      </p:sp>
    </p:spTree>
    <p:extLst>
      <p:ext uri="{BB962C8B-B14F-4D97-AF65-F5344CB8AC3E}">
        <p14:creationId xmlns:p14="http://schemas.microsoft.com/office/powerpoint/2010/main" val="3812527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C1643C2-AA88-486B-AADF-CFE9B8F91EFA}" type="slidenum">
              <a:rPr lang="en-GB" smtClean="0"/>
              <a:t>1</a:t>
            </a:fld>
            <a:endParaRPr lang="en-GB"/>
          </a:p>
        </p:txBody>
      </p:sp>
    </p:spTree>
    <p:extLst>
      <p:ext uri="{BB962C8B-B14F-4D97-AF65-F5344CB8AC3E}">
        <p14:creationId xmlns:p14="http://schemas.microsoft.com/office/powerpoint/2010/main" val="867823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92BDB-127D-4CCA-95DC-5BF7D55E98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6BEEE5-E26D-4F98-AF9F-CD9983C4B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04C868-5A9F-4832-8EC9-0090E65335C9}"/>
              </a:ext>
            </a:extLst>
          </p:cNvPr>
          <p:cNvSpPr>
            <a:spLocks noGrp="1"/>
          </p:cNvSpPr>
          <p:nvPr>
            <p:ph type="dt" sz="half" idx="10"/>
          </p:nvPr>
        </p:nvSpPr>
        <p:spPr/>
        <p:txBody>
          <a:bodyPr/>
          <a:lstStyle/>
          <a:p>
            <a:fld id="{A4FD02C9-3D8C-4CD4-BD60-FDCD58772382}" type="datetimeFigureOut">
              <a:rPr lang="en-GB" smtClean="0"/>
              <a:t>02/01/2025</a:t>
            </a:fld>
            <a:endParaRPr lang="en-GB"/>
          </a:p>
        </p:txBody>
      </p:sp>
      <p:sp>
        <p:nvSpPr>
          <p:cNvPr id="5" name="Footer Placeholder 4">
            <a:extLst>
              <a:ext uri="{FF2B5EF4-FFF2-40B4-BE49-F238E27FC236}">
                <a16:creationId xmlns:a16="http://schemas.microsoft.com/office/drawing/2014/main" id="{76CE74FE-5747-4A85-8CF6-46F786F1DF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32454-C9E3-45E1-86BD-C105405943A5}"/>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30976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3220-CD31-4605-8DA6-5A7A4AFCA3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4F2523-5B21-4F61-8ACE-C7C33A1FED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59F439-93DA-4DED-9E3C-40A7A9F7FE2B}"/>
              </a:ext>
            </a:extLst>
          </p:cNvPr>
          <p:cNvSpPr>
            <a:spLocks noGrp="1"/>
          </p:cNvSpPr>
          <p:nvPr>
            <p:ph type="dt" sz="half" idx="10"/>
          </p:nvPr>
        </p:nvSpPr>
        <p:spPr/>
        <p:txBody>
          <a:bodyPr/>
          <a:lstStyle/>
          <a:p>
            <a:fld id="{A4FD02C9-3D8C-4CD4-BD60-FDCD58772382}" type="datetimeFigureOut">
              <a:rPr lang="en-GB" smtClean="0"/>
              <a:t>02/01/2025</a:t>
            </a:fld>
            <a:endParaRPr lang="en-GB"/>
          </a:p>
        </p:txBody>
      </p:sp>
      <p:sp>
        <p:nvSpPr>
          <p:cNvPr id="5" name="Footer Placeholder 4">
            <a:extLst>
              <a:ext uri="{FF2B5EF4-FFF2-40B4-BE49-F238E27FC236}">
                <a16:creationId xmlns:a16="http://schemas.microsoft.com/office/drawing/2014/main" id="{0219C8FF-EB98-4E3F-9007-BE9074CBC4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A530AC-E94C-47D3-AC85-CAB823600F89}"/>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70609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02333-6502-4919-A870-56033D4DCC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2CC33C-3340-4A44-99A4-3A43316C9A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747597-5C3B-4C7C-9DB4-028D92A0511D}"/>
              </a:ext>
            </a:extLst>
          </p:cNvPr>
          <p:cNvSpPr>
            <a:spLocks noGrp="1"/>
          </p:cNvSpPr>
          <p:nvPr>
            <p:ph type="dt" sz="half" idx="10"/>
          </p:nvPr>
        </p:nvSpPr>
        <p:spPr/>
        <p:txBody>
          <a:bodyPr/>
          <a:lstStyle/>
          <a:p>
            <a:fld id="{A4FD02C9-3D8C-4CD4-BD60-FDCD58772382}" type="datetimeFigureOut">
              <a:rPr lang="en-GB" smtClean="0"/>
              <a:t>02/01/2025</a:t>
            </a:fld>
            <a:endParaRPr lang="en-GB"/>
          </a:p>
        </p:txBody>
      </p:sp>
      <p:sp>
        <p:nvSpPr>
          <p:cNvPr id="5" name="Footer Placeholder 4">
            <a:extLst>
              <a:ext uri="{FF2B5EF4-FFF2-40B4-BE49-F238E27FC236}">
                <a16:creationId xmlns:a16="http://schemas.microsoft.com/office/drawing/2014/main" id="{E84E944B-979C-4E30-8749-B15CE8AEB5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C824A-0B7D-4188-AEB1-6E4A76D9747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52822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2B08-E0D7-4AE1-9B59-477BACCA96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DBB42F-87C0-4F52-BBA7-1DDF53F39D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F3FF57-D74D-4B1B-A7BB-14431C15437E}"/>
              </a:ext>
            </a:extLst>
          </p:cNvPr>
          <p:cNvSpPr>
            <a:spLocks noGrp="1"/>
          </p:cNvSpPr>
          <p:nvPr>
            <p:ph type="dt" sz="half" idx="10"/>
          </p:nvPr>
        </p:nvSpPr>
        <p:spPr/>
        <p:txBody>
          <a:bodyPr/>
          <a:lstStyle/>
          <a:p>
            <a:fld id="{A4FD02C9-3D8C-4CD4-BD60-FDCD58772382}" type="datetimeFigureOut">
              <a:rPr lang="en-GB" smtClean="0"/>
              <a:t>02/01/2025</a:t>
            </a:fld>
            <a:endParaRPr lang="en-GB"/>
          </a:p>
        </p:txBody>
      </p:sp>
      <p:sp>
        <p:nvSpPr>
          <p:cNvPr id="5" name="Footer Placeholder 4">
            <a:extLst>
              <a:ext uri="{FF2B5EF4-FFF2-40B4-BE49-F238E27FC236}">
                <a16:creationId xmlns:a16="http://schemas.microsoft.com/office/drawing/2014/main" id="{3903CB4D-3811-419D-ABD2-D2F5BB2474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932993-B291-45C1-A4C9-7D9668FB608A}"/>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90236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3EFB-8FA0-4096-829B-E9B8E9993D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AD2943-FC3C-4234-A0E6-8112740CB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6F23D-7E1A-4584-A2F8-F3300F694528}"/>
              </a:ext>
            </a:extLst>
          </p:cNvPr>
          <p:cNvSpPr>
            <a:spLocks noGrp="1"/>
          </p:cNvSpPr>
          <p:nvPr>
            <p:ph type="dt" sz="half" idx="10"/>
          </p:nvPr>
        </p:nvSpPr>
        <p:spPr/>
        <p:txBody>
          <a:bodyPr/>
          <a:lstStyle/>
          <a:p>
            <a:fld id="{A4FD02C9-3D8C-4CD4-BD60-FDCD58772382}" type="datetimeFigureOut">
              <a:rPr lang="en-GB" smtClean="0"/>
              <a:t>02/01/2025</a:t>
            </a:fld>
            <a:endParaRPr lang="en-GB"/>
          </a:p>
        </p:txBody>
      </p:sp>
      <p:sp>
        <p:nvSpPr>
          <p:cNvPr id="5" name="Footer Placeholder 4">
            <a:extLst>
              <a:ext uri="{FF2B5EF4-FFF2-40B4-BE49-F238E27FC236}">
                <a16:creationId xmlns:a16="http://schemas.microsoft.com/office/drawing/2014/main" id="{5A5348FA-DC5D-4DC0-8E3E-5FD3F717E0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2FF58F-F166-431D-A4F4-82C645B4979F}"/>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55941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23C80-B963-4AE7-AA61-675C1F8A79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35D092-9AA3-4196-B6D7-6540DBFF6D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088759-300B-4ACD-A29F-212F0BA62D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B9F387-0E02-47D4-83D2-21B12DBE5B61}"/>
              </a:ext>
            </a:extLst>
          </p:cNvPr>
          <p:cNvSpPr>
            <a:spLocks noGrp="1"/>
          </p:cNvSpPr>
          <p:nvPr>
            <p:ph type="dt" sz="half" idx="10"/>
          </p:nvPr>
        </p:nvSpPr>
        <p:spPr/>
        <p:txBody>
          <a:bodyPr/>
          <a:lstStyle/>
          <a:p>
            <a:fld id="{A4FD02C9-3D8C-4CD4-BD60-FDCD58772382}" type="datetimeFigureOut">
              <a:rPr lang="en-GB" smtClean="0"/>
              <a:t>02/01/2025</a:t>
            </a:fld>
            <a:endParaRPr lang="en-GB"/>
          </a:p>
        </p:txBody>
      </p:sp>
      <p:sp>
        <p:nvSpPr>
          <p:cNvPr id="6" name="Footer Placeholder 5">
            <a:extLst>
              <a:ext uri="{FF2B5EF4-FFF2-40B4-BE49-F238E27FC236}">
                <a16:creationId xmlns:a16="http://schemas.microsoft.com/office/drawing/2014/main" id="{1098C58C-B841-403C-8AEB-C533B15293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312059-00A5-4BB5-89CF-12B0859B89D1}"/>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82084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1B50-03BC-44FD-BD99-CBC85C5B2E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BD8C12-9510-4C93-A6D7-89291E1234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DCFA1A-A14B-46BC-8DC1-1ADF67AAA22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F0272E-BE53-4DF4-B1A7-EA53263C4D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128BC9-5650-4494-8762-7193D19023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F4346B-907A-4D4F-A079-18AD41928F14}"/>
              </a:ext>
            </a:extLst>
          </p:cNvPr>
          <p:cNvSpPr>
            <a:spLocks noGrp="1"/>
          </p:cNvSpPr>
          <p:nvPr>
            <p:ph type="dt" sz="half" idx="10"/>
          </p:nvPr>
        </p:nvSpPr>
        <p:spPr/>
        <p:txBody>
          <a:bodyPr/>
          <a:lstStyle/>
          <a:p>
            <a:fld id="{A4FD02C9-3D8C-4CD4-BD60-FDCD58772382}" type="datetimeFigureOut">
              <a:rPr lang="en-GB" smtClean="0"/>
              <a:t>02/01/2025</a:t>
            </a:fld>
            <a:endParaRPr lang="en-GB"/>
          </a:p>
        </p:txBody>
      </p:sp>
      <p:sp>
        <p:nvSpPr>
          <p:cNvPr id="8" name="Footer Placeholder 7">
            <a:extLst>
              <a:ext uri="{FF2B5EF4-FFF2-40B4-BE49-F238E27FC236}">
                <a16:creationId xmlns:a16="http://schemas.microsoft.com/office/drawing/2014/main" id="{38293722-1DBA-49AF-85F9-6B69D71625E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5977FC-B443-4E2E-BB14-22709E3A7910}"/>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18624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24B08-D3D8-4B32-AF10-094252D9FA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E52E7F-3D00-4E33-9DD3-04CC186250A7}"/>
              </a:ext>
            </a:extLst>
          </p:cNvPr>
          <p:cNvSpPr>
            <a:spLocks noGrp="1"/>
          </p:cNvSpPr>
          <p:nvPr>
            <p:ph type="dt" sz="half" idx="10"/>
          </p:nvPr>
        </p:nvSpPr>
        <p:spPr/>
        <p:txBody>
          <a:bodyPr/>
          <a:lstStyle/>
          <a:p>
            <a:fld id="{A4FD02C9-3D8C-4CD4-BD60-FDCD58772382}" type="datetimeFigureOut">
              <a:rPr lang="en-GB" smtClean="0"/>
              <a:t>02/01/2025</a:t>
            </a:fld>
            <a:endParaRPr lang="en-GB"/>
          </a:p>
        </p:txBody>
      </p:sp>
      <p:sp>
        <p:nvSpPr>
          <p:cNvPr id="4" name="Footer Placeholder 3">
            <a:extLst>
              <a:ext uri="{FF2B5EF4-FFF2-40B4-BE49-F238E27FC236}">
                <a16:creationId xmlns:a16="http://schemas.microsoft.com/office/drawing/2014/main" id="{2AAAB1F9-8A14-4F32-A588-1817B45988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96E3E9-4F96-461B-AB20-D0817029B477}"/>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889672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853B75-5EDD-4B30-8349-4EB1D5225B79}"/>
              </a:ext>
            </a:extLst>
          </p:cNvPr>
          <p:cNvSpPr>
            <a:spLocks noGrp="1"/>
          </p:cNvSpPr>
          <p:nvPr>
            <p:ph type="dt" sz="half" idx="10"/>
          </p:nvPr>
        </p:nvSpPr>
        <p:spPr/>
        <p:txBody>
          <a:bodyPr/>
          <a:lstStyle/>
          <a:p>
            <a:fld id="{A4FD02C9-3D8C-4CD4-BD60-FDCD58772382}" type="datetimeFigureOut">
              <a:rPr lang="en-GB" smtClean="0"/>
              <a:t>02/01/2025</a:t>
            </a:fld>
            <a:endParaRPr lang="en-GB"/>
          </a:p>
        </p:txBody>
      </p:sp>
      <p:sp>
        <p:nvSpPr>
          <p:cNvPr id="3" name="Footer Placeholder 2">
            <a:extLst>
              <a:ext uri="{FF2B5EF4-FFF2-40B4-BE49-F238E27FC236}">
                <a16:creationId xmlns:a16="http://schemas.microsoft.com/office/drawing/2014/main" id="{01CA0B36-0FBC-4B63-99C5-0E48D9FD62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C0E4803-EF21-4799-8196-EBFA1E523DDC}"/>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95312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74CC-A74A-4C02-ABC9-5E28B7CDB4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7D96AD-68F2-44F7-9865-31D2F545B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0BA6F5-BA26-4919-AA5F-BC6A456B9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714485-B2C7-48A3-9C87-31D6C6E1396E}"/>
              </a:ext>
            </a:extLst>
          </p:cNvPr>
          <p:cNvSpPr>
            <a:spLocks noGrp="1"/>
          </p:cNvSpPr>
          <p:nvPr>
            <p:ph type="dt" sz="half" idx="10"/>
          </p:nvPr>
        </p:nvSpPr>
        <p:spPr/>
        <p:txBody>
          <a:bodyPr/>
          <a:lstStyle/>
          <a:p>
            <a:fld id="{A4FD02C9-3D8C-4CD4-BD60-FDCD58772382}" type="datetimeFigureOut">
              <a:rPr lang="en-GB" smtClean="0"/>
              <a:t>02/01/2025</a:t>
            </a:fld>
            <a:endParaRPr lang="en-GB"/>
          </a:p>
        </p:txBody>
      </p:sp>
      <p:sp>
        <p:nvSpPr>
          <p:cNvPr id="6" name="Footer Placeholder 5">
            <a:extLst>
              <a:ext uri="{FF2B5EF4-FFF2-40B4-BE49-F238E27FC236}">
                <a16:creationId xmlns:a16="http://schemas.microsoft.com/office/drawing/2014/main" id="{5D095F3C-F093-43F1-9A7D-82E0853CC2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6C612F-E072-40E6-AB35-157EFF982C88}"/>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7524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13637-0112-4ECA-9272-004FEC53C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2AD555-B292-4367-858D-EDFA903C30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857DB4-CFA4-4E16-A9E1-FE55ADB93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91B896-FCF5-4C21-8C8D-78CC0700C219}"/>
              </a:ext>
            </a:extLst>
          </p:cNvPr>
          <p:cNvSpPr>
            <a:spLocks noGrp="1"/>
          </p:cNvSpPr>
          <p:nvPr>
            <p:ph type="dt" sz="half" idx="10"/>
          </p:nvPr>
        </p:nvSpPr>
        <p:spPr/>
        <p:txBody>
          <a:bodyPr/>
          <a:lstStyle/>
          <a:p>
            <a:fld id="{A4FD02C9-3D8C-4CD4-BD60-FDCD58772382}" type="datetimeFigureOut">
              <a:rPr lang="en-GB" smtClean="0"/>
              <a:t>02/01/2025</a:t>
            </a:fld>
            <a:endParaRPr lang="en-GB"/>
          </a:p>
        </p:txBody>
      </p:sp>
      <p:sp>
        <p:nvSpPr>
          <p:cNvPr id="6" name="Footer Placeholder 5">
            <a:extLst>
              <a:ext uri="{FF2B5EF4-FFF2-40B4-BE49-F238E27FC236}">
                <a16:creationId xmlns:a16="http://schemas.microsoft.com/office/drawing/2014/main" id="{1B52DC7F-833E-4D64-A92E-F4E9B1C86F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F5B7E-34B6-41B6-BBC5-7467C2909B8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47766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3CA0B-2498-457B-AA45-7F54CE1255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EE1821-33EA-47D8-B75E-16A7D06CE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692FEB-BB09-4D15-A2FD-9690E8A3A3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D02C9-3D8C-4CD4-BD60-FDCD58772382}" type="datetimeFigureOut">
              <a:rPr lang="en-GB" smtClean="0"/>
              <a:t>02/01/2025</a:t>
            </a:fld>
            <a:endParaRPr lang="en-GB"/>
          </a:p>
        </p:txBody>
      </p:sp>
      <p:sp>
        <p:nvSpPr>
          <p:cNvPr id="5" name="Footer Placeholder 4">
            <a:extLst>
              <a:ext uri="{FF2B5EF4-FFF2-40B4-BE49-F238E27FC236}">
                <a16:creationId xmlns:a16="http://schemas.microsoft.com/office/drawing/2014/main" id="{90432B41-D5EA-403F-B01D-60973296EC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50A5E04-8AAC-4614-88B6-2F9F8404BD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EDC97-8A51-4447-AC82-4CB2BBC37F54}" type="slidenum">
              <a:rPr lang="en-GB" smtClean="0"/>
              <a:t>‹#›</a:t>
            </a:fld>
            <a:endParaRPr lang="en-GB"/>
          </a:p>
        </p:txBody>
      </p:sp>
    </p:spTree>
    <p:extLst>
      <p:ext uri="{BB962C8B-B14F-4D97-AF65-F5344CB8AC3E}">
        <p14:creationId xmlns:p14="http://schemas.microsoft.com/office/powerpoint/2010/main" val="2291762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27D964CA-FAD4-40D5-8A19-F7B4BB4823E1}"/>
              </a:ext>
            </a:extLst>
          </p:cNvPr>
          <p:cNvSpPr txBox="1">
            <a:spLocks noChangeArrowheads="1"/>
          </p:cNvSpPr>
          <p:nvPr/>
        </p:nvSpPr>
        <p:spPr bwMode="auto">
          <a:xfrm>
            <a:off x="201138" y="199551"/>
            <a:ext cx="4163470" cy="1039713"/>
          </a:xfrm>
          <a:prstGeom prst="rect">
            <a:avLst/>
          </a:prstGeom>
          <a:noFill/>
          <a:ln w="28575" algn="in">
            <a:solidFill>
              <a:srgbClr val="92D05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Calibri" panose="020F0502020204030204" pitchFamily="34" charset="0"/>
              </a:rPr>
              <a:t>Our theme this term is…</a:t>
            </a: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1100" b="0" i="0" u="none" strike="noStrike" cap="none" normalizeH="0" baseline="0" dirty="0">
              <a:ln>
                <a:noFill/>
              </a:ln>
              <a:solidFill>
                <a:srgbClr val="000000"/>
              </a:solidFill>
              <a:effectLst/>
              <a:latin typeface="Bernard MT Condensed" panose="020508060609050204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rPr>
              <a:t> </a:t>
            </a:r>
          </a:p>
        </p:txBody>
      </p:sp>
      <p:graphicFrame>
        <p:nvGraphicFramePr>
          <p:cNvPr id="5" name="Table 4">
            <a:extLst>
              <a:ext uri="{FF2B5EF4-FFF2-40B4-BE49-F238E27FC236}">
                <a16:creationId xmlns:a16="http://schemas.microsoft.com/office/drawing/2014/main" id="{FA8CF3AC-CD02-44AC-BB62-4E92093EB6ED}"/>
              </a:ext>
            </a:extLst>
          </p:cNvPr>
          <p:cNvGraphicFramePr>
            <a:graphicFrameLocks noGrp="1"/>
          </p:cNvGraphicFramePr>
          <p:nvPr>
            <p:extLst>
              <p:ext uri="{D42A27DB-BD31-4B8C-83A1-F6EECF244321}">
                <p14:modId xmlns:p14="http://schemas.microsoft.com/office/powerpoint/2010/main" val="1750839361"/>
              </p:ext>
            </p:extLst>
          </p:nvPr>
        </p:nvGraphicFramePr>
        <p:xfrm>
          <a:off x="4464117" y="208976"/>
          <a:ext cx="3686721" cy="2693050"/>
        </p:xfrm>
        <a:graphic>
          <a:graphicData uri="http://schemas.openxmlformats.org/drawingml/2006/table">
            <a:tbl>
              <a:tblPr firstRow="1" bandRow="1">
                <a:tableStyleId>{93296810-A885-4BE3-A3E7-6D5BEEA58F35}</a:tableStyleId>
              </a:tblPr>
              <a:tblGrid>
                <a:gridCol w="3686721">
                  <a:extLst>
                    <a:ext uri="{9D8B030D-6E8A-4147-A177-3AD203B41FA5}">
                      <a16:colId xmlns:a16="http://schemas.microsoft.com/office/drawing/2014/main" val="1337843456"/>
                    </a:ext>
                  </a:extLst>
                </a:gridCol>
              </a:tblGrid>
              <a:tr h="4880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English (Reading and Writing)</a:t>
                      </a:r>
                    </a:p>
                  </a:txBody>
                  <a:tcPr anchor="ctr"/>
                </a:tc>
                <a:extLst>
                  <a:ext uri="{0D108BD9-81ED-4DB2-BD59-A6C34878D82A}">
                    <a16:rowId xmlns:a16="http://schemas.microsoft.com/office/drawing/2014/main" val="1786578608"/>
                  </a:ext>
                </a:extLst>
              </a:tr>
              <a:tr h="2205046">
                <a:tc>
                  <a:txBody>
                    <a:bodyPr/>
                    <a:lstStyle/>
                    <a:p>
                      <a:pPr marL="0" marR="0" lvl="0" indent="0" algn="l" rtl="0" eaLnBrk="1" fontAlgn="auto" latinLnBrk="0" hangingPunct="1">
                        <a:lnSpc>
                          <a:spcPct val="100000"/>
                        </a:lnSpc>
                        <a:spcBef>
                          <a:spcPts val="0"/>
                        </a:spcBef>
                        <a:spcAft>
                          <a:spcPts val="0"/>
                        </a:spcAft>
                        <a:buClrTx/>
                        <a:buSzTx/>
                        <a:buFontTx/>
                        <a:buNone/>
                      </a:pPr>
                      <a:r>
                        <a:rPr lang="en-GB" sz="1200" baseline="0" dirty="0"/>
                        <a:t>We will start this term by looking at the book ‘In Our Hands’.  We will explore the story by acting in role before creating a diary entries about experiencing ‘the dulling’. We will then be reading a version of ‘Alice in Wonderland’. We will  explore the use of adjectives and expanded noun phrases, prepositions and speech to create setting descriptions. </a:t>
                      </a:r>
                    </a:p>
                    <a:p>
                      <a:pPr marL="0" marR="0" lvl="0" indent="0" algn="l" rtl="0" eaLnBrk="1" fontAlgn="auto" latinLnBrk="0" hangingPunct="1">
                        <a:lnSpc>
                          <a:spcPct val="100000"/>
                        </a:lnSpc>
                        <a:spcBef>
                          <a:spcPts val="0"/>
                        </a:spcBef>
                        <a:spcAft>
                          <a:spcPts val="0"/>
                        </a:spcAft>
                        <a:buClrTx/>
                        <a:buSzTx/>
                        <a:buFontTx/>
                        <a:buNone/>
                      </a:pPr>
                      <a:r>
                        <a:rPr lang="en-GB" sz="1200" baseline="0" dirty="0"/>
                        <a:t>In reading, we will be working on fluency and comprehension skills by asking questions about the text they are reading. </a:t>
                      </a:r>
                    </a:p>
                  </a:txBody>
                  <a:tcPr/>
                </a:tc>
                <a:extLst>
                  <a:ext uri="{0D108BD9-81ED-4DB2-BD59-A6C34878D82A}">
                    <a16:rowId xmlns:a16="http://schemas.microsoft.com/office/drawing/2014/main" val="2171682978"/>
                  </a:ext>
                </a:extLst>
              </a:tr>
            </a:tbl>
          </a:graphicData>
        </a:graphic>
      </p:graphicFrame>
      <p:graphicFrame>
        <p:nvGraphicFramePr>
          <p:cNvPr id="8" name="Table 7">
            <a:extLst>
              <a:ext uri="{FF2B5EF4-FFF2-40B4-BE49-F238E27FC236}">
                <a16:creationId xmlns:a16="http://schemas.microsoft.com/office/drawing/2014/main" id="{29206755-AFEA-4C39-969A-3A80F2EEC01F}"/>
              </a:ext>
            </a:extLst>
          </p:cNvPr>
          <p:cNvGraphicFramePr>
            <a:graphicFrameLocks noGrp="1"/>
          </p:cNvGraphicFramePr>
          <p:nvPr>
            <p:extLst>
              <p:ext uri="{D42A27DB-BD31-4B8C-83A1-F6EECF244321}">
                <p14:modId xmlns:p14="http://schemas.microsoft.com/office/powerpoint/2010/main" val="568811623"/>
              </p:ext>
            </p:extLst>
          </p:nvPr>
        </p:nvGraphicFramePr>
        <p:xfrm>
          <a:off x="8198698" y="208973"/>
          <a:ext cx="3792164" cy="2693049"/>
        </p:xfrm>
        <a:graphic>
          <a:graphicData uri="http://schemas.openxmlformats.org/drawingml/2006/table">
            <a:tbl>
              <a:tblPr firstRow="1" bandRow="1">
                <a:tableStyleId>{93296810-A885-4BE3-A3E7-6D5BEEA58F35}</a:tableStyleId>
              </a:tblPr>
              <a:tblGrid>
                <a:gridCol w="3792164">
                  <a:extLst>
                    <a:ext uri="{9D8B030D-6E8A-4147-A177-3AD203B41FA5}">
                      <a16:colId xmlns:a16="http://schemas.microsoft.com/office/drawing/2014/main" val="1337843456"/>
                    </a:ext>
                  </a:extLst>
                </a:gridCol>
              </a:tblGrid>
              <a:tr h="470213">
                <a:tc>
                  <a:txBody>
                    <a:bodyPr/>
                    <a:lstStyle/>
                    <a:p>
                      <a:r>
                        <a:rPr lang="en-GB"/>
                        <a:t>Maths</a:t>
                      </a:r>
                    </a:p>
                  </a:txBody>
                  <a:tcPr anchor="ctr"/>
                </a:tc>
                <a:extLst>
                  <a:ext uri="{0D108BD9-81ED-4DB2-BD59-A6C34878D82A}">
                    <a16:rowId xmlns:a16="http://schemas.microsoft.com/office/drawing/2014/main" val="1786578608"/>
                  </a:ext>
                </a:extLst>
              </a:tr>
              <a:tr h="2222836">
                <a:tc>
                  <a:txBody>
                    <a:bodyPr/>
                    <a:lstStyle/>
                    <a:p>
                      <a:r>
                        <a:rPr lang="en-GB" sz="1200" dirty="0"/>
                        <a:t>This</a:t>
                      </a:r>
                      <a:r>
                        <a:rPr lang="en-GB" sz="1200" baseline="0" dirty="0"/>
                        <a:t> term, we will drawing and constructing different polygons before </a:t>
                      </a:r>
                      <a:r>
                        <a:rPr lang="en-US" sz="1200" dirty="0"/>
                        <a:t>measuring the perimeter of simple 2-D shapes.  We will then move onto learning the multiplication and division facts related to the 3, 4 and 8 times tables. This will form a basis for solving multiplication and division problems. We then finish by building on our statistics knowledge </a:t>
                      </a:r>
                      <a:r>
                        <a:rPr lang="en-US" sz="1200"/>
                        <a:t>and explore interpreting </a:t>
                      </a:r>
                      <a:r>
                        <a:rPr lang="en-US" sz="1200" dirty="0"/>
                        <a:t>and inferring information </a:t>
                      </a:r>
                      <a:r>
                        <a:rPr lang="en-US" sz="1200"/>
                        <a:t>from pictograms. </a:t>
                      </a:r>
                      <a:endParaRPr lang="en-GB" sz="1200" dirty="0"/>
                    </a:p>
                  </a:txBody>
                  <a:tcPr/>
                </a:tc>
                <a:extLst>
                  <a:ext uri="{0D108BD9-81ED-4DB2-BD59-A6C34878D82A}">
                    <a16:rowId xmlns:a16="http://schemas.microsoft.com/office/drawing/2014/main" val="2171682978"/>
                  </a:ext>
                </a:extLst>
              </a:tr>
            </a:tbl>
          </a:graphicData>
        </a:graphic>
      </p:graphicFrame>
      <p:graphicFrame>
        <p:nvGraphicFramePr>
          <p:cNvPr id="9" name="Table 8">
            <a:extLst>
              <a:ext uri="{FF2B5EF4-FFF2-40B4-BE49-F238E27FC236}">
                <a16:creationId xmlns:a16="http://schemas.microsoft.com/office/drawing/2014/main" id="{144B4083-B2DA-4CA1-AEF1-973FE94A42AE}"/>
              </a:ext>
            </a:extLst>
          </p:cNvPr>
          <p:cNvGraphicFramePr>
            <a:graphicFrameLocks noGrp="1"/>
          </p:cNvGraphicFramePr>
          <p:nvPr>
            <p:extLst>
              <p:ext uri="{D42A27DB-BD31-4B8C-83A1-F6EECF244321}">
                <p14:modId xmlns:p14="http://schemas.microsoft.com/office/powerpoint/2010/main" val="431944958"/>
              </p:ext>
            </p:extLst>
          </p:nvPr>
        </p:nvGraphicFramePr>
        <p:xfrm>
          <a:off x="201137" y="1307476"/>
          <a:ext cx="4163471" cy="1594550"/>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455585">
                <a:tc>
                  <a:txBody>
                    <a:bodyPr/>
                    <a:lstStyle/>
                    <a:p>
                      <a:r>
                        <a:rPr lang="en-GB"/>
                        <a:t>Science</a:t>
                      </a:r>
                    </a:p>
                  </a:txBody>
                  <a:tcPr anchor="ctr"/>
                </a:tc>
                <a:extLst>
                  <a:ext uri="{0D108BD9-81ED-4DB2-BD59-A6C34878D82A}">
                    <a16:rowId xmlns:a16="http://schemas.microsoft.com/office/drawing/2014/main" val="1786578608"/>
                  </a:ext>
                </a:extLst>
              </a:tr>
              <a:tr h="1138965">
                <a:tc>
                  <a:txBody>
                    <a:bodyPr/>
                    <a:lstStyle/>
                    <a:p>
                      <a:r>
                        <a:rPr lang="en-GB" sz="1200" dirty="0">
                          <a:solidFill>
                            <a:schemeClr val="tx1"/>
                          </a:solidFill>
                        </a:rPr>
                        <a:t>This half-term, </a:t>
                      </a:r>
                      <a:r>
                        <a:rPr lang="en-GB" sz="1200" dirty="0">
                          <a:solidFill>
                            <a:srgbClr val="000000"/>
                          </a:solidFill>
                        </a:rPr>
                        <a:t>we will start by finishing the unit of the solar system and the earth's movement relating to the sun and the moon to the Earth. We will then be moving onto the unit of sound by </a:t>
                      </a:r>
                      <a:r>
                        <a:rPr lang="en-GB" sz="1200" baseline="0" dirty="0">
                          <a:solidFill>
                            <a:schemeClr val="tx1"/>
                          </a:solidFill>
                        </a:rPr>
                        <a:t>investigating different types of sounds and their sources. We will then explore the states of matter unit.</a:t>
                      </a:r>
                      <a:endParaRPr lang="en-GB" sz="1200" dirty="0">
                        <a:solidFill>
                          <a:schemeClr val="tx1"/>
                        </a:solidFill>
                      </a:endParaRPr>
                    </a:p>
                  </a:txBody>
                  <a:tcPr/>
                </a:tc>
                <a:extLst>
                  <a:ext uri="{0D108BD9-81ED-4DB2-BD59-A6C34878D82A}">
                    <a16:rowId xmlns:a16="http://schemas.microsoft.com/office/drawing/2014/main" val="2171682978"/>
                  </a:ext>
                </a:extLst>
              </a:tr>
            </a:tbl>
          </a:graphicData>
        </a:graphic>
      </p:graphicFrame>
      <p:graphicFrame>
        <p:nvGraphicFramePr>
          <p:cNvPr id="10" name="Table 9">
            <a:extLst>
              <a:ext uri="{FF2B5EF4-FFF2-40B4-BE49-F238E27FC236}">
                <a16:creationId xmlns:a16="http://schemas.microsoft.com/office/drawing/2014/main" id="{F6BF2F47-F5A6-44A7-89DF-6F32BA1D053C}"/>
              </a:ext>
            </a:extLst>
          </p:cNvPr>
          <p:cNvGraphicFramePr>
            <a:graphicFrameLocks noGrp="1"/>
          </p:cNvGraphicFramePr>
          <p:nvPr>
            <p:extLst>
              <p:ext uri="{D42A27DB-BD31-4B8C-83A1-F6EECF244321}">
                <p14:modId xmlns:p14="http://schemas.microsoft.com/office/powerpoint/2010/main" val="4061608482"/>
              </p:ext>
            </p:extLst>
          </p:nvPr>
        </p:nvGraphicFramePr>
        <p:xfrm>
          <a:off x="193880" y="2989276"/>
          <a:ext cx="4163471" cy="1851087"/>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418527">
                <a:tc>
                  <a:txBody>
                    <a:bodyPr/>
                    <a:lstStyle/>
                    <a:p>
                      <a:r>
                        <a:rPr lang="en-GB"/>
                        <a:t>Geography / History</a:t>
                      </a:r>
                    </a:p>
                  </a:txBody>
                  <a:tcPr anchor="ctr"/>
                </a:tc>
                <a:extLst>
                  <a:ext uri="{0D108BD9-81ED-4DB2-BD59-A6C34878D82A}">
                    <a16:rowId xmlns:a16="http://schemas.microsoft.com/office/drawing/2014/main" val="1786578608"/>
                  </a:ext>
                </a:extLst>
              </a:tr>
              <a:tr h="1354718">
                <a:tc>
                  <a:txBody>
                    <a:bodyPr/>
                    <a:lstStyle/>
                    <a:p>
                      <a:r>
                        <a:rPr lang="en-GB" sz="1100" dirty="0"/>
                        <a:t>In geography,</a:t>
                      </a:r>
                      <a:r>
                        <a:rPr lang="en-GB" sz="1100" baseline="0" dirty="0"/>
                        <a:t> w</a:t>
                      </a:r>
                      <a:r>
                        <a:rPr lang="en-GB" sz="1100" dirty="0"/>
                        <a:t>e will be learning about landscapes. This will include how weathering affects the Earth’s surface. We will introduce how rivers, mountains and volcanoes are formed which will build a base of knowledge for the geography units for the rest of year 3. </a:t>
                      </a:r>
                    </a:p>
                    <a:p>
                      <a:r>
                        <a:rPr lang="en-GB" sz="1100" dirty="0"/>
                        <a:t>In history,</a:t>
                      </a:r>
                      <a:r>
                        <a:rPr lang="en-GB" sz="1100" baseline="0" dirty="0"/>
                        <a:t> we will be learning about the Iron Age. We will be focusing on how people in the Iron Age lived compared to the Stone and Bronze. The areas we cover will be farming, conflict, and societal aspects such as occupations.</a:t>
                      </a:r>
                    </a:p>
                  </a:txBody>
                  <a:tcPr/>
                </a:tc>
                <a:extLst>
                  <a:ext uri="{0D108BD9-81ED-4DB2-BD59-A6C34878D82A}">
                    <a16:rowId xmlns:a16="http://schemas.microsoft.com/office/drawing/2014/main" val="2171682978"/>
                  </a:ext>
                </a:extLst>
              </a:tr>
            </a:tbl>
          </a:graphicData>
        </a:graphic>
      </p:graphicFrame>
      <p:graphicFrame>
        <p:nvGraphicFramePr>
          <p:cNvPr id="12" name="Table 11">
            <a:extLst>
              <a:ext uri="{FF2B5EF4-FFF2-40B4-BE49-F238E27FC236}">
                <a16:creationId xmlns:a16="http://schemas.microsoft.com/office/drawing/2014/main" id="{0631405A-09BD-40D8-B190-EC27D20D8371}"/>
              </a:ext>
            </a:extLst>
          </p:cNvPr>
          <p:cNvGraphicFramePr>
            <a:graphicFrameLocks noGrp="1"/>
          </p:cNvGraphicFramePr>
          <p:nvPr>
            <p:extLst>
              <p:ext uri="{D42A27DB-BD31-4B8C-83A1-F6EECF244321}">
                <p14:modId xmlns:p14="http://schemas.microsoft.com/office/powerpoint/2010/main" val="2965840655"/>
              </p:ext>
            </p:extLst>
          </p:nvPr>
        </p:nvGraphicFramePr>
        <p:xfrm>
          <a:off x="201137" y="4859761"/>
          <a:ext cx="4163471" cy="1875458"/>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459230">
                <a:tc>
                  <a:txBody>
                    <a:bodyPr/>
                    <a:lstStyle/>
                    <a:p>
                      <a:r>
                        <a:rPr lang="en-GB" dirty="0"/>
                        <a:t>Art and DT</a:t>
                      </a:r>
                    </a:p>
                  </a:txBody>
                  <a:tcPr anchor="ctr"/>
                </a:tc>
                <a:extLst>
                  <a:ext uri="{0D108BD9-81ED-4DB2-BD59-A6C34878D82A}">
                    <a16:rowId xmlns:a16="http://schemas.microsoft.com/office/drawing/2014/main" val="1786578608"/>
                  </a:ext>
                </a:extLst>
              </a:tr>
              <a:tr h="1416228">
                <a:tc>
                  <a:txBody>
                    <a:bodyPr/>
                    <a:lstStyle/>
                    <a:p>
                      <a:r>
                        <a:rPr lang="en-GB" sz="1200" dirty="0"/>
                        <a:t>We will be learning about</a:t>
                      </a:r>
                      <a:r>
                        <a:rPr lang="en-GB" sz="1200" baseline="0" dirty="0"/>
                        <a:t> ‘genre paintings’ and how artists show people at work in various different ways. Different artists focus on different emotions for the characters in their paintings which can tell us about social history.</a:t>
                      </a:r>
                    </a:p>
                    <a:p>
                      <a:r>
                        <a:rPr lang="en-GB" sz="1200" baseline="0" dirty="0"/>
                        <a:t>In DT, we will be looking at ‘linked levers’. We will be looking at different arrangements of levers and pivots to create different inputs, movements and outputs.  </a:t>
                      </a:r>
                    </a:p>
                  </a:txBody>
                  <a:tcPr/>
                </a:tc>
                <a:extLst>
                  <a:ext uri="{0D108BD9-81ED-4DB2-BD59-A6C34878D82A}">
                    <a16:rowId xmlns:a16="http://schemas.microsoft.com/office/drawing/2014/main" val="2171682978"/>
                  </a:ext>
                </a:extLst>
              </a:tr>
            </a:tbl>
          </a:graphicData>
        </a:graphic>
      </p:graphicFrame>
      <p:graphicFrame>
        <p:nvGraphicFramePr>
          <p:cNvPr id="13" name="Table 12">
            <a:extLst>
              <a:ext uri="{FF2B5EF4-FFF2-40B4-BE49-F238E27FC236}">
                <a16:creationId xmlns:a16="http://schemas.microsoft.com/office/drawing/2014/main" id="{E578EDF0-7EBF-4637-839E-C002CD7B9ED3}"/>
              </a:ext>
            </a:extLst>
          </p:cNvPr>
          <p:cNvGraphicFramePr>
            <a:graphicFrameLocks noGrp="1"/>
          </p:cNvGraphicFramePr>
          <p:nvPr>
            <p:extLst>
              <p:ext uri="{D42A27DB-BD31-4B8C-83A1-F6EECF244321}">
                <p14:modId xmlns:p14="http://schemas.microsoft.com/office/powerpoint/2010/main" val="4196744539"/>
              </p:ext>
            </p:extLst>
          </p:nvPr>
        </p:nvGraphicFramePr>
        <p:xfrm>
          <a:off x="4468518" y="2989275"/>
          <a:ext cx="3686721" cy="1785925"/>
        </p:xfrm>
        <a:graphic>
          <a:graphicData uri="http://schemas.openxmlformats.org/drawingml/2006/table">
            <a:tbl>
              <a:tblPr firstRow="1" bandRow="1">
                <a:tableStyleId>{93296810-A885-4BE3-A3E7-6D5BEEA58F35}</a:tableStyleId>
              </a:tblPr>
              <a:tblGrid>
                <a:gridCol w="3686721">
                  <a:extLst>
                    <a:ext uri="{9D8B030D-6E8A-4147-A177-3AD203B41FA5}">
                      <a16:colId xmlns:a16="http://schemas.microsoft.com/office/drawing/2014/main" val="1337843456"/>
                    </a:ext>
                  </a:extLst>
                </a:gridCol>
              </a:tblGrid>
              <a:tr h="414325">
                <a:tc>
                  <a:txBody>
                    <a:bodyPr/>
                    <a:lstStyle/>
                    <a:p>
                      <a:r>
                        <a:rPr lang="en-GB" dirty="0"/>
                        <a:t>RE</a:t>
                      </a:r>
                    </a:p>
                  </a:txBody>
                  <a:tcPr anchor="ctr"/>
                </a:tc>
                <a:extLst>
                  <a:ext uri="{0D108BD9-81ED-4DB2-BD59-A6C34878D82A}">
                    <a16:rowId xmlns:a16="http://schemas.microsoft.com/office/drawing/2014/main" val="1786578608"/>
                  </a:ext>
                </a:extLst>
              </a:tr>
              <a:tr h="13288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This half-term we will be learning</a:t>
                      </a:r>
                      <a:r>
                        <a:rPr lang="en-GB" sz="1200" baseline="0" dirty="0"/>
                        <a:t> about in Christianity : </a:t>
                      </a:r>
                      <a:r>
                        <a:rPr lang="en-US" sz="1200" b="0" i="0" kern="1200" dirty="0">
                          <a:solidFill>
                            <a:schemeClr val="dk1"/>
                          </a:solidFill>
                          <a:effectLst/>
                          <a:latin typeface="+mn-lt"/>
                          <a:ea typeface="+mn-ea"/>
                          <a:cs typeface="+mn-cs"/>
                        </a:rPr>
                        <a:t>Could Jesus heal people? Did he perform miracles or is there some other explanation?</a:t>
                      </a:r>
                    </a:p>
                    <a:p>
                      <a:r>
                        <a:rPr lang="en-US" sz="1200" b="0" i="0" kern="1200" dirty="0">
                          <a:solidFill>
                            <a:schemeClr val="dk1"/>
                          </a:solidFill>
                          <a:effectLst/>
                          <a:latin typeface="+mn-lt"/>
                          <a:ea typeface="+mn-ea"/>
                          <a:cs typeface="+mn-cs"/>
                        </a:rPr>
                        <a:t>We will be looking at 3 of the healing miracles of Jesus: the healing of the leper, the healing of the blind man and the healing of the paralyzed man.  </a:t>
                      </a:r>
                    </a:p>
                    <a:p>
                      <a:endParaRPr lang="en-US" sz="1200" b="0" i="0" kern="1200" dirty="0">
                        <a:solidFill>
                          <a:schemeClr val="dk1"/>
                        </a:solidFill>
                        <a:effectLst/>
                        <a:latin typeface="+mn-lt"/>
                        <a:ea typeface="+mn-ea"/>
                        <a:cs typeface="+mn-cs"/>
                      </a:endParaRPr>
                    </a:p>
                  </a:txBody>
                  <a:tcPr/>
                </a:tc>
                <a:extLst>
                  <a:ext uri="{0D108BD9-81ED-4DB2-BD59-A6C34878D82A}">
                    <a16:rowId xmlns:a16="http://schemas.microsoft.com/office/drawing/2014/main" val="2171682978"/>
                  </a:ext>
                </a:extLst>
              </a:tr>
            </a:tbl>
          </a:graphicData>
        </a:graphic>
      </p:graphicFrame>
      <p:graphicFrame>
        <p:nvGraphicFramePr>
          <p:cNvPr id="14" name="Table 13">
            <a:extLst>
              <a:ext uri="{FF2B5EF4-FFF2-40B4-BE49-F238E27FC236}">
                <a16:creationId xmlns:a16="http://schemas.microsoft.com/office/drawing/2014/main" id="{A67AED8A-3D48-48B8-B381-BC6349F0A3F0}"/>
              </a:ext>
            </a:extLst>
          </p:cNvPr>
          <p:cNvGraphicFramePr>
            <a:graphicFrameLocks noGrp="1"/>
          </p:cNvGraphicFramePr>
          <p:nvPr>
            <p:extLst>
              <p:ext uri="{D42A27DB-BD31-4B8C-83A1-F6EECF244321}">
                <p14:modId xmlns:p14="http://schemas.microsoft.com/office/powerpoint/2010/main" val="3690556195"/>
              </p:ext>
            </p:extLst>
          </p:nvPr>
        </p:nvGraphicFramePr>
        <p:xfrm>
          <a:off x="8226920" y="2989275"/>
          <a:ext cx="3792164" cy="1777871"/>
        </p:xfrm>
        <a:graphic>
          <a:graphicData uri="http://schemas.openxmlformats.org/drawingml/2006/table">
            <a:tbl>
              <a:tblPr firstRow="1" bandRow="1">
                <a:tableStyleId>{93296810-A885-4BE3-A3E7-6D5BEEA58F35}</a:tableStyleId>
              </a:tblPr>
              <a:tblGrid>
                <a:gridCol w="3792164">
                  <a:extLst>
                    <a:ext uri="{9D8B030D-6E8A-4147-A177-3AD203B41FA5}">
                      <a16:colId xmlns:a16="http://schemas.microsoft.com/office/drawing/2014/main" val="1337843456"/>
                    </a:ext>
                  </a:extLst>
                </a:gridCol>
              </a:tblGrid>
              <a:tr h="406271">
                <a:tc>
                  <a:txBody>
                    <a:bodyPr/>
                    <a:lstStyle/>
                    <a:p>
                      <a:r>
                        <a:rPr lang="en-GB"/>
                        <a:t>Computing</a:t>
                      </a:r>
                    </a:p>
                  </a:txBody>
                  <a:tcPr anchor="ctr"/>
                </a:tc>
                <a:extLst>
                  <a:ext uri="{0D108BD9-81ED-4DB2-BD59-A6C34878D82A}">
                    <a16:rowId xmlns:a16="http://schemas.microsoft.com/office/drawing/2014/main" val="1786578608"/>
                  </a:ext>
                </a:extLst>
              </a:tr>
              <a:tr h="1355340">
                <a:tc>
                  <a:txBody>
                    <a:bodyPr/>
                    <a:lstStyle/>
                    <a:p>
                      <a:r>
                        <a:rPr lang="en-GB" sz="1200" b="0" i="0" u="none" strike="noStrike" noProof="0" dirty="0">
                          <a:latin typeface="+mn-lt"/>
                        </a:rPr>
                        <a:t>We </a:t>
                      </a:r>
                      <a:r>
                        <a:rPr lang="en-GB" sz="1200" b="0" i="0" u="none" strike="noStrike" kern="1200" noProof="0" dirty="0">
                          <a:solidFill>
                            <a:schemeClr val="dk1"/>
                          </a:solidFill>
                          <a:effectLst/>
                          <a:latin typeface="+mn-lt"/>
                          <a:ea typeface="+mn-ea"/>
                          <a:cs typeface="+mn-cs"/>
                        </a:rPr>
                        <a:t>will be</a:t>
                      </a:r>
                      <a:r>
                        <a:rPr lang="en-GB" sz="1200" kern="1200" dirty="0">
                          <a:solidFill>
                            <a:schemeClr val="dk1"/>
                          </a:solidFill>
                          <a:effectLst/>
                          <a:latin typeface="+mn-lt"/>
                          <a:ea typeface="+mn-ea"/>
                          <a:cs typeface="+mn-cs"/>
                        </a:rPr>
                        <a:t> exploring the concept of sequencing in programming through Scratch. We will be building on our knowledge by giving our sprite character commands. We will then explore movement within the context of a maze, using design to choose an appropriately sized sprite. This unit also introduces programming extensions, through the use of </a:t>
                      </a:r>
                      <a:r>
                        <a:rPr lang="en-GB" sz="1200" b="0" kern="1200" dirty="0">
                          <a:solidFill>
                            <a:schemeClr val="dk1"/>
                          </a:solidFill>
                          <a:effectLst/>
                          <a:latin typeface="+mn-lt"/>
                          <a:ea typeface="+mn-ea"/>
                          <a:cs typeface="+mn-cs"/>
                        </a:rPr>
                        <a:t>Pen</a:t>
                      </a:r>
                      <a:r>
                        <a:rPr lang="en-GB" sz="1200" b="1" kern="1200" dirty="0">
                          <a:solidFill>
                            <a:schemeClr val="dk1"/>
                          </a:solidFill>
                          <a:effectLst/>
                          <a:latin typeface="+mn-lt"/>
                          <a:ea typeface="+mn-ea"/>
                          <a:cs typeface="+mn-cs"/>
                        </a:rPr>
                        <a:t> </a:t>
                      </a:r>
                      <a:r>
                        <a:rPr lang="en-GB" sz="1200" kern="1200" dirty="0">
                          <a:solidFill>
                            <a:schemeClr val="dk1"/>
                          </a:solidFill>
                          <a:effectLst/>
                          <a:latin typeface="+mn-lt"/>
                          <a:ea typeface="+mn-ea"/>
                          <a:cs typeface="+mn-cs"/>
                        </a:rPr>
                        <a:t>blocks.</a:t>
                      </a:r>
                      <a:endParaRPr lang="en-GB" sz="1200" b="0" i="0" u="none" strike="noStrike" noProof="0" dirty="0">
                        <a:latin typeface="Calibri"/>
                      </a:endParaRPr>
                    </a:p>
                  </a:txBody>
                  <a:tcPr/>
                </a:tc>
                <a:extLst>
                  <a:ext uri="{0D108BD9-81ED-4DB2-BD59-A6C34878D82A}">
                    <a16:rowId xmlns:a16="http://schemas.microsoft.com/office/drawing/2014/main" val="2171682978"/>
                  </a:ext>
                </a:extLst>
              </a:tr>
            </a:tbl>
          </a:graphicData>
        </a:graphic>
      </p:graphicFrame>
      <p:graphicFrame>
        <p:nvGraphicFramePr>
          <p:cNvPr id="15" name="Table 14">
            <a:extLst>
              <a:ext uri="{FF2B5EF4-FFF2-40B4-BE49-F238E27FC236}">
                <a16:creationId xmlns:a16="http://schemas.microsoft.com/office/drawing/2014/main" id="{513AC508-FC68-42F9-A28F-33BEB6A59376}"/>
              </a:ext>
            </a:extLst>
          </p:cNvPr>
          <p:cNvGraphicFramePr>
            <a:graphicFrameLocks noGrp="1"/>
          </p:cNvGraphicFramePr>
          <p:nvPr>
            <p:extLst>
              <p:ext uri="{D42A27DB-BD31-4B8C-83A1-F6EECF244321}">
                <p14:modId xmlns:p14="http://schemas.microsoft.com/office/powerpoint/2010/main" val="1181396072"/>
              </p:ext>
            </p:extLst>
          </p:nvPr>
        </p:nvGraphicFramePr>
        <p:xfrm>
          <a:off x="4468518" y="4859761"/>
          <a:ext cx="1987309" cy="1875458"/>
        </p:xfrm>
        <a:graphic>
          <a:graphicData uri="http://schemas.openxmlformats.org/drawingml/2006/table">
            <a:tbl>
              <a:tblPr firstRow="1" bandRow="1">
                <a:tableStyleId>{93296810-A885-4BE3-A3E7-6D5BEEA58F35}</a:tableStyleId>
              </a:tblPr>
              <a:tblGrid>
                <a:gridCol w="1987309">
                  <a:extLst>
                    <a:ext uri="{9D8B030D-6E8A-4147-A177-3AD203B41FA5}">
                      <a16:colId xmlns:a16="http://schemas.microsoft.com/office/drawing/2014/main" val="1337843456"/>
                    </a:ext>
                  </a:extLst>
                </a:gridCol>
              </a:tblGrid>
              <a:tr h="402120">
                <a:tc>
                  <a:txBody>
                    <a:bodyPr/>
                    <a:lstStyle/>
                    <a:p>
                      <a:r>
                        <a:rPr lang="en-GB" dirty="0"/>
                        <a:t>PSHE</a:t>
                      </a:r>
                    </a:p>
                  </a:txBody>
                  <a:tcPr anchor="ctr"/>
                </a:tc>
                <a:extLst>
                  <a:ext uri="{0D108BD9-81ED-4DB2-BD59-A6C34878D82A}">
                    <a16:rowId xmlns:a16="http://schemas.microsoft.com/office/drawing/2014/main" val="1786578608"/>
                  </a:ext>
                </a:extLst>
              </a:tr>
              <a:tr h="1473338">
                <a:tc>
                  <a:txBody>
                    <a:bodyPr/>
                    <a:lstStyle/>
                    <a:p>
                      <a:r>
                        <a:rPr lang="en-GB" sz="1200" dirty="0"/>
                        <a:t>We will be looking at</a:t>
                      </a:r>
                      <a:r>
                        <a:rPr lang="en-GB" sz="1200" baseline="0" dirty="0"/>
                        <a:t> ‘Dreams and Goals’ jigsaw piece. We will focus on staying motivated when things seem challenging, to persevere when things become difficult.</a:t>
                      </a:r>
                      <a:endParaRPr lang="en-GB" sz="1300" dirty="0"/>
                    </a:p>
                  </a:txBody>
                  <a:tcPr/>
                </a:tc>
                <a:extLst>
                  <a:ext uri="{0D108BD9-81ED-4DB2-BD59-A6C34878D82A}">
                    <a16:rowId xmlns:a16="http://schemas.microsoft.com/office/drawing/2014/main" val="2171682978"/>
                  </a:ext>
                </a:extLst>
              </a:tr>
            </a:tbl>
          </a:graphicData>
        </a:graphic>
      </p:graphicFrame>
      <p:graphicFrame>
        <p:nvGraphicFramePr>
          <p:cNvPr id="16" name="Table 15">
            <a:extLst>
              <a:ext uri="{FF2B5EF4-FFF2-40B4-BE49-F238E27FC236}">
                <a16:creationId xmlns:a16="http://schemas.microsoft.com/office/drawing/2014/main" id="{31C26C41-BF83-4C9A-8B11-EE06B7BFA4C7}"/>
              </a:ext>
            </a:extLst>
          </p:cNvPr>
          <p:cNvGraphicFramePr>
            <a:graphicFrameLocks noGrp="1"/>
          </p:cNvGraphicFramePr>
          <p:nvPr>
            <p:extLst>
              <p:ext uri="{D42A27DB-BD31-4B8C-83A1-F6EECF244321}">
                <p14:modId xmlns:p14="http://schemas.microsoft.com/office/powerpoint/2010/main" val="3189790702"/>
              </p:ext>
            </p:extLst>
          </p:nvPr>
        </p:nvGraphicFramePr>
        <p:xfrm>
          <a:off x="6512766" y="4859760"/>
          <a:ext cx="1647811" cy="1875459"/>
        </p:xfrm>
        <a:graphic>
          <a:graphicData uri="http://schemas.openxmlformats.org/drawingml/2006/table">
            <a:tbl>
              <a:tblPr firstRow="1" bandRow="1">
                <a:tableStyleId>{93296810-A885-4BE3-A3E7-6D5BEEA58F35}</a:tableStyleId>
              </a:tblPr>
              <a:tblGrid>
                <a:gridCol w="1647811">
                  <a:extLst>
                    <a:ext uri="{9D8B030D-6E8A-4147-A177-3AD203B41FA5}">
                      <a16:colId xmlns:a16="http://schemas.microsoft.com/office/drawing/2014/main" val="1337843456"/>
                    </a:ext>
                  </a:extLst>
                </a:gridCol>
              </a:tblGrid>
              <a:tr h="406748">
                <a:tc>
                  <a:txBody>
                    <a:bodyPr/>
                    <a:lstStyle/>
                    <a:p>
                      <a:r>
                        <a:rPr lang="en-GB" dirty="0"/>
                        <a:t>PE</a:t>
                      </a:r>
                    </a:p>
                  </a:txBody>
                  <a:tcPr anchor="ctr"/>
                </a:tc>
                <a:extLst>
                  <a:ext uri="{0D108BD9-81ED-4DB2-BD59-A6C34878D82A}">
                    <a16:rowId xmlns:a16="http://schemas.microsoft.com/office/drawing/2014/main" val="1786578608"/>
                  </a:ext>
                </a:extLst>
              </a:tr>
              <a:tr h="1468711">
                <a:tc>
                  <a:txBody>
                    <a:bodyPr/>
                    <a:lstStyle/>
                    <a:p>
                      <a:r>
                        <a:rPr lang="en-GB" sz="1200" dirty="0"/>
                        <a:t>This half-term,</a:t>
                      </a:r>
                      <a:r>
                        <a:rPr lang="en-GB" sz="1200" baseline="0" dirty="0"/>
                        <a:t> </a:t>
                      </a:r>
                      <a:r>
                        <a:rPr lang="en-GB" sz="1200" baseline="0" dirty="0" err="1"/>
                        <a:t>p.e</a:t>
                      </a:r>
                      <a:r>
                        <a:rPr lang="en-GB" sz="1200" baseline="0" dirty="0"/>
                        <a:t> will be on Tuesdays. We will be swimming. </a:t>
                      </a:r>
                      <a:endParaRPr lang="en-GB" sz="1200" dirty="0"/>
                    </a:p>
                  </a:txBody>
                  <a:tcPr/>
                </a:tc>
                <a:extLst>
                  <a:ext uri="{0D108BD9-81ED-4DB2-BD59-A6C34878D82A}">
                    <a16:rowId xmlns:a16="http://schemas.microsoft.com/office/drawing/2014/main" val="2171682978"/>
                  </a:ext>
                </a:extLst>
              </a:tr>
            </a:tbl>
          </a:graphicData>
        </a:graphic>
      </p:graphicFrame>
      <p:graphicFrame>
        <p:nvGraphicFramePr>
          <p:cNvPr id="17" name="Table 16">
            <a:extLst>
              <a:ext uri="{FF2B5EF4-FFF2-40B4-BE49-F238E27FC236}">
                <a16:creationId xmlns:a16="http://schemas.microsoft.com/office/drawing/2014/main" id="{CABFC04D-A76D-48FA-9F0A-E6AFBA8AE999}"/>
              </a:ext>
            </a:extLst>
          </p:cNvPr>
          <p:cNvGraphicFramePr>
            <a:graphicFrameLocks noGrp="1"/>
          </p:cNvGraphicFramePr>
          <p:nvPr>
            <p:extLst>
              <p:ext uri="{D42A27DB-BD31-4B8C-83A1-F6EECF244321}">
                <p14:modId xmlns:p14="http://schemas.microsoft.com/office/powerpoint/2010/main" val="3766349477"/>
              </p:ext>
            </p:extLst>
          </p:nvPr>
        </p:nvGraphicFramePr>
        <p:xfrm>
          <a:off x="8259549" y="4872030"/>
          <a:ext cx="1779801" cy="1863189"/>
        </p:xfrm>
        <a:graphic>
          <a:graphicData uri="http://schemas.openxmlformats.org/drawingml/2006/table">
            <a:tbl>
              <a:tblPr firstRow="1" bandRow="1">
                <a:tableStyleId>{93296810-A885-4BE3-A3E7-6D5BEEA58F35}</a:tableStyleId>
              </a:tblPr>
              <a:tblGrid>
                <a:gridCol w="1779801">
                  <a:extLst>
                    <a:ext uri="{9D8B030D-6E8A-4147-A177-3AD203B41FA5}">
                      <a16:colId xmlns:a16="http://schemas.microsoft.com/office/drawing/2014/main" val="1337843456"/>
                    </a:ext>
                  </a:extLst>
                </a:gridCol>
              </a:tblGrid>
              <a:tr h="397631">
                <a:tc>
                  <a:txBody>
                    <a:bodyPr/>
                    <a:lstStyle/>
                    <a:p>
                      <a:r>
                        <a:rPr lang="en-GB" sz="1600"/>
                        <a:t>Music</a:t>
                      </a:r>
                    </a:p>
                  </a:txBody>
                  <a:tcPr anchor="ctr"/>
                </a:tc>
                <a:extLst>
                  <a:ext uri="{0D108BD9-81ED-4DB2-BD59-A6C34878D82A}">
                    <a16:rowId xmlns:a16="http://schemas.microsoft.com/office/drawing/2014/main" val="1786578608"/>
                  </a:ext>
                </a:extLst>
              </a:tr>
              <a:tr h="1465558">
                <a:tc>
                  <a:txBody>
                    <a:bodyPr/>
                    <a:lstStyle/>
                    <a:p>
                      <a:r>
                        <a:rPr lang="en-GB" sz="1200" kern="1200" dirty="0">
                          <a:solidFill>
                            <a:srgbClr val="000000"/>
                          </a:solidFill>
                          <a:effectLst/>
                        </a:rPr>
                        <a:t>Using recorders, We will be learning </a:t>
                      </a:r>
                      <a:r>
                        <a:rPr lang="en-US" sz="1200" dirty="0"/>
                        <a:t>how to perform and compose using up to 3 notes</a:t>
                      </a:r>
                      <a:endParaRPr lang="en-GB" sz="1200" dirty="0"/>
                    </a:p>
                    <a:p>
                      <a:r>
                        <a:rPr lang="en-GB" sz="1200" i="0" kern="1200" baseline="0" dirty="0">
                          <a:solidFill>
                            <a:schemeClr val="dk1"/>
                          </a:solidFill>
                          <a:effectLst/>
                          <a:latin typeface="+mn-lt"/>
                          <a:ea typeface="+mn-ea"/>
                          <a:cs typeface="+mn-cs"/>
                        </a:rPr>
                        <a:t> </a:t>
                      </a:r>
                      <a:endParaRPr lang="en-GB" sz="1200" i="0" dirty="0"/>
                    </a:p>
                  </a:txBody>
                  <a:tcPr/>
                </a:tc>
                <a:extLst>
                  <a:ext uri="{0D108BD9-81ED-4DB2-BD59-A6C34878D82A}">
                    <a16:rowId xmlns:a16="http://schemas.microsoft.com/office/drawing/2014/main" val="2171682978"/>
                  </a:ext>
                </a:extLst>
              </a:tr>
            </a:tbl>
          </a:graphicData>
        </a:graphic>
      </p:graphicFrame>
      <p:graphicFrame>
        <p:nvGraphicFramePr>
          <p:cNvPr id="18" name="Table 17">
            <a:extLst>
              <a:ext uri="{FF2B5EF4-FFF2-40B4-BE49-F238E27FC236}">
                <a16:creationId xmlns:a16="http://schemas.microsoft.com/office/drawing/2014/main" id="{0C72E488-66D1-4F8C-BC5E-D49BC2011FC1}"/>
              </a:ext>
            </a:extLst>
          </p:cNvPr>
          <p:cNvGraphicFramePr>
            <a:graphicFrameLocks noGrp="1"/>
          </p:cNvGraphicFramePr>
          <p:nvPr>
            <p:extLst>
              <p:ext uri="{D42A27DB-BD31-4B8C-83A1-F6EECF244321}">
                <p14:modId xmlns:p14="http://schemas.microsoft.com/office/powerpoint/2010/main" val="2561272054"/>
              </p:ext>
            </p:extLst>
          </p:nvPr>
        </p:nvGraphicFramePr>
        <p:xfrm>
          <a:off x="10122370" y="4872029"/>
          <a:ext cx="1868634" cy="1863189"/>
        </p:xfrm>
        <a:graphic>
          <a:graphicData uri="http://schemas.openxmlformats.org/drawingml/2006/table">
            <a:tbl>
              <a:tblPr firstRow="1" bandRow="1">
                <a:tableStyleId>{93296810-A885-4BE3-A3E7-6D5BEEA58F35}</a:tableStyleId>
              </a:tblPr>
              <a:tblGrid>
                <a:gridCol w="1868634">
                  <a:extLst>
                    <a:ext uri="{9D8B030D-6E8A-4147-A177-3AD203B41FA5}">
                      <a16:colId xmlns:a16="http://schemas.microsoft.com/office/drawing/2014/main" val="1337843456"/>
                    </a:ext>
                  </a:extLst>
                </a:gridCol>
              </a:tblGrid>
              <a:tr h="397631">
                <a:tc>
                  <a:txBody>
                    <a:bodyPr/>
                    <a:lstStyle/>
                    <a:p>
                      <a:r>
                        <a:rPr lang="en-GB" dirty="0"/>
                        <a:t>French </a:t>
                      </a:r>
                    </a:p>
                  </a:txBody>
                  <a:tcPr anchor="ctr"/>
                </a:tc>
                <a:extLst>
                  <a:ext uri="{0D108BD9-81ED-4DB2-BD59-A6C34878D82A}">
                    <a16:rowId xmlns:a16="http://schemas.microsoft.com/office/drawing/2014/main" val="1786578608"/>
                  </a:ext>
                </a:extLst>
              </a:tr>
              <a:tr h="14655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effectLst/>
                          <a:latin typeface="+mn-lt"/>
                          <a:ea typeface="+mn-ea"/>
                          <a:cs typeface="+mn-cs"/>
                        </a:rPr>
                        <a:t>We will be learning ‘l</a:t>
                      </a:r>
                      <a:r>
                        <a:rPr lang="en-GB" sz="1200" dirty="0"/>
                        <a:t>es </a:t>
                      </a:r>
                      <a:r>
                        <a:rPr lang="en-GB" sz="1200" dirty="0" err="1"/>
                        <a:t>animaux</a:t>
                      </a:r>
                      <a:r>
                        <a:rPr lang="en-GB" sz="1200" dirty="0"/>
                        <a:t>’ unit </a:t>
                      </a:r>
                      <a:r>
                        <a:rPr lang="en-GB" sz="1200" kern="1200" baseline="0" dirty="0">
                          <a:solidFill>
                            <a:schemeClr val="dk1"/>
                          </a:solidFill>
                          <a:effectLst/>
                          <a:latin typeface="+mn-lt"/>
                          <a:ea typeface="+mn-ea"/>
                          <a:cs typeface="+mn-cs"/>
                        </a:rPr>
                        <a:t> where we will be learning to n</a:t>
                      </a:r>
                      <a:r>
                        <a:rPr lang="en-US" sz="1200" dirty="0" err="1"/>
                        <a:t>ame</a:t>
                      </a:r>
                      <a:r>
                        <a:rPr lang="en-US" sz="1200" dirty="0"/>
                        <a:t> and </a:t>
                      </a:r>
                      <a:r>
                        <a:rPr lang="en-US" sz="1200" dirty="0" err="1"/>
                        <a:t>recognise</a:t>
                      </a:r>
                      <a:r>
                        <a:rPr lang="en-US" sz="1200" dirty="0"/>
                        <a:t> up to 10 animals in French. </a:t>
                      </a:r>
                      <a:endParaRPr lang="en-GB" sz="1200" kern="1200" dirty="0">
                        <a:solidFill>
                          <a:schemeClr val="dk1"/>
                        </a:solidFill>
                        <a:effectLst/>
                        <a:latin typeface="+mn-lt"/>
                        <a:ea typeface="+mn-ea"/>
                        <a:cs typeface="+mn-cs"/>
                      </a:endParaRPr>
                    </a:p>
                  </a:txBody>
                  <a:tcPr/>
                </a:tc>
                <a:extLst>
                  <a:ext uri="{0D108BD9-81ED-4DB2-BD59-A6C34878D82A}">
                    <a16:rowId xmlns:a16="http://schemas.microsoft.com/office/drawing/2014/main" val="2171682978"/>
                  </a:ext>
                </a:extLst>
              </a:tr>
            </a:tbl>
          </a:graphicData>
        </a:graphic>
      </p:graphicFrame>
    </p:spTree>
    <p:extLst>
      <p:ext uri="{BB962C8B-B14F-4D97-AF65-F5344CB8AC3E}">
        <p14:creationId xmlns:p14="http://schemas.microsoft.com/office/powerpoint/2010/main" val="3514798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798A8CDD61D742AD1F06CEBAFB0290" ma:contentTypeVersion="16" ma:contentTypeDescription="Create a new document." ma:contentTypeScope="" ma:versionID="5cd1b97321fdbf455848307945bc4b31">
  <xsd:schema xmlns:xsd="http://www.w3.org/2001/XMLSchema" xmlns:xs="http://www.w3.org/2001/XMLSchema" xmlns:p="http://schemas.microsoft.com/office/2006/metadata/properties" xmlns:ns2="566cb0dc-d351-45af-9abe-2a4c6f397d9b" xmlns:ns3="d4bfe957-5417-4326-b3ca-2e7faf1b0fa8" targetNamespace="http://schemas.microsoft.com/office/2006/metadata/properties" ma:root="true" ma:fieldsID="cc9c18d10f4609ab73a54128534ca958" ns2:_="" ns3:_="">
    <xsd:import namespace="566cb0dc-d351-45af-9abe-2a4c6f397d9b"/>
    <xsd:import namespace="d4bfe957-5417-4326-b3ca-2e7faf1b0fa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6cb0dc-d351-45af-9abe-2a4c6f397d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7f2d8c2-54ac-484e-a02a-080cea7a550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4bfe957-5417-4326-b3ca-2e7faf1b0fa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eb1072c-ecf9-4c07-8a21-80e52c02d8cf}" ma:internalName="TaxCatchAll" ma:showField="CatchAllData" ma:web="d4bfe957-5417-4326-b3ca-2e7faf1b0fa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66cb0dc-d351-45af-9abe-2a4c6f397d9b">
      <Terms xmlns="http://schemas.microsoft.com/office/infopath/2007/PartnerControls"/>
    </lcf76f155ced4ddcb4097134ff3c332f>
    <TaxCatchAll xmlns="d4bfe957-5417-4326-b3ca-2e7faf1b0fa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338D159-D274-4E15-A58B-07196265F3FC}">
  <ds:schemaRefs>
    <ds:schemaRef ds:uri="566cb0dc-d351-45af-9abe-2a4c6f397d9b"/>
    <ds:schemaRef ds:uri="d4bfe957-5417-4326-b3ca-2e7faf1b0fa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FD2BC8FF-D64D-430B-B35D-F2C5F72C9672}">
  <ds:schemaRefs>
    <ds:schemaRef ds:uri="http://www.w3.org/XML/1998/namespace"/>
    <ds:schemaRef ds:uri="http://schemas.microsoft.com/office/infopath/2007/PartnerControls"/>
    <ds:schemaRef ds:uri="http://purl.org/dc/terms/"/>
    <ds:schemaRef ds:uri="d4bfe957-5417-4326-b3ca-2e7faf1b0fa8"/>
    <ds:schemaRef ds:uri="http://schemas.microsoft.com/office/2006/documentManagement/types"/>
    <ds:schemaRef ds:uri="http://schemas.openxmlformats.org/package/2006/metadata/core-properties"/>
    <ds:schemaRef ds:uri="566cb0dc-d351-45af-9abe-2a4c6f397d9b"/>
    <ds:schemaRef ds:uri="http://schemas.microsoft.com/office/2006/metadata/properties"/>
    <ds:schemaRef ds:uri="http://purl.org/dc/dcmitype/"/>
    <ds:schemaRef ds:uri="http://purl.org/dc/elements/1.1/"/>
  </ds:schemaRefs>
</ds:datastoreItem>
</file>

<file path=customXml/itemProps3.xml><?xml version="1.0" encoding="utf-8"?>
<ds:datastoreItem xmlns:ds="http://schemas.openxmlformats.org/officeDocument/2006/customXml" ds:itemID="{DD06EBA1-5A79-4761-A012-E55BEBBD7AB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10046</TotalTime>
  <Words>633</Words>
  <Application>Microsoft Office PowerPoint</Application>
  <PresentationFormat>Widescreen</PresentationFormat>
  <Paragraphs>31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Bernard MT Condensed</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Owen</dc:creator>
  <cp:lastModifiedBy>Naomi Stafford</cp:lastModifiedBy>
  <cp:revision>16</cp:revision>
  <dcterms:created xsi:type="dcterms:W3CDTF">2022-01-07T10:34:56Z</dcterms:created>
  <dcterms:modified xsi:type="dcterms:W3CDTF">2025-01-09T19:04:47Z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0x010100AA798A8CDD61D742AD1F06CEBAFB0290</vt:lpwstr>
  </property>
</Properties>
</file>