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B74662-8839-40F4-9CD5-0C56722B95CB}" v="3" dt="2026-02-24T21:44:10.9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788"/>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veen Din" userId="35eafdb8-a51d-42d1-96b2-adfe1ddeb87c" providerId="ADAL" clId="{D3AF40A4-F028-43AF-9824-1DDC904399B3}"/>
    <pc:docChg chg="undo custSel modSld">
      <pc:chgData name="Parveen Din" userId="35eafdb8-a51d-42d1-96b2-adfe1ddeb87c" providerId="ADAL" clId="{D3AF40A4-F028-43AF-9824-1DDC904399B3}" dt="2026-02-24T21:49:27.827" v="139" actId="255"/>
      <pc:docMkLst>
        <pc:docMk/>
      </pc:docMkLst>
      <pc:sldChg chg="modSp mod">
        <pc:chgData name="Parveen Din" userId="35eafdb8-a51d-42d1-96b2-adfe1ddeb87c" providerId="ADAL" clId="{D3AF40A4-F028-43AF-9824-1DDC904399B3}" dt="2026-02-24T21:49:27.827" v="139" actId="255"/>
        <pc:sldMkLst>
          <pc:docMk/>
          <pc:sldMk cId="3514798268" sldId="256"/>
        </pc:sldMkLst>
        <pc:graphicFrameChg chg="mod modGraphic">
          <ac:chgData name="Parveen Din" userId="35eafdb8-a51d-42d1-96b2-adfe1ddeb87c" providerId="ADAL" clId="{D3AF40A4-F028-43AF-9824-1DDC904399B3}" dt="2026-02-24T21:49:27.827" v="139" actId="255"/>
          <ac:graphicFrameMkLst>
            <pc:docMk/>
            <pc:sldMk cId="3514798268" sldId="256"/>
            <ac:graphicFrameMk id="14" creationId="{A67AED8A-3D48-48B8-B381-BC6349F0A3F0}"/>
          </ac:graphicFrameMkLst>
        </pc:graphicFrameChg>
        <pc:graphicFrameChg chg="modGraphic">
          <ac:chgData name="Parveen Din" userId="35eafdb8-a51d-42d1-96b2-adfe1ddeb87c" providerId="ADAL" clId="{D3AF40A4-F028-43AF-9824-1DDC904399B3}" dt="2026-02-24T21:42:42.390" v="110" actId="20577"/>
          <ac:graphicFrameMkLst>
            <pc:docMk/>
            <pc:sldMk cId="3514798268" sldId="256"/>
            <ac:graphicFrameMk id="17" creationId="{CABFC04D-A76D-48FA-9F0A-E6AFBA8AE999}"/>
          </ac:graphicFrameMkLst>
        </pc:graphicFrameChg>
        <pc:graphicFrameChg chg="mod">
          <ac:chgData name="Parveen Din" userId="35eafdb8-a51d-42d1-96b2-adfe1ddeb87c" providerId="ADAL" clId="{D3AF40A4-F028-43AF-9824-1DDC904399B3}" dt="2026-02-24T21:44:48.963" v="124" actId="1076"/>
          <ac:graphicFrameMkLst>
            <pc:docMk/>
            <pc:sldMk cId="3514798268" sldId="256"/>
            <ac:graphicFrameMk id="18" creationId="{0C72E488-66D1-4F8C-BC5E-D49BC2011FC1}"/>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2BDB-127D-4CCA-95DC-5BF7D55E9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6BEEE5-E26D-4F98-AF9F-CD9983C4B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04C868-5A9F-4832-8EC9-0090E65335C9}"/>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76CE74FE-5747-4A85-8CF6-46F786F1D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32454-C9E3-45E1-86BD-C105405943A5}"/>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309764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C3220-CD31-4605-8DA6-5A7A4AFCA3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4F2523-5B21-4F61-8ACE-C7C33A1FED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959F439-93DA-4DED-9E3C-40A7A9F7FE2B}"/>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0219C8FF-EB98-4E3F-9007-BE9074CBC4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A530AC-E94C-47D3-AC85-CAB823600F89}"/>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706096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02333-6502-4919-A870-56033D4DCC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D2CC33C-3340-4A44-99A4-3A43316C9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747597-5C3B-4C7C-9DB4-028D92A0511D}"/>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E84E944B-979C-4E30-8749-B15CE8AEB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824A-0B7D-4188-AEB1-6E4A76D9747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52822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B08-E0D7-4AE1-9B59-477BACCA9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DBB42F-87C0-4F52-BBA7-1DDF53F39D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F3FF57-D74D-4B1B-A7BB-14431C15437E}"/>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3903CB4D-3811-419D-ABD2-D2F5BB2474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932993-B291-45C1-A4C9-7D9668FB608A}"/>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9023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A3EFB-8FA0-4096-829B-E9B8E9993D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7AD2943-FC3C-4234-A0E6-8112740CB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6F23D-7E1A-4584-A2F8-F3300F694528}"/>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5A5348FA-DC5D-4DC0-8E3E-5FD3F717E0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FF58F-F166-431D-A4F4-82C645B4979F}"/>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55941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23C80-B963-4AE7-AA61-675C1F8A79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35D092-9AA3-4196-B6D7-6540DBFF6D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5088759-300B-4ACD-A29F-212F0BA62D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AB9F387-0E02-47D4-83D2-21B12DBE5B61}"/>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6" name="Footer Placeholder 5">
            <a:extLst>
              <a:ext uri="{FF2B5EF4-FFF2-40B4-BE49-F238E27FC236}">
                <a16:creationId xmlns:a16="http://schemas.microsoft.com/office/drawing/2014/main" id="{1098C58C-B841-403C-8AEB-C533B15293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12059-00A5-4BB5-89CF-12B0859B89D1}"/>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2820841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C1B50-03BC-44FD-BD99-CBC85C5B2E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BD8C12-9510-4C93-A6D7-89291E1234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DCFA1A-A14B-46BC-8DC1-1ADF67AAA2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BF0272E-BE53-4DF4-B1A7-EA53263C4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C128BC9-5650-4494-8762-7193D190234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1F4346B-907A-4D4F-A079-18AD41928F14}"/>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8" name="Footer Placeholder 7">
            <a:extLst>
              <a:ext uri="{FF2B5EF4-FFF2-40B4-BE49-F238E27FC236}">
                <a16:creationId xmlns:a16="http://schemas.microsoft.com/office/drawing/2014/main" id="{38293722-1DBA-49AF-85F9-6B69D71625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5977FC-B443-4E2E-BB14-22709E3A7910}"/>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186244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4B08-D3D8-4B32-AF10-094252D9FA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0E52E7F-3D00-4E33-9DD3-04CC186250A7}"/>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4" name="Footer Placeholder 3">
            <a:extLst>
              <a:ext uri="{FF2B5EF4-FFF2-40B4-BE49-F238E27FC236}">
                <a16:creationId xmlns:a16="http://schemas.microsoft.com/office/drawing/2014/main" id="{2AAAB1F9-8A14-4F32-A588-1817B45988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A96E3E9-4F96-461B-AB20-D0817029B477}"/>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88967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853B75-5EDD-4B30-8349-4EB1D5225B79}"/>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3" name="Footer Placeholder 2">
            <a:extLst>
              <a:ext uri="{FF2B5EF4-FFF2-40B4-BE49-F238E27FC236}">
                <a16:creationId xmlns:a16="http://schemas.microsoft.com/office/drawing/2014/main" id="{01CA0B36-0FBC-4B63-99C5-0E48D9FD6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C0E4803-EF21-4799-8196-EBFA1E523DDC}"/>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95312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74CC-A74A-4C02-ABC9-5E28B7CDB4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7D96AD-68F2-44F7-9865-31D2F545B0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0BA6F5-BA26-4919-AA5F-BC6A456B9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714485-B2C7-48A3-9C87-31D6C6E1396E}"/>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6" name="Footer Placeholder 5">
            <a:extLst>
              <a:ext uri="{FF2B5EF4-FFF2-40B4-BE49-F238E27FC236}">
                <a16:creationId xmlns:a16="http://schemas.microsoft.com/office/drawing/2014/main" id="{5D095F3C-F093-43F1-9A7D-82E0853CC2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C612F-E072-40E6-AB35-157EFF982C88}"/>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17524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13637-0112-4ECA-9272-004FEC53C0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2AD555-B292-4367-858D-EDFA903C30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857DB4-CFA4-4E16-A9E1-FE55ADB93F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A91B896-FCF5-4C21-8C8D-78CC0700C219}"/>
              </a:ext>
            </a:extLst>
          </p:cNvPr>
          <p:cNvSpPr>
            <a:spLocks noGrp="1"/>
          </p:cNvSpPr>
          <p:nvPr>
            <p:ph type="dt" sz="half" idx="10"/>
          </p:nvPr>
        </p:nvSpPr>
        <p:spPr/>
        <p:txBody>
          <a:bodyPr/>
          <a:lstStyle/>
          <a:p>
            <a:fld id="{A4FD02C9-3D8C-4CD4-BD60-FDCD58772382}" type="datetimeFigureOut">
              <a:rPr lang="en-GB" smtClean="0"/>
              <a:t>24/02/2026</a:t>
            </a:fld>
            <a:endParaRPr lang="en-GB"/>
          </a:p>
        </p:txBody>
      </p:sp>
      <p:sp>
        <p:nvSpPr>
          <p:cNvPr id="6" name="Footer Placeholder 5">
            <a:extLst>
              <a:ext uri="{FF2B5EF4-FFF2-40B4-BE49-F238E27FC236}">
                <a16:creationId xmlns:a16="http://schemas.microsoft.com/office/drawing/2014/main" id="{1B52DC7F-833E-4D64-A92E-F4E9B1C86F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9F5B7E-34B6-41B6-BBC5-7467C2909B83}"/>
              </a:ext>
            </a:extLst>
          </p:cNvPr>
          <p:cNvSpPr>
            <a:spLocks noGrp="1"/>
          </p:cNvSpPr>
          <p:nvPr>
            <p:ph type="sldNum" sz="quarter" idx="12"/>
          </p:nvPr>
        </p:nvSpPr>
        <p:spPr/>
        <p:txBody>
          <a:bodyPr/>
          <a:lstStyle/>
          <a:p>
            <a:fld id="{4D7EDC97-8A51-4447-AC82-4CB2BBC37F54}" type="slidenum">
              <a:rPr lang="en-GB" smtClean="0"/>
              <a:t>‹#›</a:t>
            </a:fld>
            <a:endParaRPr lang="en-GB"/>
          </a:p>
        </p:txBody>
      </p:sp>
    </p:spTree>
    <p:extLst>
      <p:ext uri="{BB962C8B-B14F-4D97-AF65-F5344CB8AC3E}">
        <p14:creationId xmlns:p14="http://schemas.microsoft.com/office/powerpoint/2010/main" val="347766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73CA0B-2498-457B-AA45-7F54CE125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EE1821-33EA-47D8-B75E-16A7D06CE0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692FEB-BB09-4D15-A2FD-9690E8A3A3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D02C9-3D8C-4CD4-BD60-FDCD58772382}" type="datetimeFigureOut">
              <a:rPr lang="en-GB" smtClean="0"/>
              <a:t>24/02/2026</a:t>
            </a:fld>
            <a:endParaRPr lang="en-GB"/>
          </a:p>
        </p:txBody>
      </p:sp>
      <p:sp>
        <p:nvSpPr>
          <p:cNvPr id="5" name="Footer Placeholder 4">
            <a:extLst>
              <a:ext uri="{FF2B5EF4-FFF2-40B4-BE49-F238E27FC236}">
                <a16:creationId xmlns:a16="http://schemas.microsoft.com/office/drawing/2014/main" id="{90432B41-D5EA-403F-B01D-60973296EC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0A5E04-8AAC-4614-88B6-2F9F8404BD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7EDC97-8A51-4447-AC82-4CB2BBC37F54}" type="slidenum">
              <a:rPr lang="en-GB" smtClean="0"/>
              <a:t>‹#›</a:t>
            </a:fld>
            <a:endParaRPr lang="en-GB"/>
          </a:p>
        </p:txBody>
      </p:sp>
    </p:spTree>
    <p:extLst>
      <p:ext uri="{BB962C8B-B14F-4D97-AF65-F5344CB8AC3E}">
        <p14:creationId xmlns:p14="http://schemas.microsoft.com/office/powerpoint/2010/main" val="22917629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27D964CA-FAD4-40D5-8A19-F7B4BB4823E1}"/>
              </a:ext>
            </a:extLst>
          </p:cNvPr>
          <p:cNvSpPr txBox="1">
            <a:spLocks noChangeArrowheads="1"/>
          </p:cNvSpPr>
          <p:nvPr/>
        </p:nvSpPr>
        <p:spPr bwMode="auto">
          <a:xfrm>
            <a:off x="201138" y="199551"/>
            <a:ext cx="4163470" cy="1150677"/>
          </a:xfrm>
          <a:prstGeom prst="rect">
            <a:avLst/>
          </a:prstGeom>
          <a:noFill/>
          <a:ln w="28575" algn="in">
            <a:solidFill>
              <a:srgbClr val="92D05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Calibri" panose="020F0502020204030204" pitchFamily="34" charset="0"/>
              </a:rPr>
              <a:t>Our theme this term </a:t>
            </a:r>
            <a:r>
              <a:rPr lang="en-GB" altLang="en-US" sz="1400" dirty="0">
                <a:solidFill>
                  <a:srgbClr val="000000"/>
                </a:solidFill>
                <a:latin typeface="Calibri" panose="020F0502020204030204" pitchFamily="34" charset="0"/>
              </a:rPr>
              <a:t>are.. </a:t>
            </a:r>
            <a:endParaRPr kumimoji="0" lang="en-GB" altLang="en-US" sz="1400" b="0" i="0" u="none" strike="noStrike" cap="none" normalizeH="0" baseline="0" dirty="0">
              <a:ln>
                <a:noFill/>
              </a:ln>
              <a:solidFill>
                <a:srgbClr val="000000"/>
              </a:solidFill>
              <a:effectLst/>
              <a:latin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3000" dirty="0">
                <a:solidFill>
                  <a:srgbClr val="000000"/>
                </a:solidFill>
                <a:latin typeface="Calibri" panose="020F0502020204030204" pitchFamily="34" charset="0"/>
              </a:rPr>
              <a:t>Victorians and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000" b="0" i="0" u="none" strike="noStrike" cap="none" normalizeH="0" baseline="0" dirty="0">
                <a:ln>
                  <a:noFill/>
                </a:ln>
                <a:solidFill>
                  <a:srgbClr val="000000"/>
                </a:solidFill>
                <a:effectLst/>
                <a:latin typeface="Calibri" panose="020F0502020204030204" pitchFamily="34" charset="0"/>
              </a:rPr>
              <a:t>Circuits </a:t>
            </a:r>
          </a:p>
          <a:p>
            <a:pPr marL="0" marR="0" lvl="0" indent="0"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Bernard MT Condensed" panose="020508060609050204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graphicFrame>
        <p:nvGraphicFramePr>
          <p:cNvPr id="5" name="Table 4">
            <a:extLst>
              <a:ext uri="{FF2B5EF4-FFF2-40B4-BE49-F238E27FC236}">
                <a16:creationId xmlns:a16="http://schemas.microsoft.com/office/drawing/2014/main" id="{FA8CF3AC-CD02-44AC-BB62-4E92093EB6ED}"/>
              </a:ext>
            </a:extLst>
          </p:cNvPr>
          <p:cNvGraphicFramePr>
            <a:graphicFrameLocks noGrp="1"/>
          </p:cNvGraphicFramePr>
          <p:nvPr>
            <p:extLst>
              <p:ext uri="{D42A27DB-BD31-4B8C-83A1-F6EECF244321}">
                <p14:modId xmlns:p14="http://schemas.microsoft.com/office/powerpoint/2010/main" val="1817988535"/>
              </p:ext>
            </p:extLst>
          </p:nvPr>
        </p:nvGraphicFramePr>
        <p:xfrm>
          <a:off x="4464117" y="208976"/>
          <a:ext cx="3686721" cy="231234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69248">
                <a:tc>
                  <a:txBody>
                    <a:bodyPr/>
                    <a:lstStyle/>
                    <a:p>
                      <a:r>
                        <a:rPr lang="en-GB" dirty="0"/>
                        <a:t>English </a:t>
                      </a:r>
                    </a:p>
                  </a:txBody>
                  <a:tcPr anchor="ctr"/>
                </a:tc>
                <a:extLst>
                  <a:ext uri="{0D108BD9-81ED-4DB2-BD59-A6C34878D82A}">
                    <a16:rowId xmlns:a16="http://schemas.microsoft.com/office/drawing/2014/main" val="1786578608"/>
                  </a:ext>
                </a:extLst>
              </a:tr>
              <a:tr h="1914876">
                <a:tc>
                  <a:txBody>
                    <a:bodyPr/>
                    <a:lstStyle/>
                    <a:p>
                      <a:r>
                        <a:rPr lang="en-GB" sz="1350" dirty="0"/>
                        <a:t>We will be using the texts:  </a:t>
                      </a:r>
                      <a:r>
                        <a:rPr lang="en-US" sz="1350" dirty="0"/>
                        <a:t>Blackberry Blue and other fairy tales, where the pupils will be creating their own ‘warped / twisted’ fairy tale at the end of the unit and the purpose will be to entertain their reader.  The pupils will then will onto the text survivors where they will be writing their own biographical event about a person of their choosing who has accomplished something extraordinary. </a:t>
                      </a:r>
                      <a:endParaRPr lang="en-GB" sz="1350" dirty="0"/>
                    </a:p>
                  </a:txBody>
                  <a:tcPr/>
                </a:tc>
                <a:extLst>
                  <a:ext uri="{0D108BD9-81ED-4DB2-BD59-A6C34878D82A}">
                    <a16:rowId xmlns:a16="http://schemas.microsoft.com/office/drawing/2014/main" val="2171682978"/>
                  </a:ext>
                </a:extLst>
              </a:tr>
            </a:tbl>
          </a:graphicData>
        </a:graphic>
      </p:graphicFrame>
      <p:graphicFrame>
        <p:nvGraphicFramePr>
          <p:cNvPr id="8" name="Table 7">
            <a:extLst>
              <a:ext uri="{FF2B5EF4-FFF2-40B4-BE49-F238E27FC236}">
                <a16:creationId xmlns:a16="http://schemas.microsoft.com/office/drawing/2014/main" id="{29206755-AFEA-4C39-969A-3A80F2EEC01F}"/>
              </a:ext>
            </a:extLst>
          </p:cNvPr>
          <p:cNvGraphicFramePr>
            <a:graphicFrameLocks noGrp="1"/>
          </p:cNvGraphicFramePr>
          <p:nvPr>
            <p:extLst>
              <p:ext uri="{D42A27DB-BD31-4B8C-83A1-F6EECF244321}">
                <p14:modId xmlns:p14="http://schemas.microsoft.com/office/powerpoint/2010/main" val="3977771364"/>
              </p:ext>
            </p:extLst>
          </p:nvPr>
        </p:nvGraphicFramePr>
        <p:xfrm>
          <a:off x="8198698" y="208975"/>
          <a:ext cx="3792164" cy="2377440"/>
        </p:xfrm>
        <a:graphic>
          <a:graphicData uri="http://schemas.openxmlformats.org/drawingml/2006/table">
            <a:tbl>
              <a:tblPr firstRow="1" bandRow="1">
                <a:tableStyleId>{93296810-A885-4BE3-A3E7-6D5BEEA58F35}</a:tableStyleId>
              </a:tblPr>
              <a:tblGrid>
                <a:gridCol w="3792164">
                  <a:extLst>
                    <a:ext uri="{9D8B030D-6E8A-4147-A177-3AD203B41FA5}">
                      <a16:colId xmlns:a16="http://schemas.microsoft.com/office/drawing/2014/main" val="1337843456"/>
                    </a:ext>
                  </a:extLst>
                </a:gridCol>
              </a:tblGrid>
              <a:tr h="351404">
                <a:tc>
                  <a:txBody>
                    <a:bodyPr/>
                    <a:lstStyle/>
                    <a:p>
                      <a:r>
                        <a:rPr lang="en-GB" dirty="0"/>
                        <a:t>Maths</a:t>
                      </a:r>
                    </a:p>
                  </a:txBody>
                  <a:tcPr anchor="ctr"/>
                </a:tc>
                <a:extLst>
                  <a:ext uri="{0D108BD9-81ED-4DB2-BD59-A6C34878D82A}">
                    <a16:rowId xmlns:a16="http://schemas.microsoft.com/office/drawing/2014/main" val="1786578608"/>
                  </a:ext>
                </a:extLst>
              </a:tr>
              <a:tr h="1932720">
                <a:tc>
                  <a:txBody>
                    <a:bodyPr/>
                    <a:lstStyle/>
                    <a:p>
                      <a:r>
                        <a:rPr lang="en-GB" sz="1400" dirty="0"/>
                        <a:t>We will be learning the concept of ratio and proportion – where they will be solving problems involving relative sizes of two quantities where missing values can be found and then moving onto measurement and statistics.</a:t>
                      </a:r>
                    </a:p>
                    <a:p>
                      <a:r>
                        <a:rPr lang="en-GB" sz="1400" dirty="0"/>
                        <a:t>As the Spring term comes to a close, the Year 6’s will be revising the topics learnt in preparation for the oncoming SATs assessments which will be held in May. </a:t>
                      </a:r>
                    </a:p>
                  </a:txBody>
                  <a:tcPr/>
                </a:tc>
                <a:extLst>
                  <a:ext uri="{0D108BD9-81ED-4DB2-BD59-A6C34878D82A}">
                    <a16:rowId xmlns:a16="http://schemas.microsoft.com/office/drawing/2014/main" val="2171682978"/>
                  </a:ext>
                </a:extLst>
              </a:tr>
            </a:tbl>
          </a:graphicData>
        </a:graphic>
      </p:graphicFrame>
      <p:graphicFrame>
        <p:nvGraphicFramePr>
          <p:cNvPr id="9" name="Table 8">
            <a:extLst>
              <a:ext uri="{FF2B5EF4-FFF2-40B4-BE49-F238E27FC236}">
                <a16:creationId xmlns:a16="http://schemas.microsoft.com/office/drawing/2014/main" id="{144B4083-B2DA-4CA1-AEF1-973FE94A42AE}"/>
              </a:ext>
            </a:extLst>
          </p:cNvPr>
          <p:cNvGraphicFramePr>
            <a:graphicFrameLocks noGrp="1"/>
          </p:cNvGraphicFramePr>
          <p:nvPr>
            <p:extLst>
              <p:ext uri="{D42A27DB-BD31-4B8C-83A1-F6EECF244321}">
                <p14:modId xmlns:p14="http://schemas.microsoft.com/office/powerpoint/2010/main" val="2627546938"/>
              </p:ext>
            </p:extLst>
          </p:nvPr>
        </p:nvGraphicFramePr>
        <p:xfrm>
          <a:off x="201136" y="1421127"/>
          <a:ext cx="4163471" cy="1773245"/>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01548">
                <a:tc>
                  <a:txBody>
                    <a:bodyPr/>
                    <a:lstStyle/>
                    <a:p>
                      <a:r>
                        <a:rPr lang="en-GB" dirty="0"/>
                        <a:t>Science</a:t>
                      </a:r>
                    </a:p>
                  </a:txBody>
                  <a:tcPr anchor="ctr"/>
                </a:tc>
                <a:extLst>
                  <a:ext uri="{0D108BD9-81ED-4DB2-BD59-A6C34878D82A}">
                    <a16:rowId xmlns:a16="http://schemas.microsoft.com/office/drawing/2014/main" val="1786578608"/>
                  </a:ext>
                </a:extLst>
              </a:tr>
              <a:tr h="1371697">
                <a:tc>
                  <a:txBody>
                    <a:bodyPr/>
                    <a:lstStyle/>
                    <a:p>
                      <a:r>
                        <a:rPr lang="en-GB" sz="1400" dirty="0"/>
                        <a:t>This half-term we will be learning about circuits and how the components fit into them. We will also be learning the symbols used to create circuit diagrams. We will be investigating at the impact of batteries/ cells on a circuit</a:t>
                      </a:r>
                      <a:endParaRPr lang="en-GB" sz="1400" dirty="0">
                        <a:latin typeface="+mn-lt"/>
                      </a:endParaRPr>
                    </a:p>
                  </a:txBody>
                  <a:tcPr/>
                </a:tc>
                <a:extLst>
                  <a:ext uri="{0D108BD9-81ED-4DB2-BD59-A6C34878D82A}">
                    <a16:rowId xmlns:a16="http://schemas.microsoft.com/office/drawing/2014/main" val="2171682978"/>
                  </a:ext>
                </a:extLst>
              </a:tr>
            </a:tbl>
          </a:graphicData>
        </a:graphic>
      </p:graphicFrame>
      <p:graphicFrame>
        <p:nvGraphicFramePr>
          <p:cNvPr id="10" name="Table 9">
            <a:extLst>
              <a:ext uri="{FF2B5EF4-FFF2-40B4-BE49-F238E27FC236}">
                <a16:creationId xmlns:a16="http://schemas.microsoft.com/office/drawing/2014/main" id="{F6BF2F47-F5A6-44A7-89DF-6F32BA1D053C}"/>
              </a:ext>
            </a:extLst>
          </p:cNvPr>
          <p:cNvGraphicFramePr>
            <a:graphicFrameLocks noGrp="1"/>
          </p:cNvGraphicFramePr>
          <p:nvPr>
            <p:extLst>
              <p:ext uri="{D42A27DB-BD31-4B8C-83A1-F6EECF244321}">
                <p14:modId xmlns:p14="http://schemas.microsoft.com/office/powerpoint/2010/main" val="4188908698"/>
              </p:ext>
            </p:extLst>
          </p:nvPr>
        </p:nvGraphicFramePr>
        <p:xfrm>
          <a:off x="201136" y="3330986"/>
          <a:ext cx="4163471" cy="1790127"/>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418527">
                <a:tc>
                  <a:txBody>
                    <a:bodyPr/>
                    <a:lstStyle/>
                    <a:p>
                      <a:r>
                        <a:rPr lang="en-GB" dirty="0"/>
                        <a:t>History</a:t>
                      </a:r>
                    </a:p>
                  </a:txBody>
                  <a:tcPr anchor="ctr"/>
                </a:tc>
                <a:extLst>
                  <a:ext uri="{0D108BD9-81ED-4DB2-BD59-A6C34878D82A}">
                    <a16:rowId xmlns:a16="http://schemas.microsoft.com/office/drawing/2014/main" val="1786578608"/>
                  </a:ext>
                </a:extLst>
              </a:tr>
              <a:tr h="135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We will be learning the Victorians and how it was an important era of invention and exploration. We will be looking at the impact of the industrial revolution alongside the positive and negative consequences of the British Empire. </a:t>
                      </a:r>
                    </a:p>
                    <a:p>
                      <a:endParaRPr lang="en-GB" sz="1400" dirty="0"/>
                    </a:p>
                  </a:txBody>
                  <a:tcPr/>
                </a:tc>
                <a:extLst>
                  <a:ext uri="{0D108BD9-81ED-4DB2-BD59-A6C34878D82A}">
                    <a16:rowId xmlns:a16="http://schemas.microsoft.com/office/drawing/2014/main" val="2171682978"/>
                  </a:ext>
                </a:extLst>
              </a:tr>
            </a:tbl>
          </a:graphicData>
        </a:graphic>
      </p:graphicFrame>
      <p:graphicFrame>
        <p:nvGraphicFramePr>
          <p:cNvPr id="12" name="Table 11">
            <a:extLst>
              <a:ext uri="{FF2B5EF4-FFF2-40B4-BE49-F238E27FC236}">
                <a16:creationId xmlns:a16="http://schemas.microsoft.com/office/drawing/2014/main" id="{0631405A-09BD-40D8-B190-EC27D20D8371}"/>
              </a:ext>
            </a:extLst>
          </p:cNvPr>
          <p:cNvGraphicFramePr>
            <a:graphicFrameLocks noGrp="1"/>
          </p:cNvGraphicFramePr>
          <p:nvPr>
            <p:extLst>
              <p:ext uri="{D42A27DB-BD31-4B8C-83A1-F6EECF244321}">
                <p14:modId xmlns:p14="http://schemas.microsoft.com/office/powerpoint/2010/main" val="614040783"/>
              </p:ext>
            </p:extLst>
          </p:nvPr>
        </p:nvGraphicFramePr>
        <p:xfrm>
          <a:off x="201137" y="5192012"/>
          <a:ext cx="4163471" cy="1580901"/>
        </p:xfrm>
        <a:graphic>
          <a:graphicData uri="http://schemas.openxmlformats.org/drawingml/2006/table">
            <a:tbl>
              <a:tblPr firstRow="1" bandRow="1">
                <a:tableStyleId>{93296810-A885-4BE3-A3E7-6D5BEEA58F35}</a:tableStyleId>
              </a:tblPr>
              <a:tblGrid>
                <a:gridCol w="4163471">
                  <a:extLst>
                    <a:ext uri="{9D8B030D-6E8A-4147-A177-3AD203B41FA5}">
                      <a16:colId xmlns:a16="http://schemas.microsoft.com/office/drawing/2014/main" val="1337843456"/>
                    </a:ext>
                  </a:extLst>
                </a:gridCol>
              </a:tblGrid>
              <a:tr h="344125">
                <a:tc>
                  <a:txBody>
                    <a:bodyPr/>
                    <a:lstStyle/>
                    <a:p>
                      <a:r>
                        <a:rPr lang="en-GB" dirty="0"/>
                        <a:t>DT / Art</a:t>
                      </a:r>
                    </a:p>
                  </a:txBody>
                  <a:tcPr anchor="ctr"/>
                </a:tc>
                <a:extLst>
                  <a:ext uri="{0D108BD9-81ED-4DB2-BD59-A6C34878D82A}">
                    <a16:rowId xmlns:a16="http://schemas.microsoft.com/office/drawing/2014/main" val="1786578608"/>
                  </a:ext>
                </a:extLst>
              </a:tr>
              <a:tr h="1215141">
                <a:tc>
                  <a:txBody>
                    <a:bodyPr/>
                    <a:lstStyle/>
                    <a:p>
                      <a:r>
                        <a:rPr lang="en-GB" sz="1400" dirty="0"/>
                        <a:t>We will be designing and building bridges using key features such as </a:t>
                      </a:r>
                      <a:r>
                        <a:rPr lang="en-GB" sz="1400" dirty="0" err="1"/>
                        <a:t>Vouissers</a:t>
                      </a:r>
                      <a:r>
                        <a:rPr lang="en-GB" sz="1400" dirty="0"/>
                        <a:t> and keystones.</a:t>
                      </a:r>
                    </a:p>
                    <a:p>
                      <a:r>
                        <a:rPr lang="en-GB" sz="1400" b="0" dirty="0"/>
                        <a:t>In Art we will be exploring cultural tradition through </a:t>
                      </a:r>
                      <a:r>
                        <a:rPr lang="en-GB" sz="1400" b="0" dirty="0" err="1"/>
                        <a:t>Kimbo</a:t>
                      </a:r>
                      <a:r>
                        <a:rPr lang="en-GB" sz="1400" b="0" dirty="0"/>
                        <a:t>.</a:t>
                      </a:r>
                    </a:p>
                  </a:txBody>
                  <a:tcPr/>
                </a:tc>
                <a:extLst>
                  <a:ext uri="{0D108BD9-81ED-4DB2-BD59-A6C34878D82A}">
                    <a16:rowId xmlns:a16="http://schemas.microsoft.com/office/drawing/2014/main" val="2171682978"/>
                  </a:ext>
                </a:extLst>
              </a:tr>
            </a:tbl>
          </a:graphicData>
        </a:graphic>
      </p:graphicFrame>
      <p:graphicFrame>
        <p:nvGraphicFramePr>
          <p:cNvPr id="13" name="Table 12">
            <a:extLst>
              <a:ext uri="{FF2B5EF4-FFF2-40B4-BE49-F238E27FC236}">
                <a16:creationId xmlns:a16="http://schemas.microsoft.com/office/drawing/2014/main" id="{E578EDF0-7EBF-4637-839E-C002CD7B9ED3}"/>
              </a:ext>
            </a:extLst>
          </p:cNvPr>
          <p:cNvGraphicFramePr>
            <a:graphicFrameLocks noGrp="1"/>
          </p:cNvGraphicFramePr>
          <p:nvPr>
            <p:extLst>
              <p:ext uri="{D42A27DB-BD31-4B8C-83A1-F6EECF244321}">
                <p14:modId xmlns:p14="http://schemas.microsoft.com/office/powerpoint/2010/main" val="4283088832"/>
              </p:ext>
            </p:extLst>
          </p:nvPr>
        </p:nvGraphicFramePr>
        <p:xfrm>
          <a:off x="4464117" y="2618959"/>
          <a:ext cx="3686721" cy="1816278"/>
        </p:xfrm>
        <a:graphic>
          <a:graphicData uri="http://schemas.openxmlformats.org/drawingml/2006/table">
            <a:tbl>
              <a:tblPr firstRow="1" bandRow="1">
                <a:tableStyleId>{93296810-A885-4BE3-A3E7-6D5BEEA58F35}</a:tableStyleId>
              </a:tblPr>
              <a:tblGrid>
                <a:gridCol w="3686721">
                  <a:extLst>
                    <a:ext uri="{9D8B030D-6E8A-4147-A177-3AD203B41FA5}">
                      <a16:colId xmlns:a16="http://schemas.microsoft.com/office/drawing/2014/main" val="1337843456"/>
                    </a:ext>
                  </a:extLst>
                </a:gridCol>
              </a:tblGrid>
              <a:tr h="339609">
                <a:tc>
                  <a:txBody>
                    <a:bodyPr/>
                    <a:lstStyle/>
                    <a:p>
                      <a:r>
                        <a:rPr lang="en-GB" dirty="0"/>
                        <a:t>RE</a:t>
                      </a:r>
                    </a:p>
                  </a:txBody>
                  <a:tcPr anchor="ctr"/>
                </a:tc>
                <a:extLst>
                  <a:ext uri="{0D108BD9-81ED-4DB2-BD59-A6C34878D82A}">
                    <a16:rowId xmlns:a16="http://schemas.microsoft.com/office/drawing/2014/main" val="1786578608"/>
                  </a:ext>
                </a:extLst>
              </a:tr>
              <a:tr h="14505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In our RE we are looking at a </a:t>
                      </a:r>
                      <a:r>
                        <a:rPr lang="en-US" sz="1400" dirty="0"/>
                        <a:t>Christianity Unit: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Is Christianity still a strong religion over 2000 years after Jesus was on Earth? The pupils will discuss different types of festivals and celebrations and what they demonstrate about Christianity.</a:t>
                      </a:r>
                    </a:p>
                  </a:txBody>
                  <a:tcPr/>
                </a:tc>
                <a:extLst>
                  <a:ext uri="{0D108BD9-81ED-4DB2-BD59-A6C34878D82A}">
                    <a16:rowId xmlns:a16="http://schemas.microsoft.com/office/drawing/2014/main" val="2171682978"/>
                  </a:ext>
                </a:extLst>
              </a:tr>
            </a:tbl>
          </a:graphicData>
        </a:graphic>
      </p:graphicFrame>
      <p:graphicFrame>
        <p:nvGraphicFramePr>
          <p:cNvPr id="14" name="Table 13">
            <a:extLst>
              <a:ext uri="{FF2B5EF4-FFF2-40B4-BE49-F238E27FC236}">
                <a16:creationId xmlns:a16="http://schemas.microsoft.com/office/drawing/2014/main" id="{A67AED8A-3D48-48B8-B381-BC6349F0A3F0}"/>
              </a:ext>
            </a:extLst>
          </p:cNvPr>
          <p:cNvGraphicFramePr>
            <a:graphicFrameLocks noGrp="1"/>
          </p:cNvGraphicFramePr>
          <p:nvPr>
            <p:extLst>
              <p:ext uri="{D42A27DB-BD31-4B8C-83A1-F6EECF244321}">
                <p14:modId xmlns:p14="http://schemas.microsoft.com/office/powerpoint/2010/main" val="1829916217"/>
              </p:ext>
            </p:extLst>
          </p:nvPr>
        </p:nvGraphicFramePr>
        <p:xfrm>
          <a:off x="8250348" y="2618958"/>
          <a:ext cx="3740513" cy="1844040"/>
        </p:xfrm>
        <a:graphic>
          <a:graphicData uri="http://schemas.openxmlformats.org/drawingml/2006/table">
            <a:tbl>
              <a:tblPr firstRow="1" bandRow="1">
                <a:tableStyleId>{93296810-A885-4BE3-A3E7-6D5BEEA58F35}</a:tableStyleId>
              </a:tblPr>
              <a:tblGrid>
                <a:gridCol w="3740513">
                  <a:extLst>
                    <a:ext uri="{9D8B030D-6E8A-4147-A177-3AD203B41FA5}">
                      <a16:colId xmlns:a16="http://schemas.microsoft.com/office/drawing/2014/main" val="1337843456"/>
                    </a:ext>
                  </a:extLst>
                </a:gridCol>
              </a:tblGrid>
              <a:tr h="335649">
                <a:tc>
                  <a:txBody>
                    <a:bodyPr/>
                    <a:lstStyle/>
                    <a:p>
                      <a:r>
                        <a:rPr lang="en-GB" dirty="0"/>
                        <a:t>Computing</a:t>
                      </a:r>
                    </a:p>
                  </a:txBody>
                  <a:tcPr anchor="ctr"/>
                </a:tc>
                <a:extLst>
                  <a:ext uri="{0D108BD9-81ED-4DB2-BD59-A6C34878D82A}">
                    <a16:rowId xmlns:a16="http://schemas.microsoft.com/office/drawing/2014/main" val="1786578608"/>
                  </a:ext>
                </a:extLst>
              </a:tr>
              <a:tr h="1454478">
                <a:tc>
                  <a:txBody>
                    <a:bodyPr/>
                    <a:lstStyle/>
                    <a:p>
                      <a:r>
                        <a:rPr lang="en-GB" sz="1300" kern="1200" dirty="0">
                          <a:solidFill>
                            <a:schemeClr val="dk1"/>
                          </a:solidFill>
                          <a:effectLst/>
                          <a:latin typeface="+mn-lt"/>
                          <a:ea typeface="+mn-ea"/>
                          <a:cs typeface="+mn-cs"/>
                        </a:rPr>
                        <a:t>This unit introduces learners to the creation of websites for a chosen purpose. Learners will identify what makes a good web page and use this information to design and evaluate their own website. Throughout the process learners pay specific attention to copyright and fair use of media, the aesthetics of the site, and navigation paths</a:t>
                      </a:r>
                      <a:r>
                        <a:rPr lang="en-GB" sz="1200" kern="1200" dirty="0">
                          <a:solidFill>
                            <a:schemeClr val="dk1"/>
                          </a:solidFill>
                          <a:effectLst/>
                          <a:latin typeface="+mn-lt"/>
                          <a:ea typeface="+mn-ea"/>
                          <a:cs typeface="+mn-cs"/>
                        </a:rPr>
                        <a:t>. </a:t>
                      </a:r>
                    </a:p>
                  </a:txBody>
                  <a:tcPr/>
                </a:tc>
                <a:extLst>
                  <a:ext uri="{0D108BD9-81ED-4DB2-BD59-A6C34878D82A}">
                    <a16:rowId xmlns:a16="http://schemas.microsoft.com/office/drawing/2014/main" val="2171682978"/>
                  </a:ext>
                </a:extLst>
              </a:tr>
            </a:tbl>
          </a:graphicData>
        </a:graphic>
      </p:graphicFrame>
      <p:graphicFrame>
        <p:nvGraphicFramePr>
          <p:cNvPr id="15" name="Table 14">
            <a:extLst>
              <a:ext uri="{FF2B5EF4-FFF2-40B4-BE49-F238E27FC236}">
                <a16:creationId xmlns:a16="http://schemas.microsoft.com/office/drawing/2014/main" id="{513AC508-FC68-42F9-A28F-33BEB6A59376}"/>
              </a:ext>
            </a:extLst>
          </p:cNvPr>
          <p:cNvGraphicFramePr>
            <a:graphicFrameLocks noGrp="1"/>
          </p:cNvGraphicFramePr>
          <p:nvPr>
            <p:extLst>
              <p:ext uri="{D42A27DB-BD31-4B8C-83A1-F6EECF244321}">
                <p14:modId xmlns:p14="http://schemas.microsoft.com/office/powerpoint/2010/main" val="359385445"/>
              </p:ext>
            </p:extLst>
          </p:nvPr>
        </p:nvGraphicFramePr>
        <p:xfrm>
          <a:off x="4464116" y="4473058"/>
          <a:ext cx="1987309" cy="2305874"/>
        </p:xfrm>
        <a:graphic>
          <a:graphicData uri="http://schemas.openxmlformats.org/drawingml/2006/table">
            <a:tbl>
              <a:tblPr firstRow="1" bandRow="1">
                <a:tableStyleId>{93296810-A885-4BE3-A3E7-6D5BEEA58F35}</a:tableStyleId>
              </a:tblPr>
              <a:tblGrid>
                <a:gridCol w="1987309">
                  <a:extLst>
                    <a:ext uri="{9D8B030D-6E8A-4147-A177-3AD203B41FA5}">
                      <a16:colId xmlns:a16="http://schemas.microsoft.com/office/drawing/2014/main" val="1337843456"/>
                    </a:ext>
                  </a:extLst>
                </a:gridCol>
              </a:tblGrid>
              <a:tr h="443502">
                <a:tc>
                  <a:txBody>
                    <a:bodyPr/>
                    <a:lstStyle/>
                    <a:p>
                      <a:r>
                        <a:rPr lang="en-GB" dirty="0"/>
                        <a:t>PSHE</a:t>
                      </a:r>
                    </a:p>
                  </a:txBody>
                  <a:tcPr anchor="ctr"/>
                </a:tc>
                <a:extLst>
                  <a:ext uri="{0D108BD9-81ED-4DB2-BD59-A6C34878D82A}">
                    <a16:rowId xmlns:a16="http://schemas.microsoft.com/office/drawing/2014/main" val="1786578608"/>
                  </a:ext>
                </a:extLst>
              </a:tr>
              <a:tr h="1862372">
                <a:tc>
                  <a:txBody>
                    <a:bodyPr/>
                    <a:lstStyle/>
                    <a:p>
                      <a:r>
                        <a:rPr lang="en-GB" sz="1400" dirty="0"/>
                        <a:t>We will be thinking about a ‘Healthy Me’. The pupils will be looking at: healthy choices they make, balanced diets, physical exercises, managing stress and pressure. </a:t>
                      </a:r>
                    </a:p>
                  </a:txBody>
                  <a:tcPr/>
                </a:tc>
                <a:extLst>
                  <a:ext uri="{0D108BD9-81ED-4DB2-BD59-A6C34878D82A}">
                    <a16:rowId xmlns:a16="http://schemas.microsoft.com/office/drawing/2014/main" val="2171682978"/>
                  </a:ext>
                </a:extLst>
              </a:tr>
            </a:tbl>
          </a:graphicData>
        </a:graphic>
      </p:graphicFrame>
      <p:graphicFrame>
        <p:nvGraphicFramePr>
          <p:cNvPr id="16" name="Table 15">
            <a:extLst>
              <a:ext uri="{FF2B5EF4-FFF2-40B4-BE49-F238E27FC236}">
                <a16:creationId xmlns:a16="http://schemas.microsoft.com/office/drawing/2014/main" id="{31C26C41-BF83-4C9A-8B11-EE06B7BFA4C7}"/>
              </a:ext>
            </a:extLst>
          </p:cNvPr>
          <p:cNvGraphicFramePr>
            <a:graphicFrameLocks noGrp="1"/>
          </p:cNvGraphicFramePr>
          <p:nvPr>
            <p:extLst>
              <p:ext uri="{D42A27DB-BD31-4B8C-83A1-F6EECF244321}">
                <p14:modId xmlns:p14="http://schemas.microsoft.com/office/powerpoint/2010/main" val="297008158"/>
              </p:ext>
            </p:extLst>
          </p:nvPr>
        </p:nvGraphicFramePr>
        <p:xfrm>
          <a:off x="6512767" y="4472814"/>
          <a:ext cx="1647811" cy="2388448"/>
        </p:xfrm>
        <a:graphic>
          <a:graphicData uri="http://schemas.openxmlformats.org/drawingml/2006/table">
            <a:tbl>
              <a:tblPr firstRow="1" bandRow="1">
                <a:tableStyleId>{93296810-A885-4BE3-A3E7-6D5BEEA58F35}</a:tableStyleId>
              </a:tblPr>
              <a:tblGrid>
                <a:gridCol w="1647811">
                  <a:extLst>
                    <a:ext uri="{9D8B030D-6E8A-4147-A177-3AD203B41FA5}">
                      <a16:colId xmlns:a16="http://schemas.microsoft.com/office/drawing/2014/main" val="1337843456"/>
                    </a:ext>
                  </a:extLst>
                </a:gridCol>
              </a:tblGrid>
              <a:tr h="445348">
                <a:tc>
                  <a:txBody>
                    <a:bodyPr/>
                    <a:lstStyle/>
                    <a:p>
                      <a:r>
                        <a:rPr lang="en-GB" dirty="0"/>
                        <a:t>PE</a:t>
                      </a:r>
                    </a:p>
                  </a:txBody>
                  <a:tcPr anchor="ctr"/>
                </a:tc>
                <a:extLst>
                  <a:ext uri="{0D108BD9-81ED-4DB2-BD59-A6C34878D82A}">
                    <a16:rowId xmlns:a16="http://schemas.microsoft.com/office/drawing/2014/main" val="1786578608"/>
                  </a:ext>
                </a:extLst>
              </a:tr>
              <a:tr h="1862372">
                <a:tc>
                  <a:txBody>
                    <a:bodyPr/>
                    <a:lstStyle/>
                    <a:p>
                      <a:r>
                        <a:rPr lang="en-GB" sz="1350" dirty="0"/>
                        <a:t>This half-term we will be learning about gymnastics.  The pupils will learn how to combine and link actions and relate this with a partner and apparatus.</a:t>
                      </a:r>
                    </a:p>
                  </a:txBody>
                  <a:tcPr/>
                </a:tc>
                <a:extLst>
                  <a:ext uri="{0D108BD9-81ED-4DB2-BD59-A6C34878D82A}">
                    <a16:rowId xmlns:a16="http://schemas.microsoft.com/office/drawing/2014/main" val="2171682978"/>
                  </a:ext>
                </a:extLst>
              </a:tr>
            </a:tbl>
          </a:graphicData>
        </a:graphic>
      </p:graphicFrame>
      <p:graphicFrame>
        <p:nvGraphicFramePr>
          <p:cNvPr id="17" name="Table 16">
            <a:extLst>
              <a:ext uri="{FF2B5EF4-FFF2-40B4-BE49-F238E27FC236}">
                <a16:creationId xmlns:a16="http://schemas.microsoft.com/office/drawing/2014/main" id="{CABFC04D-A76D-48FA-9F0A-E6AFBA8AE999}"/>
              </a:ext>
            </a:extLst>
          </p:cNvPr>
          <p:cNvGraphicFramePr>
            <a:graphicFrameLocks noGrp="1"/>
          </p:cNvGraphicFramePr>
          <p:nvPr>
            <p:extLst>
              <p:ext uri="{D42A27DB-BD31-4B8C-83A1-F6EECF244321}">
                <p14:modId xmlns:p14="http://schemas.microsoft.com/office/powerpoint/2010/main" val="2177791897"/>
              </p:ext>
            </p:extLst>
          </p:nvPr>
        </p:nvGraphicFramePr>
        <p:xfrm>
          <a:off x="8221919" y="4467702"/>
          <a:ext cx="1835339" cy="2305874"/>
        </p:xfrm>
        <a:graphic>
          <a:graphicData uri="http://schemas.openxmlformats.org/drawingml/2006/table">
            <a:tbl>
              <a:tblPr firstRow="1" bandRow="1">
                <a:tableStyleId>{93296810-A885-4BE3-A3E7-6D5BEEA58F35}</a:tableStyleId>
              </a:tblPr>
              <a:tblGrid>
                <a:gridCol w="1835339">
                  <a:extLst>
                    <a:ext uri="{9D8B030D-6E8A-4147-A177-3AD203B41FA5}">
                      <a16:colId xmlns:a16="http://schemas.microsoft.com/office/drawing/2014/main" val="1337843456"/>
                    </a:ext>
                  </a:extLst>
                </a:gridCol>
              </a:tblGrid>
              <a:tr h="490795">
                <a:tc>
                  <a:txBody>
                    <a:bodyPr/>
                    <a:lstStyle/>
                    <a:p>
                      <a:r>
                        <a:rPr lang="en-GB" dirty="0"/>
                        <a:t>Music</a:t>
                      </a:r>
                    </a:p>
                  </a:txBody>
                  <a:tcPr anchor="ctr"/>
                </a:tc>
                <a:extLst>
                  <a:ext uri="{0D108BD9-81ED-4DB2-BD59-A6C34878D82A}">
                    <a16:rowId xmlns:a16="http://schemas.microsoft.com/office/drawing/2014/main" val="1786578608"/>
                  </a:ext>
                </a:extLst>
              </a:tr>
              <a:tr h="1815079">
                <a:tc>
                  <a:txBody>
                    <a:bodyPr/>
                    <a:lstStyle/>
                    <a:p>
                      <a:r>
                        <a:rPr lang="en-GB" sz="1400" i="0" kern="1200" dirty="0">
                          <a:solidFill>
                            <a:schemeClr val="dk1"/>
                          </a:solidFill>
                          <a:effectLst/>
                          <a:latin typeface="+mn-lt"/>
                          <a:ea typeface="+mn-ea"/>
                          <a:cs typeface="+mn-cs"/>
                        </a:rPr>
                        <a:t>We will be learning how to perform and compose music using pitch, rhythm, pulse and form. We will also be specifically looking at The Blues and using the </a:t>
                      </a:r>
                      <a:r>
                        <a:rPr lang="en-GB" sz="1400" i="0" kern="1200" dirty="0" err="1">
                          <a:solidFill>
                            <a:schemeClr val="dk1"/>
                          </a:solidFill>
                          <a:effectLst/>
                          <a:latin typeface="+mn-lt"/>
                          <a:ea typeface="+mn-ea"/>
                          <a:cs typeface="+mn-cs"/>
                        </a:rPr>
                        <a:t>Ukele</a:t>
                      </a:r>
                      <a:r>
                        <a:rPr lang="en-GB" sz="1400" i="0" kern="1200" dirty="0">
                          <a:solidFill>
                            <a:schemeClr val="dk1"/>
                          </a:solidFill>
                          <a:effectLst/>
                          <a:latin typeface="+mn-lt"/>
                          <a:ea typeface="+mn-ea"/>
                          <a:cs typeface="+mn-cs"/>
                        </a:rPr>
                        <a:t>.  </a:t>
                      </a:r>
                      <a:endParaRPr lang="en-GB" sz="1400" i="0" dirty="0"/>
                    </a:p>
                  </a:txBody>
                  <a:tcPr/>
                </a:tc>
                <a:extLst>
                  <a:ext uri="{0D108BD9-81ED-4DB2-BD59-A6C34878D82A}">
                    <a16:rowId xmlns:a16="http://schemas.microsoft.com/office/drawing/2014/main" val="2171682978"/>
                  </a:ext>
                </a:extLst>
              </a:tr>
            </a:tbl>
          </a:graphicData>
        </a:graphic>
      </p:graphicFrame>
      <p:graphicFrame>
        <p:nvGraphicFramePr>
          <p:cNvPr id="18" name="Table 17">
            <a:extLst>
              <a:ext uri="{FF2B5EF4-FFF2-40B4-BE49-F238E27FC236}">
                <a16:creationId xmlns:a16="http://schemas.microsoft.com/office/drawing/2014/main" id="{0C72E488-66D1-4F8C-BC5E-D49BC2011FC1}"/>
              </a:ext>
            </a:extLst>
          </p:cNvPr>
          <p:cNvGraphicFramePr>
            <a:graphicFrameLocks noGrp="1"/>
          </p:cNvGraphicFramePr>
          <p:nvPr>
            <p:extLst>
              <p:ext uri="{D42A27DB-BD31-4B8C-83A1-F6EECF244321}">
                <p14:modId xmlns:p14="http://schemas.microsoft.com/office/powerpoint/2010/main" val="349053988"/>
              </p:ext>
            </p:extLst>
          </p:nvPr>
        </p:nvGraphicFramePr>
        <p:xfrm>
          <a:off x="10118600" y="4469670"/>
          <a:ext cx="1868634" cy="2303243"/>
        </p:xfrm>
        <a:graphic>
          <a:graphicData uri="http://schemas.openxmlformats.org/drawingml/2006/table">
            <a:tbl>
              <a:tblPr firstRow="1" bandRow="1">
                <a:tableStyleId>{93296810-A885-4BE3-A3E7-6D5BEEA58F35}</a:tableStyleId>
              </a:tblPr>
              <a:tblGrid>
                <a:gridCol w="1868634">
                  <a:extLst>
                    <a:ext uri="{9D8B030D-6E8A-4147-A177-3AD203B41FA5}">
                      <a16:colId xmlns:a16="http://schemas.microsoft.com/office/drawing/2014/main" val="1337843456"/>
                    </a:ext>
                  </a:extLst>
                </a:gridCol>
              </a:tblGrid>
              <a:tr h="485789">
                <a:tc>
                  <a:txBody>
                    <a:bodyPr/>
                    <a:lstStyle/>
                    <a:p>
                      <a:r>
                        <a:rPr lang="en-GB" dirty="0"/>
                        <a:t>French – Year 6</a:t>
                      </a:r>
                    </a:p>
                  </a:txBody>
                  <a:tcPr anchor="ctr"/>
                </a:tc>
                <a:extLst>
                  <a:ext uri="{0D108BD9-81ED-4DB2-BD59-A6C34878D82A}">
                    <a16:rowId xmlns:a16="http://schemas.microsoft.com/office/drawing/2014/main" val="1786578608"/>
                  </a:ext>
                </a:extLst>
              </a:tr>
              <a:tr h="18174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kern="1200" dirty="0">
                          <a:solidFill>
                            <a:schemeClr val="dk1"/>
                          </a:solidFill>
                          <a:effectLst/>
                          <a:latin typeface="+mn-lt"/>
                          <a:ea typeface="+mn-ea"/>
                          <a:cs typeface="+mn-cs"/>
                        </a:rPr>
                        <a:t>We will be learning about ‘The Weekend’. </a:t>
                      </a:r>
                      <a:r>
                        <a:rPr lang="en-GB" sz="1400" kern="1200" dirty="0">
                          <a:solidFill>
                            <a:schemeClr val="dk1"/>
                          </a:solidFill>
                          <a:effectLst/>
                          <a:latin typeface="+mn-lt"/>
                          <a:ea typeface="+mn-ea"/>
                          <a:cs typeface="+mn-cs"/>
                        </a:rPr>
                        <a:t>Ask what the time is and tell the time accurately. They will learn how to say what they do at the weekend. </a:t>
                      </a:r>
                      <a:endParaRPr lang="en-US" sz="1300" b="0" i="0" kern="1200" dirty="0">
                        <a:solidFill>
                          <a:schemeClr val="dk1"/>
                        </a:solidFill>
                        <a:effectLst/>
                        <a:latin typeface="+mn-lt"/>
                        <a:ea typeface="+mn-ea"/>
                        <a:cs typeface="+mn-cs"/>
                      </a:endParaRPr>
                    </a:p>
                  </a:txBody>
                  <a:tcPr/>
                </a:tc>
                <a:extLst>
                  <a:ext uri="{0D108BD9-81ED-4DB2-BD59-A6C34878D82A}">
                    <a16:rowId xmlns:a16="http://schemas.microsoft.com/office/drawing/2014/main" val="2171682978"/>
                  </a:ext>
                </a:extLst>
              </a:tr>
            </a:tbl>
          </a:graphicData>
        </a:graphic>
      </p:graphicFrame>
      <p:pic>
        <p:nvPicPr>
          <p:cNvPr id="19" name="Picture 18" descr="C:\Users\pdin\AppData\Local\Microsoft\Windows\INetCache\Content.MSO\FCC94477.tmp">
            <a:extLst>
              <a:ext uri="{FF2B5EF4-FFF2-40B4-BE49-F238E27FC236}">
                <a16:creationId xmlns:a16="http://schemas.microsoft.com/office/drawing/2014/main" id="{2AE0FD8A-6A8A-428D-9B42-1942461A15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632325" y="471843"/>
            <a:ext cx="641964" cy="812670"/>
          </a:xfrm>
          <a:prstGeom prst="rect">
            <a:avLst/>
          </a:prstGeom>
          <a:noFill/>
          <a:ln>
            <a:noFill/>
          </a:ln>
        </p:spPr>
      </p:pic>
      <p:pic>
        <p:nvPicPr>
          <p:cNvPr id="20" name="Picture 19" descr="C:\Users\pdin\AppData\Local\Microsoft\Windows\INetCache\Content.MSO\E09A5C9D.tmp">
            <a:extLst>
              <a:ext uri="{FF2B5EF4-FFF2-40B4-BE49-F238E27FC236}">
                <a16:creationId xmlns:a16="http://schemas.microsoft.com/office/drawing/2014/main" id="{81866998-AE49-449B-8957-F72949FE6820}"/>
              </a:ext>
            </a:extLst>
          </p:cNvPr>
          <p:cNvPicPr/>
          <p:nvPr/>
        </p:nvPicPr>
        <p:blipFill rotWithShape="1">
          <a:blip r:embed="rId3">
            <a:extLst>
              <a:ext uri="{28A0092B-C50C-407E-A947-70E740481C1C}">
                <a14:useLocalDpi xmlns:a14="http://schemas.microsoft.com/office/drawing/2010/main" val="0"/>
              </a:ext>
            </a:extLst>
          </a:blip>
          <a:srcRect l="8572" t="16971" r="12363" b="12381"/>
          <a:stretch/>
        </p:blipFill>
        <p:spPr bwMode="auto">
          <a:xfrm>
            <a:off x="2474241" y="631201"/>
            <a:ext cx="1158084" cy="71902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14798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49b8bd-d29e-4d46-aff1-e5ae5b220632">
      <Terms xmlns="http://schemas.microsoft.com/office/infopath/2007/PartnerControls"/>
    </lcf76f155ced4ddcb4097134ff3c332f>
    <TaxCatchAll xmlns="6749df9f-eb47-44f2-be0e-f72bd5306b5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B2DFB282FC574797A8C1D9D477840E" ma:contentTypeVersion="12" ma:contentTypeDescription="Create a new document." ma:contentTypeScope="" ma:versionID="2f32fadd2b51c43895a666f4b93f8ca9">
  <xsd:schema xmlns:xsd="http://www.w3.org/2001/XMLSchema" xmlns:xs="http://www.w3.org/2001/XMLSchema" xmlns:p="http://schemas.microsoft.com/office/2006/metadata/properties" xmlns:ns2="ea49b8bd-d29e-4d46-aff1-e5ae5b220632" xmlns:ns3="6749df9f-eb47-44f2-be0e-f72bd5306b52" targetNamespace="http://schemas.microsoft.com/office/2006/metadata/properties" ma:root="true" ma:fieldsID="1fe4f26bbea51cdab5b444fd3f6d596c" ns2:_="" ns3:_="">
    <xsd:import namespace="ea49b8bd-d29e-4d46-aff1-e5ae5b220632"/>
    <xsd:import namespace="6749df9f-eb47-44f2-be0e-f72bd5306b5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9b8bd-d29e-4d46-aff1-e5ae5b2206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7f2d8c2-54ac-484e-a02a-080cea7a550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49df9f-eb47-44f2-be0e-f72bd5306b5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b2e5981-123d-4d1a-a550-8105e8e0e8c4}" ma:internalName="TaxCatchAll" ma:showField="CatchAllData" ma:web="6749df9f-eb47-44f2-be0e-f72bd5306b5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2BC8FF-D64D-430B-B35D-F2C5F72C9672}">
  <ds:schemaRefs>
    <ds:schemaRef ds:uri="http://schemas.microsoft.com/office/infopath/2007/PartnerControls"/>
    <ds:schemaRef ds:uri="http://purl.org/dc/terms/"/>
    <ds:schemaRef ds:uri="http://purl.org/dc/dcmitype/"/>
    <ds:schemaRef ds:uri="http://schemas.openxmlformats.org/package/2006/metadata/core-properties"/>
    <ds:schemaRef ds:uri="http://schemas.microsoft.com/office/2006/documentManagement/types"/>
    <ds:schemaRef ds:uri="http://www.w3.org/XML/1998/namespace"/>
    <ds:schemaRef ds:uri="566cb0dc-d351-45af-9abe-2a4c6f397d9b"/>
    <ds:schemaRef ds:uri="http://purl.org/dc/elements/1.1/"/>
    <ds:schemaRef ds:uri="d4bfe957-5417-4326-b3ca-2e7faf1b0fa8"/>
    <ds:schemaRef ds:uri="http://schemas.microsoft.com/office/2006/metadata/properties"/>
  </ds:schemaRefs>
</ds:datastoreItem>
</file>

<file path=customXml/itemProps2.xml><?xml version="1.0" encoding="utf-8"?>
<ds:datastoreItem xmlns:ds="http://schemas.openxmlformats.org/officeDocument/2006/customXml" ds:itemID="{1962A970-FE8D-4F90-82DB-0271D38F766D}"/>
</file>

<file path=customXml/itemProps3.xml><?xml version="1.0" encoding="utf-8"?>
<ds:datastoreItem xmlns:ds="http://schemas.openxmlformats.org/officeDocument/2006/customXml" ds:itemID="{DD06EBA1-5A79-4761-A012-E55BEBBD7A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1421</TotalTime>
  <Words>509</Words>
  <Application>Microsoft Office PowerPoint</Application>
  <PresentationFormat>Widescreen</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Bernard MT Condensed</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Owen</dc:creator>
  <cp:lastModifiedBy>Parveen Din</cp:lastModifiedBy>
  <cp:revision>57</cp:revision>
  <dcterms:created xsi:type="dcterms:W3CDTF">2022-01-07T10:34:56Z</dcterms:created>
  <dcterms:modified xsi:type="dcterms:W3CDTF">2026-02-24T21:49:32Z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0x0101006DB2DFB282FC574797A8C1D9D477840E</vt:lpwstr>
  </property>
</Properties>
</file>