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5788"/>
  </p:normalViewPr>
  <p:slideViewPr>
    <p:cSldViewPr snapToGrid="0">
      <p:cViewPr>
        <p:scale>
          <a:sx n="50" d="100"/>
          <a:sy n="50" d="100"/>
        </p:scale>
        <p:origin x="1500" y="4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5B3B59-B088-4313-A11A-70658AFC885E}" type="datetimeFigureOut">
              <a:rPr lang="en-GB" smtClean="0"/>
              <a:t>27/11/2023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1B8671-C9AC-4303-B47F-1F5756C34541}" type="slidenum">
              <a:rPr lang="en-GB" smtClean="0"/>
              <a:t>‹#›</a:t>
            </a:fld>
            <a:endParaRPr lang="en-GB"/>
          </a:p>
        </p:txBody>
      </p:sp>
    </p:spTree>
    <p:extLst>
      <p:ext uri="{BB962C8B-B14F-4D97-AF65-F5344CB8AC3E}">
        <p14:creationId xmlns:p14="http://schemas.microsoft.com/office/powerpoint/2010/main" val="4705624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C1B8671-C9AC-4303-B47F-1F5756C34541}" type="slidenum">
              <a:rPr lang="en-GB" smtClean="0"/>
              <a:t>1</a:t>
            </a:fld>
            <a:endParaRPr lang="en-GB"/>
          </a:p>
        </p:txBody>
      </p:sp>
    </p:spTree>
    <p:extLst>
      <p:ext uri="{BB962C8B-B14F-4D97-AF65-F5344CB8AC3E}">
        <p14:creationId xmlns:p14="http://schemas.microsoft.com/office/powerpoint/2010/main" val="26158737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92BDB-127D-4CCA-95DC-5BF7D55E98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66BEEE5-E26D-4F98-AF9F-CD9983C4BC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C04C868-5A9F-4832-8EC9-0090E65335C9}"/>
              </a:ext>
            </a:extLst>
          </p:cNvPr>
          <p:cNvSpPr>
            <a:spLocks noGrp="1"/>
          </p:cNvSpPr>
          <p:nvPr>
            <p:ph type="dt" sz="half" idx="10"/>
          </p:nvPr>
        </p:nvSpPr>
        <p:spPr/>
        <p:txBody>
          <a:bodyPr/>
          <a:lstStyle/>
          <a:p>
            <a:fld id="{A4FD02C9-3D8C-4CD4-BD60-FDCD58772382}" type="datetimeFigureOut">
              <a:rPr lang="en-GB" smtClean="0"/>
              <a:t>27/11/2023</a:t>
            </a:fld>
            <a:endParaRPr lang="en-GB"/>
          </a:p>
        </p:txBody>
      </p:sp>
      <p:sp>
        <p:nvSpPr>
          <p:cNvPr id="5" name="Footer Placeholder 4">
            <a:extLst>
              <a:ext uri="{FF2B5EF4-FFF2-40B4-BE49-F238E27FC236}">
                <a16:creationId xmlns:a16="http://schemas.microsoft.com/office/drawing/2014/main" id="{76CE74FE-5747-4A85-8CF6-46F786F1DF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A32454-C9E3-45E1-86BD-C105405943A5}"/>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309764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C3220-CD31-4605-8DA6-5A7A4AFCA33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F4F2523-5B21-4F61-8ACE-C7C33A1FED4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959F439-93DA-4DED-9E3C-40A7A9F7FE2B}"/>
              </a:ext>
            </a:extLst>
          </p:cNvPr>
          <p:cNvSpPr>
            <a:spLocks noGrp="1"/>
          </p:cNvSpPr>
          <p:nvPr>
            <p:ph type="dt" sz="half" idx="10"/>
          </p:nvPr>
        </p:nvSpPr>
        <p:spPr/>
        <p:txBody>
          <a:bodyPr/>
          <a:lstStyle/>
          <a:p>
            <a:fld id="{A4FD02C9-3D8C-4CD4-BD60-FDCD58772382}" type="datetimeFigureOut">
              <a:rPr lang="en-GB" smtClean="0"/>
              <a:t>27/11/2023</a:t>
            </a:fld>
            <a:endParaRPr lang="en-GB"/>
          </a:p>
        </p:txBody>
      </p:sp>
      <p:sp>
        <p:nvSpPr>
          <p:cNvPr id="5" name="Footer Placeholder 4">
            <a:extLst>
              <a:ext uri="{FF2B5EF4-FFF2-40B4-BE49-F238E27FC236}">
                <a16:creationId xmlns:a16="http://schemas.microsoft.com/office/drawing/2014/main" id="{0219C8FF-EB98-4E3F-9007-BE9074CBC4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A530AC-E94C-47D3-AC85-CAB823600F89}"/>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706096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C02333-6502-4919-A870-56033D4DCC5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2CC33C-3340-4A44-99A4-3A43316C9AA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E747597-5C3B-4C7C-9DB4-028D92A0511D}"/>
              </a:ext>
            </a:extLst>
          </p:cNvPr>
          <p:cNvSpPr>
            <a:spLocks noGrp="1"/>
          </p:cNvSpPr>
          <p:nvPr>
            <p:ph type="dt" sz="half" idx="10"/>
          </p:nvPr>
        </p:nvSpPr>
        <p:spPr/>
        <p:txBody>
          <a:bodyPr/>
          <a:lstStyle/>
          <a:p>
            <a:fld id="{A4FD02C9-3D8C-4CD4-BD60-FDCD58772382}" type="datetimeFigureOut">
              <a:rPr lang="en-GB" smtClean="0"/>
              <a:t>27/11/2023</a:t>
            </a:fld>
            <a:endParaRPr lang="en-GB"/>
          </a:p>
        </p:txBody>
      </p:sp>
      <p:sp>
        <p:nvSpPr>
          <p:cNvPr id="5" name="Footer Placeholder 4">
            <a:extLst>
              <a:ext uri="{FF2B5EF4-FFF2-40B4-BE49-F238E27FC236}">
                <a16:creationId xmlns:a16="http://schemas.microsoft.com/office/drawing/2014/main" id="{E84E944B-979C-4E30-8749-B15CE8AEB5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6C824A-0B7D-4188-AEB1-6E4A76D9747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528223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42B08-E0D7-4AE1-9B59-477BACCA96D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9DBB42F-87C0-4F52-BBA7-1DDF53F39D8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F3FF57-D74D-4B1B-A7BB-14431C15437E}"/>
              </a:ext>
            </a:extLst>
          </p:cNvPr>
          <p:cNvSpPr>
            <a:spLocks noGrp="1"/>
          </p:cNvSpPr>
          <p:nvPr>
            <p:ph type="dt" sz="half" idx="10"/>
          </p:nvPr>
        </p:nvSpPr>
        <p:spPr/>
        <p:txBody>
          <a:bodyPr/>
          <a:lstStyle/>
          <a:p>
            <a:fld id="{A4FD02C9-3D8C-4CD4-BD60-FDCD58772382}" type="datetimeFigureOut">
              <a:rPr lang="en-GB" smtClean="0"/>
              <a:t>27/11/2023</a:t>
            </a:fld>
            <a:endParaRPr lang="en-GB"/>
          </a:p>
        </p:txBody>
      </p:sp>
      <p:sp>
        <p:nvSpPr>
          <p:cNvPr id="5" name="Footer Placeholder 4">
            <a:extLst>
              <a:ext uri="{FF2B5EF4-FFF2-40B4-BE49-F238E27FC236}">
                <a16:creationId xmlns:a16="http://schemas.microsoft.com/office/drawing/2014/main" id="{3903CB4D-3811-419D-ABD2-D2F5BB2474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1932993-B291-45C1-A4C9-7D9668FB608A}"/>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902361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A3EFB-8FA0-4096-829B-E9B8E9993D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7AD2943-FC3C-4234-A0E6-8112740CB8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06F23D-7E1A-4584-A2F8-F3300F694528}"/>
              </a:ext>
            </a:extLst>
          </p:cNvPr>
          <p:cNvSpPr>
            <a:spLocks noGrp="1"/>
          </p:cNvSpPr>
          <p:nvPr>
            <p:ph type="dt" sz="half" idx="10"/>
          </p:nvPr>
        </p:nvSpPr>
        <p:spPr/>
        <p:txBody>
          <a:bodyPr/>
          <a:lstStyle/>
          <a:p>
            <a:fld id="{A4FD02C9-3D8C-4CD4-BD60-FDCD58772382}" type="datetimeFigureOut">
              <a:rPr lang="en-GB" smtClean="0"/>
              <a:t>27/11/2023</a:t>
            </a:fld>
            <a:endParaRPr lang="en-GB"/>
          </a:p>
        </p:txBody>
      </p:sp>
      <p:sp>
        <p:nvSpPr>
          <p:cNvPr id="5" name="Footer Placeholder 4">
            <a:extLst>
              <a:ext uri="{FF2B5EF4-FFF2-40B4-BE49-F238E27FC236}">
                <a16:creationId xmlns:a16="http://schemas.microsoft.com/office/drawing/2014/main" id="{5A5348FA-DC5D-4DC0-8E3E-5FD3F717E0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2FF58F-F166-431D-A4F4-82C645B4979F}"/>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559419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23C80-B963-4AE7-AA61-675C1F8A79E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735D092-9AA3-4196-B6D7-6540DBFF6DB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5088759-300B-4ACD-A29F-212F0BA62D1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AB9F387-0E02-47D4-83D2-21B12DBE5B61}"/>
              </a:ext>
            </a:extLst>
          </p:cNvPr>
          <p:cNvSpPr>
            <a:spLocks noGrp="1"/>
          </p:cNvSpPr>
          <p:nvPr>
            <p:ph type="dt" sz="half" idx="10"/>
          </p:nvPr>
        </p:nvSpPr>
        <p:spPr/>
        <p:txBody>
          <a:bodyPr/>
          <a:lstStyle/>
          <a:p>
            <a:fld id="{A4FD02C9-3D8C-4CD4-BD60-FDCD58772382}" type="datetimeFigureOut">
              <a:rPr lang="en-GB" smtClean="0"/>
              <a:t>27/11/2023</a:t>
            </a:fld>
            <a:endParaRPr lang="en-GB"/>
          </a:p>
        </p:txBody>
      </p:sp>
      <p:sp>
        <p:nvSpPr>
          <p:cNvPr id="6" name="Footer Placeholder 5">
            <a:extLst>
              <a:ext uri="{FF2B5EF4-FFF2-40B4-BE49-F238E27FC236}">
                <a16:creationId xmlns:a16="http://schemas.microsoft.com/office/drawing/2014/main" id="{1098C58C-B841-403C-8AEB-C533B152933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F312059-00A5-4BB5-89CF-12B0859B89D1}"/>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820841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C1B50-03BC-44FD-BD99-CBC85C5B2E2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8BD8C12-9510-4C93-A6D7-89291E1234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0DCFA1A-A14B-46BC-8DC1-1ADF67AAA22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BF0272E-BE53-4DF4-B1A7-EA53263C4D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C128BC9-5650-4494-8762-7193D190234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1F4346B-907A-4D4F-A079-18AD41928F14}"/>
              </a:ext>
            </a:extLst>
          </p:cNvPr>
          <p:cNvSpPr>
            <a:spLocks noGrp="1"/>
          </p:cNvSpPr>
          <p:nvPr>
            <p:ph type="dt" sz="half" idx="10"/>
          </p:nvPr>
        </p:nvSpPr>
        <p:spPr/>
        <p:txBody>
          <a:bodyPr/>
          <a:lstStyle/>
          <a:p>
            <a:fld id="{A4FD02C9-3D8C-4CD4-BD60-FDCD58772382}" type="datetimeFigureOut">
              <a:rPr lang="en-GB" smtClean="0"/>
              <a:t>27/11/2023</a:t>
            </a:fld>
            <a:endParaRPr lang="en-GB"/>
          </a:p>
        </p:txBody>
      </p:sp>
      <p:sp>
        <p:nvSpPr>
          <p:cNvPr id="8" name="Footer Placeholder 7">
            <a:extLst>
              <a:ext uri="{FF2B5EF4-FFF2-40B4-BE49-F238E27FC236}">
                <a16:creationId xmlns:a16="http://schemas.microsoft.com/office/drawing/2014/main" id="{38293722-1DBA-49AF-85F9-6B69D71625E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A5977FC-B443-4E2E-BB14-22709E3A7910}"/>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186244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24B08-D3D8-4B32-AF10-094252D9FAF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0E52E7F-3D00-4E33-9DD3-04CC186250A7}"/>
              </a:ext>
            </a:extLst>
          </p:cNvPr>
          <p:cNvSpPr>
            <a:spLocks noGrp="1"/>
          </p:cNvSpPr>
          <p:nvPr>
            <p:ph type="dt" sz="half" idx="10"/>
          </p:nvPr>
        </p:nvSpPr>
        <p:spPr/>
        <p:txBody>
          <a:bodyPr/>
          <a:lstStyle/>
          <a:p>
            <a:fld id="{A4FD02C9-3D8C-4CD4-BD60-FDCD58772382}" type="datetimeFigureOut">
              <a:rPr lang="en-GB" smtClean="0"/>
              <a:t>27/11/2023</a:t>
            </a:fld>
            <a:endParaRPr lang="en-GB"/>
          </a:p>
        </p:txBody>
      </p:sp>
      <p:sp>
        <p:nvSpPr>
          <p:cNvPr id="4" name="Footer Placeholder 3">
            <a:extLst>
              <a:ext uri="{FF2B5EF4-FFF2-40B4-BE49-F238E27FC236}">
                <a16:creationId xmlns:a16="http://schemas.microsoft.com/office/drawing/2014/main" id="{2AAAB1F9-8A14-4F32-A588-1817B459883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A96E3E9-4F96-461B-AB20-D0817029B477}"/>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889672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853B75-5EDD-4B30-8349-4EB1D5225B79}"/>
              </a:ext>
            </a:extLst>
          </p:cNvPr>
          <p:cNvSpPr>
            <a:spLocks noGrp="1"/>
          </p:cNvSpPr>
          <p:nvPr>
            <p:ph type="dt" sz="half" idx="10"/>
          </p:nvPr>
        </p:nvSpPr>
        <p:spPr/>
        <p:txBody>
          <a:bodyPr/>
          <a:lstStyle/>
          <a:p>
            <a:fld id="{A4FD02C9-3D8C-4CD4-BD60-FDCD58772382}" type="datetimeFigureOut">
              <a:rPr lang="en-GB" smtClean="0"/>
              <a:t>27/11/2023</a:t>
            </a:fld>
            <a:endParaRPr lang="en-GB"/>
          </a:p>
        </p:txBody>
      </p:sp>
      <p:sp>
        <p:nvSpPr>
          <p:cNvPr id="3" name="Footer Placeholder 2">
            <a:extLst>
              <a:ext uri="{FF2B5EF4-FFF2-40B4-BE49-F238E27FC236}">
                <a16:creationId xmlns:a16="http://schemas.microsoft.com/office/drawing/2014/main" id="{01CA0B36-0FBC-4B63-99C5-0E48D9FD620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C0E4803-EF21-4799-8196-EBFA1E523DDC}"/>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95312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C74CC-A74A-4C02-ABC9-5E28B7CDB4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07D96AD-68F2-44F7-9865-31D2F545B0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80BA6F5-BA26-4919-AA5F-BC6A456B94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714485-B2C7-48A3-9C87-31D6C6E1396E}"/>
              </a:ext>
            </a:extLst>
          </p:cNvPr>
          <p:cNvSpPr>
            <a:spLocks noGrp="1"/>
          </p:cNvSpPr>
          <p:nvPr>
            <p:ph type="dt" sz="half" idx="10"/>
          </p:nvPr>
        </p:nvSpPr>
        <p:spPr/>
        <p:txBody>
          <a:bodyPr/>
          <a:lstStyle/>
          <a:p>
            <a:fld id="{A4FD02C9-3D8C-4CD4-BD60-FDCD58772382}" type="datetimeFigureOut">
              <a:rPr lang="en-GB" smtClean="0"/>
              <a:t>27/11/2023</a:t>
            </a:fld>
            <a:endParaRPr lang="en-GB"/>
          </a:p>
        </p:txBody>
      </p:sp>
      <p:sp>
        <p:nvSpPr>
          <p:cNvPr id="6" name="Footer Placeholder 5">
            <a:extLst>
              <a:ext uri="{FF2B5EF4-FFF2-40B4-BE49-F238E27FC236}">
                <a16:creationId xmlns:a16="http://schemas.microsoft.com/office/drawing/2014/main" id="{5D095F3C-F093-43F1-9A7D-82E0853CC2F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86C612F-E072-40E6-AB35-157EFF982C88}"/>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75240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13637-0112-4ECA-9272-004FEC53C0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F2AD555-B292-4367-858D-EDFA903C30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6857DB4-CFA4-4E16-A9E1-FE55ADB93F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A91B896-FCF5-4C21-8C8D-78CC0700C219}"/>
              </a:ext>
            </a:extLst>
          </p:cNvPr>
          <p:cNvSpPr>
            <a:spLocks noGrp="1"/>
          </p:cNvSpPr>
          <p:nvPr>
            <p:ph type="dt" sz="half" idx="10"/>
          </p:nvPr>
        </p:nvSpPr>
        <p:spPr/>
        <p:txBody>
          <a:bodyPr/>
          <a:lstStyle/>
          <a:p>
            <a:fld id="{A4FD02C9-3D8C-4CD4-BD60-FDCD58772382}" type="datetimeFigureOut">
              <a:rPr lang="en-GB" smtClean="0"/>
              <a:t>27/11/2023</a:t>
            </a:fld>
            <a:endParaRPr lang="en-GB"/>
          </a:p>
        </p:txBody>
      </p:sp>
      <p:sp>
        <p:nvSpPr>
          <p:cNvPr id="6" name="Footer Placeholder 5">
            <a:extLst>
              <a:ext uri="{FF2B5EF4-FFF2-40B4-BE49-F238E27FC236}">
                <a16:creationId xmlns:a16="http://schemas.microsoft.com/office/drawing/2014/main" id="{1B52DC7F-833E-4D64-A92E-F4E9B1C86F4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9F5B7E-34B6-41B6-BBC5-7467C2909B8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477663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73CA0B-2498-457B-AA45-7F54CE1255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CEE1821-33EA-47D8-B75E-16A7D06CE0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692FEB-BB09-4D15-A2FD-9690E8A3A3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FD02C9-3D8C-4CD4-BD60-FDCD58772382}" type="datetimeFigureOut">
              <a:rPr lang="en-GB" smtClean="0"/>
              <a:t>27/11/2023</a:t>
            </a:fld>
            <a:endParaRPr lang="en-GB"/>
          </a:p>
        </p:txBody>
      </p:sp>
      <p:sp>
        <p:nvSpPr>
          <p:cNvPr id="5" name="Footer Placeholder 4">
            <a:extLst>
              <a:ext uri="{FF2B5EF4-FFF2-40B4-BE49-F238E27FC236}">
                <a16:creationId xmlns:a16="http://schemas.microsoft.com/office/drawing/2014/main" id="{90432B41-D5EA-403F-B01D-60973296EC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50A5E04-8AAC-4614-88B6-2F9F8404BD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7EDC97-8A51-4447-AC82-4CB2BBC37F54}" type="slidenum">
              <a:rPr lang="en-GB" smtClean="0"/>
              <a:t>‹#›</a:t>
            </a:fld>
            <a:endParaRPr lang="en-GB"/>
          </a:p>
        </p:txBody>
      </p:sp>
    </p:spTree>
    <p:extLst>
      <p:ext uri="{BB962C8B-B14F-4D97-AF65-F5344CB8AC3E}">
        <p14:creationId xmlns:p14="http://schemas.microsoft.com/office/powerpoint/2010/main" val="2291762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27D964CA-FAD4-40D5-8A19-F7B4BB4823E1}"/>
              </a:ext>
            </a:extLst>
          </p:cNvPr>
          <p:cNvSpPr txBox="1">
            <a:spLocks noChangeArrowheads="1"/>
          </p:cNvSpPr>
          <p:nvPr/>
        </p:nvSpPr>
        <p:spPr bwMode="auto">
          <a:xfrm>
            <a:off x="194329" y="90440"/>
            <a:ext cx="4163470" cy="664049"/>
          </a:xfrm>
          <a:prstGeom prst="rect">
            <a:avLst/>
          </a:prstGeom>
          <a:noFill/>
          <a:ln w="28575" algn="in">
            <a:solidFill>
              <a:schemeClr val="accent5"/>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000" b="0" i="0" u="none" strike="noStrike" cap="none" normalizeH="0" baseline="0" dirty="0">
                <a:ln>
                  <a:noFill/>
                </a:ln>
                <a:solidFill>
                  <a:srgbClr val="000000"/>
                </a:solidFill>
                <a:effectLst/>
                <a:latin typeface="Sassoon Penpals" panose="02000400000000000000" pitchFamily="50" charset="0"/>
              </a:rPr>
              <a:t>Year 1 – Wren Class </a:t>
            </a:r>
          </a:p>
          <a:p>
            <a:pPr marL="0" marR="0" lvl="0" indent="0" algn="ctr" defTabSz="914400" rtl="0" eaLnBrk="0" fontAlgn="base" latinLnBrk="0" hangingPunct="0">
              <a:lnSpc>
                <a:spcPct val="100000"/>
              </a:lnSpc>
              <a:spcBef>
                <a:spcPct val="0"/>
              </a:spcBef>
              <a:spcAft>
                <a:spcPct val="0"/>
              </a:spcAft>
              <a:buClrTx/>
              <a:buSzTx/>
              <a:buFontTx/>
              <a:buNone/>
              <a:tabLst/>
            </a:pPr>
            <a:r>
              <a:rPr lang="en-GB" altLang="en-US" sz="2000" dirty="0">
                <a:solidFill>
                  <a:srgbClr val="000000"/>
                </a:solidFill>
                <a:latin typeface="Sassoon Penpals" panose="02000400000000000000" pitchFamily="50" charset="0"/>
              </a:rPr>
              <a:t>Autumn Term Learning Map </a:t>
            </a:r>
            <a:endParaRPr kumimoji="0" lang="en-GB" altLang="en-US" sz="2000" b="0" i="0" u="none" strike="noStrike" cap="none" normalizeH="0" baseline="0" dirty="0">
              <a:ln>
                <a:noFill/>
              </a:ln>
              <a:solidFill>
                <a:srgbClr val="000000"/>
              </a:solidFill>
              <a:effectLst/>
              <a:latin typeface="Sassoon Penpals" panose="02000400000000000000" pitchFamily="50" charset="0"/>
            </a:endParaRPr>
          </a:p>
        </p:txBody>
      </p:sp>
      <p:graphicFrame>
        <p:nvGraphicFramePr>
          <p:cNvPr id="5" name="Table 4">
            <a:extLst>
              <a:ext uri="{FF2B5EF4-FFF2-40B4-BE49-F238E27FC236}">
                <a16:creationId xmlns:a16="http://schemas.microsoft.com/office/drawing/2014/main" id="{FA8CF3AC-CD02-44AC-BB62-4E92093EB6ED}"/>
              </a:ext>
            </a:extLst>
          </p:cNvPr>
          <p:cNvGraphicFramePr>
            <a:graphicFrameLocks noGrp="1"/>
          </p:cNvGraphicFramePr>
          <p:nvPr>
            <p:extLst>
              <p:ext uri="{D42A27DB-BD31-4B8C-83A1-F6EECF244321}">
                <p14:modId xmlns:p14="http://schemas.microsoft.com/office/powerpoint/2010/main" val="753865934"/>
              </p:ext>
            </p:extLst>
          </p:nvPr>
        </p:nvGraphicFramePr>
        <p:xfrm>
          <a:off x="4464117" y="90440"/>
          <a:ext cx="3686721" cy="2516387"/>
        </p:xfrm>
        <a:graphic>
          <a:graphicData uri="http://schemas.openxmlformats.org/drawingml/2006/table">
            <a:tbl>
              <a:tblPr firstRow="1" bandRow="1">
                <a:tableStyleId>{7DF18680-E054-41AD-8BC1-D1AEF772440D}</a:tableStyleId>
              </a:tblPr>
              <a:tblGrid>
                <a:gridCol w="3686721">
                  <a:extLst>
                    <a:ext uri="{9D8B030D-6E8A-4147-A177-3AD203B41FA5}">
                      <a16:colId xmlns:a16="http://schemas.microsoft.com/office/drawing/2014/main" val="1337843456"/>
                    </a:ext>
                  </a:extLst>
                </a:gridCol>
              </a:tblGrid>
              <a:tr h="367492">
                <a:tc>
                  <a:txBody>
                    <a:bodyPr/>
                    <a:lstStyle/>
                    <a:p>
                      <a:r>
                        <a:rPr lang="en-GB" sz="2000" dirty="0">
                          <a:latin typeface="Sassoon Penpals" panose="02000400000000000000" pitchFamily="50" charset="0"/>
                        </a:rPr>
                        <a:t>English </a:t>
                      </a:r>
                    </a:p>
                  </a:txBody>
                  <a:tcPr anchor="ctr"/>
                </a:tc>
                <a:extLst>
                  <a:ext uri="{0D108BD9-81ED-4DB2-BD59-A6C34878D82A}">
                    <a16:rowId xmlns:a16="http://schemas.microsoft.com/office/drawing/2014/main" val="1786578608"/>
                  </a:ext>
                </a:extLst>
              </a:tr>
              <a:tr h="2120147">
                <a:tc>
                  <a:txBody>
                    <a:bodyPr/>
                    <a:lstStyle/>
                    <a:p>
                      <a:r>
                        <a:rPr lang="en-GB" sz="1800" dirty="0">
                          <a:latin typeface="Sassoon Penpals" panose="02000400000000000000" pitchFamily="50" charset="0"/>
                        </a:rPr>
                        <a:t>In Autumn 1, we will read texts themed on journeys and explorations including </a:t>
                      </a:r>
                      <a:r>
                        <a:rPr lang="en-GB" sz="1800" i="1" dirty="0">
                          <a:latin typeface="Sassoon Penpals" panose="02000400000000000000" pitchFamily="50" charset="0"/>
                        </a:rPr>
                        <a:t>Naughty Bus </a:t>
                      </a:r>
                      <a:r>
                        <a:rPr lang="en-GB" sz="1800" i="0" dirty="0">
                          <a:latin typeface="Sassoon Penpals" panose="02000400000000000000" pitchFamily="50" charset="0"/>
                        </a:rPr>
                        <a:t>and </a:t>
                      </a:r>
                      <a:r>
                        <a:rPr lang="en-GB" sz="1800" i="1" dirty="0">
                          <a:latin typeface="Sassoon Penpals" panose="02000400000000000000" pitchFamily="50" charset="0"/>
                        </a:rPr>
                        <a:t>Sidney, Stella and the Moon</a:t>
                      </a:r>
                      <a:r>
                        <a:rPr lang="en-GB" sz="1800" dirty="0">
                          <a:latin typeface="Sassoon Penpals" panose="02000400000000000000" pitchFamily="50" charset="0"/>
                        </a:rPr>
                        <a:t>. In Autumn 2, we will read texts with heroes and villains like </a:t>
                      </a:r>
                      <a:r>
                        <a:rPr lang="en-GB" sz="1800" i="1" dirty="0">
                          <a:latin typeface="Sassoon Penpals" panose="02000400000000000000" pitchFamily="50" charset="0"/>
                        </a:rPr>
                        <a:t>Billy and the Beast. </a:t>
                      </a:r>
                      <a:r>
                        <a:rPr lang="en-GB" sz="1800" i="0" dirty="0">
                          <a:latin typeface="Sassoon Penpals" panose="02000400000000000000" pitchFamily="50" charset="0"/>
                        </a:rPr>
                        <a:t>We will focus on familiarising and retelling stories and writing ‘</a:t>
                      </a:r>
                      <a:r>
                        <a:rPr lang="en-GB" sz="1800" i="0">
                          <a:latin typeface="Sassoon Penpals" panose="02000400000000000000" pitchFamily="50" charset="0"/>
                        </a:rPr>
                        <a:t>golden sentences’. </a:t>
                      </a:r>
                      <a:endParaRPr lang="en-GB" sz="1800" i="1" dirty="0">
                        <a:latin typeface="Sassoon Penpals" panose="02000400000000000000" pitchFamily="50" charset="0"/>
                      </a:endParaRPr>
                    </a:p>
                  </a:txBody>
                  <a:tcPr/>
                </a:tc>
                <a:extLst>
                  <a:ext uri="{0D108BD9-81ED-4DB2-BD59-A6C34878D82A}">
                    <a16:rowId xmlns:a16="http://schemas.microsoft.com/office/drawing/2014/main" val="2171682978"/>
                  </a:ext>
                </a:extLst>
              </a:tr>
            </a:tbl>
          </a:graphicData>
        </a:graphic>
      </p:graphicFrame>
      <p:graphicFrame>
        <p:nvGraphicFramePr>
          <p:cNvPr id="8" name="Table 7">
            <a:extLst>
              <a:ext uri="{FF2B5EF4-FFF2-40B4-BE49-F238E27FC236}">
                <a16:creationId xmlns:a16="http://schemas.microsoft.com/office/drawing/2014/main" id="{29206755-AFEA-4C39-969A-3A80F2EEC01F}"/>
              </a:ext>
            </a:extLst>
          </p:cNvPr>
          <p:cNvGraphicFramePr>
            <a:graphicFrameLocks noGrp="1"/>
          </p:cNvGraphicFramePr>
          <p:nvPr>
            <p:extLst>
              <p:ext uri="{D42A27DB-BD31-4B8C-83A1-F6EECF244321}">
                <p14:modId xmlns:p14="http://schemas.microsoft.com/office/powerpoint/2010/main" val="1407248027"/>
              </p:ext>
            </p:extLst>
          </p:nvPr>
        </p:nvGraphicFramePr>
        <p:xfrm>
          <a:off x="8280651" y="90440"/>
          <a:ext cx="3771649" cy="2682240"/>
        </p:xfrm>
        <a:graphic>
          <a:graphicData uri="http://schemas.openxmlformats.org/drawingml/2006/table">
            <a:tbl>
              <a:tblPr firstRow="1" bandRow="1">
                <a:tableStyleId>{7DF18680-E054-41AD-8BC1-D1AEF772440D}</a:tableStyleId>
              </a:tblPr>
              <a:tblGrid>
                <a:gridCol w="3771649">
                  <a:extLst>
                    <a:ext uri="{9D8B030D-6E8A-4147-A177-3AD203B41FA5}">
                      <a16:colId xmlns:a16="http://schemas.microsoft.com/office/drawing/2014/main" val="1337843456"/>
                    </a:ext>
                  </a:extLst>
                </a:gridCol>
              </a:tblGrid>
              <a:tr h="351404">
                <a:tc>
                  <a:txBody>
                    <a:bodyPr/>
                    <a:lstStyle/>
                    <a:p>
                      <a:r>
                        <a:rPr lang="en-GB" sz="2000" dirty="0">
                          <a:latin typeface="Sassoon Penpals" panose="02000400000000000000" pitchFamily="50" charset="0"/>
                        </a:rPr>
                        <a:t>Maths</a:t>
                      </a:r>
                    </a:p>
                  </a:txBody>
                  <a:tcPr anchor="ctr"/>
                </a:tc>
                <a:extLst>
                  <a:ext uri="{0D108BD9-81ED-4DB2-BD59-A6C34878D82A}">
                    <a16:rowId xmlns:a16="http://schemas.microsoft.com/office/drawing/2014/main" val="1786578608"/>
                  </a:ext>
                </a:extLst>
              </a:tr>
              <a:tr h="1932720">
                <a:tc>
                  <a:txBody>
                    <a:bodyPr/>
                    <a:lstStyle/>
                    <a:p>
                      <a:r>
                        <a:rPr lang="en-GB" sz="1800" dirty="0">
                          <a:latin typeface="Sassoon Penpals" panose="02000400000000000000" pitchFamily="50" charset="0"/>
                        </a:rPr>
                        <a:t>In Autumn 1, we will be learning about Place Value for numbers up to 20, consolidating concepts such as counting forwards or backwards and finding one more or one less. In Autumn 2, we will learn Addition and Subtraction. We will be applying our place value knowledge and use that to help us with adding or taking away for numbers up to 20. </a:t>
                      </a:r>
                    </a:p>
                  </a:txBody>
                  <a:tcPr/>
                </a:tc>
                <a:extLst>
                  <a:ext uri="{0D108BD9-81ED-4DB2-BD59-A6C34878D82A}">
                    <a16:rowId xmlns:a16="http://schemas.microsoft.com/office/drawing/2014/main" val="2171682978"/>
                  </a:ext>
                </a:extLst>
              </a:tr>
            </a:tbl>
          </a:graphicData>
        </a:graphic>
      </p:graphicFrame>
      <p:graphicFrame>
        <p:nvGraphicFramePr>
          <p:cNvPr id="9" name="Table 8">
            <a:extLst>
              <a:ext uri="{FF2B5EF4-FFF2-40B4-BE49-F238E27FC236}">
                <a16:creationId xmlns:a16="http://schemas.microsoft.com/office/drawing/2014/main" id="{144B4083-B2DA-4CA1-AEF1-973FE94A42AE}"/>
              </a:ext>
            </a:extLst>
          </p:cNvPr>
          <p:cNvGraphicFramePr>
            <a:graphicFrameLocks noGrp="1"/>
          </p:cNvGraphicFramePr>
          <p:nvPr>
            <p:extLst>
              <p:ext uri="{D42A27DB-BD31-4B8C-83A1-F6EECF244321}">
                <p14:modId xmlns:p14="http://schemas.microsoft.com/office/powerpoint/2010/main" val="62516492"/>
              </p:ext>
            </p:extLst>
          </p:nvPr>
        </p:nvGraphicFramePr>
        <p:xfrm>
          <a:off x="201137" y="826206"/>
          <a:ext cx="4163471" cy="1864588"/>
        </p:xfrm>
        <a:graphic>
          <a:graphicData uri="http://schemas.openxmlformats.org/drawingml/2006/table">
            <a:tbl>
              <a:tblPr firstRow="1" bandRow="1">
                <a:tableStyleId>{7DF18680-E054-41AD-8BC1-D1AEF772440D}</a:tableStyleId>
              </a:tblPr>
              <a:tblGrid>
                <a:gridCol w="4163471">
                  <a:extLst>
                    <a:ext uri="{9D8B030D-6E8A-4147-A177-3AD203B41FA5}">
                      <a16:colId xmlns:a16="http://schemas.microsoft.com/office/drawing/2014/main" val="1337843456"/>
                    </a:ext>
                  </a:extLst>
                </a:gridCol>
              </a:tblGrid>
              <a:tr h="401548">
                <a:tc>
                  <a:txBody>
                    <a:bodyPr/>
                    <a:lstStyle/>
                    <a:p>
                      <a:r>
                        <a:rPr lang="en-GB" sz="2000" dirty="0">
                          <a:latin typeface="Sassoon Penpals" panose="02000400000000000000" pitchFamily="50" charset="0"/>
                        </a:rPr>
                        <a:t>Phonics</a:t>
                      </a:r>
                    </a:p>
                  </a:txBody>
                  <a:tcPr anchor="ctr"/>
                </a:tc>
                <a:extLst>
                  <a:ext uri="{0D108BD9-81ED-4DB2-BD59-A6C34878D82A}">
                    <a16:rowId xmlns:a16="http://schemas.microsoft.com/office/drawing/2014/main" val="1786578608"/>
                  </a:ext>
                </a:extLst>
              </a:tr>
              <a:tr h="1371697">
                <a:tc>
                  <a:txBody>
                    <a:bodyPr/>
                    <a:lstStyle/>
                    <a:p>
                      <a:r>
                        <a:rPr lang="en-GB" sz="1800" dirty="0">
                          <a:latin typeface="Sassoon Penpals" panose="02000400000000000000" pitchFamily="50" charset="0"/>
                        </a:rPr>
                        <a:t>In Autumn 1, we will revise our Phase 3 graphemes in the first three weeks. We will then learn our Phase 5 graphemes throughout the rest of the Autumn term. Our focus will be on practising our phonemes by sound-talking, blending and segmenting. </a:t>
                      </a:r>
                    </a:p>
                  </a:txBody>
                  <a:tcPr/>
                </a:tc>
                <a:extLst>
                  <a:ext uri="{0D108BD9-81ED-4DB2-BD59-A6C34878D82A}">
                    <a16:rowId xmlns:a16="http://schemas.microsoft.com/office/drawing/2014/main" val="2171682978"/>
                  </a:ext>
                </a:extLst>
              </a:tr>
            </a:tbl>
          </a:graphicData>
        </a:graphic>
      </p:graphicFrame>
      <p:graphicFrame>
        <p:nvGraphicFramePr>
          <p:cNvPr id="10" name="Table 9">
            <a:extLst>
              <a:ext uri="{FF2B5EF4-FFF2-40B4-BE49-F238E27FC236}">
                <a16:creationId xmlns:a16="http://schemas.microsoft.com/office/drawing/2014/main" id="{F6BF2F47-F5A6-44A7-89DF-6F32BA1D053C}"/>
              </a:ext>
            </a:extLst>
          </p:cNvPr>
          <p:cNvGraphicFramePr>
            <a:graphicFrameLocks noGrp="1"/>
          </p:cNvGraphicFramePr>
          <p:nvPr>
            <p:extLst>
              <p:ext uri="{D42A27DB-BD31-4B8C-83A1-F6EECF244321}">
                <p14:modId xmlns:p14="http://schemas.microsoft.com/office/powerpoint/2010/main" val="3067331678"/>
              </p:ext>
            </p:extLst>
          </p:nvPr>
        </p:nvGraphicFramePr>
        <p:xfrm>
          <a:off x="201137" y="2755510"/>
          <a:ext cx="4163471" cy="1881567"/>
        </p:xfrm>
        <a:graphic>
          <a:graphicData uri="http://schemas.openxmlformats.org/drawingml/2006/table">
            <a:tbl>
              <a:tblPr firstRow="1" bandRow="1">
                <a:tableStyleId>{7DF18680-E054-41AD-8BC1-D1AEF772440D}</a:tableStyleId>
              </a:tblPr>
              <a:tblGrid>
                <a:gridCol w="4163471">
                  <a:extLst>
                    <a:ext uri="{9D8B030D-6E8A-4147-A177-3AD203B41FA5}">
                      <a16:colId xmlns:a16="http://schemas.microsoft.com/office/drawing/2014/main" val="1337843456"/>
                    </a:ext>
                  </a:extLst>
                </a:gridCol>
              </a:tblGrid>
              <a:tr h="418527">
                <a:tc>
                  <a:txBody>
                    <a:bodyPr/>
                    <a:lstStyle/>
                    <a:p>
                      <a:r>
                        <a:rPr lang="en-GB" sz="2000" dirty="0">
                          <a:latin typeface="Sassoon Penpals" panose="02000400000000000000" pitchFamily="50" charset="0"/>
                        </a:rPr>
                        <a:t>Science </a:t>
                      </a:r>
                    </a:p>
                  </a:txBody>
                  <a:tcPr anchor="ctr"/>
                </a:tc>
                <a:extLst>
                  <a:ext uri="{0D108BD9-81ED-4DB2-BD59-A6C34878D82A}">
                    <a16:rowId xmlns:a16="http://schemas.microsoft.com/office/drawing/2014/main" val="1786578608"/>
                  </a:ext>
                </a:extLst>
              </a:tr>
              <a:tr h="13547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latin typeface="Sassoon Penpals" panose="02000400000000000000" pitchFamily="50" charset="0"/>
                        </a:rPr>
                        <a:t>Our topic for Autumn 1 is ‘Everyday materials’. We will learn to distinguish between an object and its materials and name everyday materials. In Autumn 2, we will move on to ‘Animals’ and look at basic classification, diet and food chains. </a:t>
                      </a:r>
                    </a:p>
                  </a:txBody>
                  <a:tcPr/>
                </a:tc>
                <a:extLst>
                  <a:ext uri="{0D108BD9-81ED-4DB2-BD59-A6C34878D82A}">
                    <a16:rowId xmlns:a16="http://schemas.microsoft.com/office/drawing/2014/main" val="2171682978"/>
                  </a:ext>
                </a:extLst>
              </a:tr>
            </a:tbl>
          </a:graphicData>
        </a:graphic>
      </p:graphicFrame>
      <p:graphicFrame>
        <p:nvGraphicFramePr>
          <p:cNvPr id="12" name="Table 11">
            <a:extLst>
              <a:ext uri="{FF2B5EF4-FFF2-40B4-BE49-F238E27FC236}">
                <a16:creationId xmlns:a16="http://schemas.microsoft.com/office/drawing/2014/main" id="{0631405A-09BD-40D8-B190-EC27D20D8371}"/>
              </a:ext>
            </a:extLst>
          </p:cNvPr>
          <p:cNvGraphicFramePr>
            <a:graphicFrameLocks noGrp="1"/>
          </p:cNvGraphicFramePr>
          <p:nvPr>
            <p:extLst>
              <p:ext uri="{D42A27DB-BD31-4B8C-83A1-F6EECF244321}">
                <p14:modId xmlns:p14="http://schemas.microsoft.com/office/powerpoint/2010/main" val="1829339394"/>
              </p:ext>
            </p:extLst>
          </p:nvPr>
        </p:nvGraphicFramePr>
        <p:xfrm>
          <a:off x="201137" y="4701792"/>
          <a:ext cx="4163471" cy="2144140"/>
        </p:xfrm>
        <a:graphic>
          <a:graphicData uri="http://schemas.openxmlformats.org/drawingml/2006/table">
            <a:tbl>
              <a:tblPr firstRow="1" bandRow="1">
                <a:tableStyleId>{7DF18680-E054-41AD-8BC1-D1AEF772440D}</a:tableStyleId>
              </a:tblPr>
              <a:tblGrid>
                <a:gridCol w="4163471">
                  <a:extLst>
                    <a:ext uri="{9D8B030D-6E8A-4147-A177-3AD203B41FA5}">
                      <a16:colId xmlns:a16="http://schemas.microsoft.com/office/drawing/2014/main" val="1337843456"/>
                    </a:ext>
                  </a:extLst>
                </a:gridCol>
              </a:tblGrid>
              <a:tr h="406780">
                <a:tc>
                  <a:txBody>
                    <a:bodyPr/>
                    <a:lstStyle/>
                    <a:p>
                      <a:r>
                        <a:rPr lang="en-GB" sz="2000" dirty="0">
                          <a:latin typeface="Sassoon Penpals" panose="02000400000000000000" pitchFamily="50" charset="0"/>
                        </a:rPr>
                        <a:t>History </a:t>
                      </a:r>
                    </a:p>
                  </a:txBody>
                  <a:tcPr anchor="ctr"/>
                </a:tc>
                <a:extLst>
                  <a:ext uri="{0D108BD9-81ED-4DB2-BD59-A6C34878D82A}">
                    <a16:rowId xmlns:a16="http://schemas.microsoft.com/office/drawing/2014/main" val="1786578608"/>
                  </a:ext>
                </a:extLst>
              </a:tr>
              <a:tr h="1614203">
                <a:tc>
                  <a:txBody>
                    <a:bodyPr/>
                    <a:lstStyle/>
                    <a:p>
                      <a:r>
                        <a:rPr lang="en-GB" sz="1800" dirty="0">
                          <a:latin typeface="Sassoon Penpals" panose="02000400000000000000" pitchFamily="50" charset="0"/>
                        </a:rPr>
                        <a:t>We will continue to emphasize that history is about the </a:t>
                      </a:r>
                      <a:r>
                        <a:rPr lang="en-GB" sz="1800" b="1" i="1" u="none" dirty="0">
                          <a:latin typeface="Sassoon Penpals" panose="02000400000000000000" pitchFamily="50" charset="0"/>
                        </a:rPr>
                        <a:t>past</a:t>
                      </a:r>
                      <a:r>
                        <a:rPr lang="en-GB" sz="1800" dirty="0">
                          <a:latin typeface="Sassoon Penpals" panose="02000400000000000000" pitchFamily="50" charset="0"/>
                        </a:rPr>
                        <a:t>. The first topic that we will explore is ‘Monarchs’ in which we will learn about Queen Victoria and Queen Elizabeth II. We will then look at ‘Great Events’ such as The Gunpowder Plot and The Great Fire of London. </a:t>
                      </a:r>
                    </a:p>
                  </a:txBody>
                  <a:tcPr/>
                </a:tc>
                <a:extLst>
                  <a:ext uri="{0D108BD9-81ED-4DB2-BD59-A6C34878D82A}">
                    <a16:rowId xmlns:a16="http://schemas.microsoft.com/office/drawing/2014/main" val="2171682978"/>
                  </a:ext>
                </a:extLst>
              </a:tr>
            </a:tbl>
          </a:graphicData>
        </a:graphic>
      </p:graphicFrame>
      <p:graphicFrame>
        <p:nvGraphicFramePr>
          <p:cNvPr id="13" name="Table 12">
            <a:extLst>
              <a:ext uri="{FF2B5EF4-FFF2-40B4-BE49-F238E27FC236}">
                <a16:creationId xmlns:a16="http://schemas.microsoft.com/office/drawing/2014/main" id="{E578EDF0-7EBF-4637-839E-C002CD7B9ED3}"/>
              </a:ext>
            </a:extLst>
          </p:cNvPr>
          <p:cNvGraphicFramePr>
            <a:graphicFrameLocks noGrp="1"/>
          </p:cNvGraphicFramePr>
          <p:nvPr>
            <p:extLst>
              <p:ext uri="{D42A27DB-BD31-4B8C-83A1-F6EECF244321}">
                <p14:modId xmlns:p14="http://schemas.microsoft.com/office/powerpoint/2010/main" val="3676574586"/>
              </p:ext>
            </p:extLst>
          </p:nvPr>
        </p:nvGraphicFramePr>
        <p:xfrm>
          <a:off x="4479269" y="4628256"/>
          <a:ext cx="1783351" cy="2225873"/>
        </p:xfrm>
        <a:graphic>
          <a:graphicData uri="http://schemas.openxmlformats.org/drawingml/2006/table">
            <a:tbl>
              <a:tblPr firstRow="1" bandRow="1">
                <a:tableStyleId>{7DF18680-E054-41AD-8BC1-D1AEF772440D}</a:tableStyleId>
              </a:tblPr>
              <a:tblGrid>
                <a:gridCol w="1783351">
                  <a:extLst>
                    <a:ext uri="{9D8B030D-6E8A-4147-A177-3AD203B41FA5}">
                      <a16:colId xmlns:a16="http://schemas.microsoft.com/office/drawing/2014/main" val="1337843456"/>
                    </a:ext>
                  </a:extLst>
                </a:gridCol>
              </a:tblGrid>
              <a:tr h="413376">
                <a:tc>
                  <a:txBody>
                    <a:bodyPr/>
                    <a:lstStyle/>
                    <a:p>
                      <a:r>
                        <a:rPr lang="en-GB" sz="2000" dirty="0">
                          <a:latin typeface="Sassoon Penpals" panose="02000400000000000000" pitchFamily="50" charset="0"/>
                        </a:rPr>
                        <a:t>Art</a:t>
                      </a:r>
                    </a:p>
                  </a:txBody>
                  <a:tcPr anchor="ctr"/>
                </a:tc>
                <a:extLst>
                  <a:ext uri="{0D108BD9-81ED-4DB2-BD59-A6C34878D82A}">
                    <a16:rowId xmlns:a16="http://schemas.microsoft.com/office/drawing/2014/main" val="1786578608"/>
                  </a:ext>
                </a:extLst>
              </a:tr>
              <a:tr h="1812497">
                <a:tc>
                  <a:txBody>
                    <a:bodyPr/>
                    <a:lstStyle/>
                    <a:p>
                      <a:r>
                        <a:rPr lang="en-GB" sz="1800" dirty="0">
                          <a:latin typeface="Sassoon Penpals" panose="02000400000000000000" pitchFamily="50" charset="0"/>
                        </a:rPr>
                        <a:t>In Autumn, we will explore a variety of artists across two topics. The first topic is ‘Portraits’ and the second is ‘At Night’. </a:t>
                      </a:r>
                    </a:p>
                  </a:txBody>
                  <a:tcPr/>
                </a:tc>
                <a:extLst>
                  <a:ext uri="{0D108BD9-81ED-4DB2-BD59-A6C34878D82A}">
                    <a16:rowId xmlns:a16="http://schemas.microsoft.com/office/drawing/2014/main" val="2171682978"/>
                  </a:ext>
                </a:extLst>
              </a:tr>
            </a:tbl>
          </a:graphicData>
        </a:graphic>
      </p:graphicFrame>
      <p:graphicFrame>
        <p:nvGraphicFramePr>
          <p:cNvPr id="14" name="Table 13">
            <a:extLst>
              <a:ext uri="{FF2B5EF4-FFF2-40B4-BE49-F238E27FC236}">
                <a16:creationId xmlns:a16="http://schemas.microsoft.com/office/drawing/2014/main" id="{A67AED8A-3D48-48B8-B381-BC6349F0A3F0}"/>
              </a:ext>
            </a:extLst>
          </p:cNvPr>
          <p:cNvGraphicFramePr>
            <a:graphicFrameLocks noGrp="1"/>
          </p:cNvGraphicFramePr>
          <p:nvPr>
            <p:extLst>
              <p:ext uri="{D42A27DB-BD31-4B8C-83A1-F6EECF244321}">
                <p14:modId xmlns:p14="http://schemas.microsoft.com/office/powerpoint/2010/main" val="3109687828"/>
              </p:ext>
            </p:extLst>
          </p:nvPr>
        </p:nvGraphicFramePr>
        <p:xfrm>
          <a:off x="10075168" y="4637077"/>
          <a:ext cx="1977132" cy="2205683"/>
        </p:xfrm>
        <a:graphic>
          <a:graphicData uri="http://schemas.openxmlformats.org/drawingml/2006/table">
            <a:tbl>
              <a:tblPr firstRow="1" bandRow="1">
                <a:tableStyleId>{7DF18680-E054-41AD-8BC1-D1AEF772440D}</a:tableStyleId>
              </a:tblPr>
              <a:tblGrid>
                <a:gridCol w="1977132">
                  <a:extLst>
                    <a:ext uri="{9D8B030D-6E8A-4147-A177-3AD203B41FA5}">
                      <a16:colId xmlns:a16="http://schemas.microsoft.com/office/drawing/2014/main" val="1337843456"/>
                    </a:ext>
                  </a:extLst>
                </a:gridCol>
              </a:tblGrid>
              <a:tr h="468323">
                <a:tc>
                  <a:txBody>
                    <a:bodyPr/>
                    <a:lstStyle/>
                    <a:p>
                      <a:r>
                        <a:rPr lang="en-GB" sz="2000" dirty="0">
                          <a:latin typeface="Sassoon Penpals" panose="02000400000000000000" pitchFamily="50" charset="0"/>
                        </a:rPr>
                        <a:t>Computing</a:t>
                      </a:r>
                    </a:p>
                  </a:txBody>
                  <a:tcPr anchor="ctr"/>
                </a:tc>
                <a:extLst>
                  <a:ext uri="{0D108BD9-81ED-4DB2-BD59-A6C34878D82A}">
                    <a16:rowId xmlns:a16="http://schemas.microsoft.com/office/drawing/2014/main" val="1786578608"/>
                  </a:ext>
                </a:extLst>
              </a:tr>
              <a:tr h="1649960">
                <a:tc>
                  <a:txBody>
                    <a:bodyPr/>
                    <a:lstStyle/>
                    <a:p>
                      <a:r>
                        <a:rPr lang="en-GB" sz="1800" dirty="0">
                          <a:latin typeface="Sassoon Penpals" panose="02000400000000000000" pitchFamily="50" charset="0"/>
                        </a:rPr>
                        <a:t>We will first explore the technology around us, including computers. Then using computers we will learn how to create digital paintings. </a:t>
                      </a:r>
                    </a:p>
                  </a:txBody>
                  <a:tcPr/>
                </a:tc>
                <a:extLst>
                  <a:ext uri="{0D108BD9-81ED-4DB2-BD59-A6C34878D82A}">
                    <a16:rowId xmlns:a16="http://schemas.microsoft.com/office/drawing/2014/main" val="2171682978"/>
                  </a:ext>
                </a:extLst>
              </a:tr>
            </a:tbl>
          </a:graphicData>
        </a:graphic>
      </p:graphicFrame>
      <p:graphicFrame>
        <p:nvGraphicFramePr>
          <p:cNvPr id="15" name="Table 14">
            <a:extLst>
              <a:ext uri="{FF2B5EF4-FFF2-40B4-BE49-F238E27FC236}">
                <a16:creationId xmlns:a16="http://schemas.microsoft.com/office/drawing/2014/main" id="{513AC508-FC68-42F9-A28F-33BEB6A59376}"/>
              </a:ext>
            </a:extLst>
          </p:cNvPr>
          <p:cNvGraphicFramePr>
            <a:graphicFrameLocks noGrp="1"/>
          </p:cNvGraphicFramePr>
          <p:nvPr>
            <p:extLst>
              <p:ext uri="{D42A27DB-BD31-4B8C-83A1-F6EECF244321}">
                <p14:modId xmlns:p14="http://schemas.microsoft.com/office/powerpoint/2010/main" val="941094002"/>
              </p:ext>
            </p:extLst>
          </p:nvPr>
        </p:nvGraphicFramePr>
        <p:xfrm>
          <a:off x="10075168" y="2810568"/>
          <a:ext cx="1981426" cy="1788621"/>
        </p:xfrm>
        <a:graphic>
          <a:graphicData uri="http://schemas.openxmlformats.org/drawingml/2006/table">
            <a:tbl>
              <a:tblPr firstRow="1" bandRow="1">
                <a:tableStyleId>{7DF18680-E054-41AD-8BC1-D1AEF772440D}</a:tableStyleId>
              </a:tblPr>
              <a:tblGrid>
                <a:gridCol w="1981426">
                  <a:extLst>
                    <a:ext uri="{9D8B030D-6E8A-4147-A177-3AD203B41FA5}">
                      <a16:colId xmlns:a16="http://schemas.microsoft.com/office/drawing/2014/main" val="1337843456"/>
                    </a:ext>
                  </a:extLst>
                </a:gridCol>
              </a:tblGrid>
              <a:tr h="412495">
                <a:tc>
                  <a:txBody>
                    <a:bodyPr/>
                    <a:lstStyle/>
                    <a:p>
                      <a:r>
                        <a:rPr lang="en-GB" sz="2000" dirty="0">
                          <a:latin typeface="Sassoon Penpals" panose="02000400000000000000" pitchFamily="50" charset="0"/>
                        </a:rPr>
                        <a:t>PSHE</a:t>
                      </a:r>
                    </a:p>
                  </a:txBody>
                  <a:tcPr anchor="ctr"/>
                </a:tc>
                <a:extLst>
                  <a:ext uri="{0D108BD9-81ED-4DB2-BD59-A6C34878D82A}">
                    <a16:rowId xmlns:a16="http://schemas.microsoft.com/office/drawing/2014/main" val="1786578608"/>
                  </a:ext>
                </a:extLst>
              </a:tr>
              <a:tr h="1376126">
                <a:tc>
                  <a:txBody>
                    <a:bodyPr/>
                    <a:lstStyle/>
                    <a:p>
                      <a:r>
                        <a:rPr lang="en-GB" sz="1800" dirty="0">
                          <a:latin typeface="Sassoon Penpals" panose="02000400000000000000" pitchFamily="50" charset="0"/>
                        </a:rPr>
                        <a:t>Our Autumn topics are ‘Being Me in My World’ and ‘Celebrating Differences’. </a:t>
                      </a:r>
                    </a:p>
                  </a:txBody>
                  <a:tcPr/>
                </a:tc>
                <a:extLst>
                  <a:ext uri="{0D108BD9-81ED-4DB2-BD59-A6C34878D82A}">
                    <a16:rowId xmlns:a16="http://schemas.microsoft.com/office/drawing/2014/main" val="2171682978"/>
                  </a:ext>
                </a:extLst>
              </a:tr>
            </a:tbl>
          </a:graphicData>
        </a:graphic>
      </p:graphicFrame>
      <p:graphicFrame>
        <p:nvGraphicFramePr>
          <p:cNvPr id="16" name="Table 15">
            <a:extLst>
              <a:ext uri="{FF2B5EF4-FFF2-40B4-BE49-F238E27FC236}">
                <a16:creationId xmlns:a16="http://schemas.microsoft.com/office/drawing/2014/main" id="{31C26C41-BF83-4C9A-8B11-EE06B7BFA4C7}"/>
              </a:ext>
            </a:extLst>
          </p:cNvPr>
          <p:cNvGraphicFramePr>
            <a:graphicFrameLocks noGrp="1"/>
          </p:cNvGraphicFramePr>
          <p:nvPr>
            <p:extLst>
              <p:ext uri="{D42A27DB-BD31-4B8C-83A1-F6EECF244321}">
                <p14:modId xmlns:p14="http://schemas.microsoft.com/office/powerpoint/2010/main" val="2210737673"/>
              </p:ext>
            </p:extLst>
          </p:nvPr>
        </p:nvGraphicFramePr>
        <p:xfrm>
          <a:off x="8280652" y="2814435"/>
          <a:ext cx="1716860" cy="1784753"/>
        </p:xfrm>
        <a:graphic>
          <a:graphicData uri="http://schemas.openxmlformats.org/drawingml/2006/table">
            <a:tbl>
              <a:tblPr firstRow="1" bandRow="1">
                <a:tableStyleId>{7DF18680-E054-41AD-8BC1-D1AEF772440D}</a:tableStyleId>
              </a:tblPr>
              <a:tblGrid>
                <a:gridCol w="1716860">
                  <a:extLst>
                    <a:ext uri="{9D8B030D-6E8A-4147-A177-3AD203B41FA5}">
                      <a16:colId xmlns:a16="http://schemas.microsoft.com/office/drawing/2014/main" val="1337843456"/>
                    </a:ext>
                  </a:extLst>
                </a:gridCol>
              </a:tblGrid>
              <a:tr h="424828">
                <a:tc>
                  <a:txBody>
                    <a:bodyPr/>
                    <a:lstStyle/>
                    <a:p>
                      <a:r>
                        <a:rPr lang="en-GB" sz="2000" dirty="0">
                          <a:latin typeface="Sassoon Penpals" panose="02000400000000000000" pitchFamily="50" charset="0"/>
                        </a:rPr>
                        <a:t>RE</a:t>
                      </a:r>
                    </a:p>
                  </a:txBody>
                  <a:tcPr anchor="ctr"/>
                </a:tc>
                <a:extLst>
                  <a:ext uri="{0D108BD9-81ED-4DB2-BD59-A6C34878D82A}">
                    <a16:rowId xmlns:a16="http://schemas.microsoft.com/office/drawing/2014/main" val="1786578608"/>
                  </a:ext>
                </a:extLst>
              </a:tr>
              <a:tr h="13599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latin typeface="Sassoon Penpals" panose="02000400000000000000" pitchFamily="50" charset="0"/>
                        </a:rPr>
                        <a:t>We will be thinking about the people and the world </a:t>
                      </a:r>
                      <a:r>
                        <a:rPr lang="en-GB" sz="1800">
                          <a:latin typeface="Sassoon Penpals" panose="02000400000000000000" pitchFamily="50" charset="0"/>
                        </a:rPr>
                        <a:t>around us. </a:t>
                      </a:r>
                      <a:endParaRPr lang="en-GB" sz="1800" dirty="0">
                        <a:latin typeface="Sassoon Penpals" panose="02000400000000000000" pitchFamily="50" charset="0"/>
                      </a:endParaRPr>
                    </a:p>
                  </a:txBody>
                  <a:tcPr/>
                </a:tc>
                <a:extLst>
                  <a:ext uri="{0D108BD9-81ED-4DB2-BD59-A6C34878D82A}">
                    <a16:rowId xmlns:a16="http://schemas.microsoft.com/office/drawing/2014/main" val="2171682978"/>
                  </a:ext>
                </a:extLst>
              </a:tr>
            </a:tbl>
          </a:graphicData>
        </a:graphic>
      </p:graphicFrame>
      <p:graphicFrame>
        <p:nvGraphicFramePr>
          <p:cNvPr id="18" name="Table 17">
            <a:extLst>
              <a:ext uri="{FF2B5EF4-FFF2-40B4-BE49-F238E27FC236}">
                <a16:creationId xmlns:a16="http://schemas.microsoft.com/office/drawing/2014/main" id="{0C72E488-66D1-4F8C-BC5E-D49BC2011FC1}"/>
              </a:ext>
            </a:extLst>
          </p:cNvPr>
          <p:cNvGraphicFramePr>
            <a:graphicFrameLocks noGrp="1"/>
          </p:cNvGraphicFramePr>
          <p:nvPr>
            <p:extLst>
              <p:ext uri="{D42A27DB-BD31-4B8C-83A1-F6EECF244321}">
                <p14:modId xmlns:p14="http://schemas.microsoft.com/office/powerpoint/2010/main" val="1341912029"/>
              </p:ext>
            </p:extLst>
          </p:nvPr>
        </p:nvGraphicFramePr>
        <p:xfrm>
          <a:off x="8267540" y="4637077"/>
          <a:ext cx="1729971" cy="2194937"/>
        </p:xfrm>
        <a:graphic>
          <a:graphicData uri="http://schemas.openxmlformats.org/drawingml/2006/table">
            <a:tbl>
              <a:tblPr firstRow="1" bandRow="1">
                <a:tableStyleId>{7DF18680-E054-41AD-8BC1-D1AEF772440D}</a:tableStyleId>
              </a:tblPr>
              <a:tblGrid>
                <a:gridCol w="1729971">
                  <a:extLst>
                    <a:ext uri="{9D8B030D-6E8A-4147-A177-3AD203B41FA5}">
                      <a16:colId xmlns:a16="http://schemas.microsoft.com/office/drawing/2014/main" val="1337843456"/>
                    </a:ext>
                  </a:extLst>
                </a:gridCol>
              </a:tblGrid>
              <a:tr h="457577">
                <a:tc>
                  <a:txBody>
                    <a:bodyPr/>
                    <a:lstStyle/>
                    <a:p>
                      <a:r>
                        <a:rPr lang="en-GB" sz="2000" dirty="0">
                          <a:latin typeface="Sassoon Penpals" panose="02000400000000000000" pitchFamily="50" charset="0"/>
                        </a:rPr>
                        <a:t>PE</a:t>
                      </a:r>
                    </a:p>
                  </a:txBody>
                  <a:tcPr anchor="ctr"/>
                </a:tc>
                <a:extLst>
                  <a:ext uri="{0D108BD9-81ED-4DB2-BD59-A6C34878D82A}">
                    <a16:rowId xmlns:a16="http://schemas.microsoft.com/office/drawing/2014/main" val="1786578608"/>
                  </a:ext>
                </a:extLst>
              </a:tr>
              <a:tr h="17372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latin typeface="Sassoon Penpals" panose="02000400000000000000" pitchFamily="50" charset="0"/>
                        </a:rPr>
                        <a:t>We will begin with  developing our fundamental movement skills in Autumn 1 and then dance in Autumn 2.</a:t>
                      </a:r>
                    </a:p>
                  </a:txBody>
                  <a:tcPr/>
                </a:tc>
                <a:extLst>
                  <a:ext uri="{0D108BD9-81ED-4DB2-BD59-A6C34878D82A}">
                    <a16:rowId xmlns:a16="http://schemas.microsoft.com/office/drawing/2014/main" val="2171682978"/>
                  </a:ext>
                </a:extLst>
              </a:tr>
            </a:tbl>
          </a:graphicData>
        </a:graphic>
      </p:graphicFrame>
      <p:graphicFrame>
        <p:nvGraphicFramePr>
          <p:cNvPr id="19" name="Table 18">
            <a:extLst>
              <a:ext uri="{FF2B5EF4-FFF2-40B4-BE49-F238E27FC236}">
                <a16:creationId xmlns:a16="http://schemas.microsoft.com/office/drawing/2014/main" id="{614B8E49-FF1B-4C0F-A659-326E9F34802C}"/>
              </a:ext>
            </a:extLst>
          </p:cNvPr>
          <p:cNvGraphicFramePr>
            <a:graphicFrameLocks noGrp="1"/>
          </p:cNvGraphicFramePr>
          <p:nvPr>
            <p:extLst>
              <p:ext uri="{D42A27DB-BD31-4B8C-83A1-F6EECF244321}">
                <p14:modId xmlns:p14="http://schemas.microsoft.com/office/powerpoint/2010/main" val="2756401679"/>
              </p:ext>
            </p:extLst>
          </p:nvPr>
        </p:nvGraphicFramePr>
        <p:xfrm>
          <a:off x="6299550" y="4625845"/>
          <a:ext cx="1866440" cy="2206073"/>
        </p:xfrm>
        <a:graphic>
          <a:graphicData uri="http://schemas.openxmlformats.org/drawingml/2006/table">
            <a:tbl>
              <a:tblPr firstRow="1" bandRow="1">
                <a:tableStyleId>{7DF18680-E054-41AD-8BC1-D1AEF772440D}</a:tableStyleId>
              </a:tblPr>
              <a:tblGrid>
                <a:gridCol w="1866440">
                  <a:extLst>
                    <a:ext uri="{9D8B030D-6E8A-4147-A177-3AD203B41FA5}">
                      <a16:colId xmlns:a16="http://schemas.microsoft.com/office/drawing/2014/main" val="1337843456"/>
                    </a:ext>
                  </a:extLst>
                </a:gridCol>
              </a:tblGrid>
              <a:tr h="425731">
                <a:tc>
                  <a:txBody>
                    <a:bodyPr/>
                    <a:lstStyle/>
                    <a:p>
                      <a:r>
                        <a:rPr lang="en-GB" sz="2000" dirty="0">
                          <a:latin typeface="Sassoon Penpals" panose="02000400000000000000" pitchFamily="50" charset="0"/>
                        </a:rPr>
                        <a:t>DT</a:t>
                      </a:r>
                    </a:p>
                  </a:txBody>
                  <a:tcPr anchor="ctr"/>
                </a:tc>
                <a:extLst>
                  <a:ext uri="{0D108BD9-81ED-4DB2-BD59-A6C34878D82A}">
                    <a16:rowId xmlns:a16="http://schemas.microsoft.com/office/drawing/2014/main" val="1786578608"/>
                  </a:ext>
                </a:extLst>
              </a:tr>
              <a:tr h="17803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latin typeface="Sassoon Penpals" panose="02000400000000000000" pitchFamily="50" charset="0"/>
                        </a:rPr>
                        <a:t>We will learn about frame structures and solid structures and practising the ‘design, make, break and repeat’ method. </a:t>
                      </a:r>
                    </a:p>
                  </a:txBody>
                  <a:tcPr/>
                </a:tc>
                <a:extLst>
                  <a:ext uri="{0D108BD9-81ED-4DB2-BD59-A6C34878D82A}">
                    <a16:rowId xmlns:a16="http://schemas.microsoft.com/office/drawing/2014/main" val="2171682978"/>
                  </a:ext>
                </a:extLst>
              </a:tr>
            </a:tbl>
          </a:graphicData>
        </a:graphic>
      </p:graphicFrame>
      <p:graphicFrame>
        <p:nvGraphicFramePr>
          <p:cNvPr id="20" name="Table 19">
            <a:extLst>
              <a:ext uri="{FF2B5EF4-FFF2-40B4-BE49-F238E27FC236}">
                <a16:creationId xmlns:a16="http://schemas.microsoft.com/office/drawing/2014/main" id="{71600C2F-EC17-4378-B5AB-FE9E381046E7}"/>
              </a:ext>
            </a:extLst>
          </p:cNvPr>
          <p:cNvGraphicFramePr>
            <a:graphicFrameLocks noGrp="1"/>
          </p:cNvGraphicFramePr>
          <p:nvPr>
            <p:extLst>
              <p:ext uri="{D42A27DB-BD31-4B8C-83A1-F6EECF244321}">
                <p14:modId xmlns:p14="http://schemas.microsoft.com/office/powerpoint/2010/main" val="2721583610"/>
              </p:ext>
            </p:extLst>
          </p:nvPr>
        </p:nvGraphicFramePr>
        <p:xfrm>
          <a:off x="4479269" y="2696081"/>
          <a:ext cx="3686721" cy="1859280"/>
        </p:xfrm>
        <a:graphic>
          <a:graphicData uri="http://schemas.openxmlformats.org/drawingml/2006/table">
            <a:tbl>
              <a:tblPr firstRow="1" bandRow="1">
                <a:tableStyleId>{7DF18680-E054-41AD-8BC1-D1AEF772440D}</a:tableStyleId>
              </a:tblPr>
              <a:tblGrid>
                <a:gridCol w="3686721">
                  <a:extLst>
                    <a:ext uri="{9D8B030D-6E8A-4147-A177-3AD203B41FA5}">
                      <a16:colId xmlns:a16="http://schemas.microsoft.com/office/drawing/2014/main" val="1337843456"/>
                    </a:ext>
                  </a:extLst>
                </a:gridCol>
              </a:tblGrid>
              <a:tr h="271009">
                <a:tc>
                  <a:txBody>
                    <a:bodyPr/>
                    <a:lstStyle/>
                    <a:p>
                      <a:r>
                        <a:rPr lang="en-GB" sz="2000" dirty="0">
                          <a:latin typeface="Sassoon Penpals" panose="02000400000000000000" pitchFamily="50" charset="0"/>
                        </a:rPr>
                        <a:t>Geography </a:t>
                      </a:r>
                    </a:p>
                  </a:txBody>
                  <a:tcPr anchor="ctr"/>
                </a:tc>
                <a:extLst>
                  <a:ext uri="{0D108BD9-81ED-4DB2-BD59-A6C34878D82A}">
                    <a16:rowId xmlns:a16="http://schemas.microsoft.com/office/drawing/2014/main" val="1786578608"/>
                  </a:ext>
                </a:extLst>
              </a:tr>
              <a:tr h="1157479">
                <a:tc>
                  <a:txBody>
                    <a:bodyPr/>
                    <a:lstStyle/>
                    <a:p>
                      <a:r>
                        <a:rPr lang="en-GB" sz="1800" dirty="0">
                          <a:latin typeface="Sassoon Penpals" panose="02000400000000000000" pitchFamily="50" charset="0"/>
                        </a:rPr>
                        <a:t>We will learn about the Earth. Our focus over the Autumn term is on the UK. We will study the four countries and its capital cities. We will also focus on map skills, compass directions and human vs physical features. </a:t>
                      </a:r>
                    </a:p>
                  </a:txBody>
                  <a:tcPr/>
                </a:tc>
                <a:extLst>
                  <a:ext uri="{0D108BD9-81ED-4DB2-BD59-A6C34878D82A}">
                    <a16:rowId xmlns:a16="http://schemas.microsoft.com/office/drawing/2014/main" val="2171682978"/>
                  </a:ext>
                </a:extLst>
              </a:tr>
            </a:tbl>
          </a:graphicData>
        </a:graphic>
      </p:graphicFrame>
    </p:spTree>
    <p:extLst>
      <p:ext uri="{BB962C8B-B14F-4D97-AF65-F5344CB8AC3E}">
        <p14:creationId xmlns:p14="http://schemas.microsoft.com/office/powerpoint/2010/main" val="35147982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566cb0dc-d351-45af-9abe-2a4c6f397d9b">
      <Terms xmlns="http://schemas.microsoft.com/office/infopath/2007/PartnerControls"/>
    </lcf76f155ced4ddcb4097134ff3c332f>
    <TaxCatchAll xmlns="d4bfe957-5417-4326-b3ca-2e7faf1b0fa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A798A8CDD61D742AD1F06CEBAFB0290" ma:contentTypeVersion="16" ma:contentTypeDescription="Create a new document." ma:contentTypeScope="" ma:versionID="5cd1b97321fdbf455848307945bc4b31">
  <xsd:schema xmlns:xsd="http://www.w3.org/2001/XMLSchema" xmlns:xs="http://www.w3.org/2001/XMLSchema" xmlns:p="http://schemas.microsoft.com/office/2006/metadata/properties" xmlns:ns2="566cb0dc-d351-45af-9abe-2a4c6f397d9b" xmlns:ns3="d4bfe957-5417-4326-b3ca-2e7faf1b0fa8" targetNamespace="http://schemas.microsoft.com/office/2006/metadata/properties" ma:root="true" ma:fieldsID="cc9c18d10f4609ab73a54128534ca958" ns2:_="" ns3:_="">
    <xsd:import namespace="566cb0dc-d351-45af-9abe-2a4c6f397d9b"/>
    <xsd:import namespace="d4bfe957-5417-4326-b3ca-2e7faf1b0fa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6cb0dc-d351-45af-9abe-2a4c6f397d9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7f2d8c2-54ac-484e-a02a-080cea7a550d"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4bfe957-5417-4326-b3ca-2e7faf1b0fa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eb1072c-ecf9-4c07-8a21-80e52c02d8cf}" ma:internalName="TaxCatchAll" ma:showField="CatchAllData" ma:web="d4bfe957-5417-4326-b3ca-2e7faf1b0fa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D2BC8FF-D64D-430B-B35D-F2C5F72C9672}">
  <ds:schemaRefs>
    <ds:schemaRef ds:uri="http://schemas.microsoft.com/office/2006/documentManagement/types"/>
    <ds:schemaRef ds:uri="http://purl.org/dc/dcmitype/"/>
    <ds:schemaRef ds:uri="http://schemas.openxmlformats.org/package/2006/metadata/core-properties"/>
    <ds:schemaRef ds:uri="http://www.w3.org/XML/1998/namespace"/>
    <ds:schemaRef ds:uri="http://purl.org/dc/terms/"/>
    <ds:schemaRef ds:uri="http://schemas.microsoft.com/office/infopath/2007/PartnerControls"/>
    <ds:schemaRef ds:uri="http://purl.org/dc/elements/1.1/"/>
    <ds:schemaRef ds:uri="d4bfe957-5417-4326-b3ca-2e7faf1b0fa8"/>
    <ds:schemaRef ds:uri="566cb0dc-d351-45af-9abe-2a4c6f397d9b"/>
    <ds:schemaRef ds:uri="http://schemas.microsoft.com/office/2006/metadata/properties"/>
  </ds:schemaRefs>
</ds:datastoreItem>
</file>

<file path=customXml/itemProps2.xml><?xml version="1.0" encoding="utf-8"?>
<ds:datastoreItem xmlns:ds="http://schemas.openxmlformats.org/officeDocument/2006/customXml" ds:itemID="{8338D159-D274-4E15-A58B-07196265F3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6cb0dc-d351-45af-9abe-2a4c6f397d9b"/>
    <ds:schemaRef ds:uri="d4bfe957-5417-4326-b3ca-2e7faf1b0f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D06EBA1-5A79-4761-A012-E55BEBBD7AB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704</TotalTime>
  <Words>470</Words>
  <Application>Microsoft Office PowerPoint</Application>
  <PresentationFormat>Widescreen</PresentationFormat>
  <Paragraphs>27</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Sassoon Penpals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Owen</dc:creator>
  <cp:lastModifiedBy>Jinjue Lin</cp:lastModifiedBy>
  <cp:revision>51</cp:revision>
  <dcterms:created xsi:type="dcterms:W3CDTF">2022-01-07T10:34:56Z</dcterms:created>
  <dcterms:modified xsi:type="dcterms:W3CDTF">2023-11-27T19:16:25Z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0x010100AA798A8CDD61D742AD1F06CEBAFB0290</vt:lpwstr>
  </property>
</Properties>
</file>