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788"/>
  </p:normalViewPr>
  <p:slideViewPr>
    <p:cSldViewPr snapToGrid="0">
      <p:cViewPr>
        <p:scale>
          <a:sx n="68" d="100"/>
          <a:sy n="68" d="100"/>
        </p:scale>
        <p:origin x="8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5B3B59-B088-4313-A11A-70658AFC885E}" type="datetimeFigureOut">
              <a:rPr lang="en-GB" smtClean="0"/>
              <a:t>10/09/2024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1B8671-C9AC-4303-B47F-1F5756C34541}" type="slidenum">
              <a:rPr lang="en-GB" smtClean="0"/>
              <a:t>‹#›</a:t>
            </a:fld>
            <a:endParaRPr lang="en-GB"/>
          </a:p>
        </p:txBody>
      </p:sp>
    </p:spTree>
    <p:extLst>
      <p:ext uri="{BB962C8B-B14F-4D97-AF65-F5344CB8AC3E}">
        <p14:creationId xmlns:p14="http://schemas.microsoft.com/office/powerpoint/2010/main" val="470562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C1B8671-C9AC-4303-B47F-1F5756C34541}" type="slidenum">
              <a:rPr lang="en-GB" smtClean="0"/>
              <a:t>1</a:t>
            </a:fld>
            <a:endParaRPr lang="en-GB"/>
          </a:p>
        </p:txBody>
      </p:sp>
    </p:spTree>
    <p:extLst>
      <p:ext uri="{BB962C8B-B14F-4D97-AF65-F5344CB8AC3E}">
        <p14:creationId xmlns:p14="http://schemas.microsoft.com/office/powerpoint/2010/main" val="2615873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10/09/2024</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10/09/2024</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194329" y="90440"/>
            <a:ext cx="4163470" cy="664049"/>
          </a:xfrm>
          <a:prstGeom prst="rect">
            <a:avLst/>
          </a:prstGeom>
          <a:noFill/>
          <a:ln w="28575" algn="in">
            <a:solidFill>
              <a:schemeClr val="accent5"/>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rgbClr val="000000"/>
                </a:solidFill>
                <a:effectLst/>
                <a:latin typeface="Sassoon Penpals" panose="02000400000000000000" pitchFamily="50" charset="0"/>
              </a:rPr>
              <a:t>Year 1 – Robin Class </a:t>
            </a:r>
          </a:p>
          <a:p>
            <a:pPr marL="0" marR="0" lvl="0" indent="0" algn="ctr" defTabSz="914400" rtl="0" eaLnBrk="0" fontAlgn="base" latinLnBrk="0" hangingPunct="0">
              <a:lnSpc>
                <a:spcPct val="100000"/>
              </a:lnSpc>
              <a:spcBef>
                <a:spcPct val="0"/>
              </a:spcBef>
              <a:spcAft>
                <a:spcPct val="0"/>
              </a:spcAft>
              <a:buClrTx/>
              <a:buSzTx/>
              <a:buFontTx/>
              <a:buNone/>
              <a:tabLst/>
            </a:pPr>
            <a:r>
              <a:rPr lang="en-GB" altLang="en-US" sz="2000" dirty="0">
                <a:solidFill>
                  <a:srgbClr val="000000"/>
                </a:solidFill>
                <a:latin typeface="Sassoon Penpals" panose="02000400000000000000" pitchFamily="50" charset="0"/>
              </a:rPr>
              <a:t>Autumn Term Learning Map </a:t>
            </a:r>
            <a:endParaRPr kumimoji="0" lang="en-GB" altLang="en-US" sz="2000" b="0" i="0" u="none" strike="noStrike" cap="none" normalizeH="0" baseline="0" dirty="0">
              <a:ln>
                <a:noFill/>
              </a:ln>
              <a:solidFill>
                <a:srgbClr val="000000"/>
              </a:solidFill>
              <a:effectLst/>
              <a:latin typeface="Sassoon Penpals" panose="02000400000000000000" pitchFamily="50" charset="0"/>
            </a:endParaRP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1614580185"/>
              </p:ext>
            </p:extLst>
          </p:nvPr>
        </p:nvGraphicFramePr>
        <p:xfrm>
          <a:off x="4464117" y="90440"/>
          <a:ext cx="3686721" cy="2516387"/>
        </p:xfrm>
        <a:graphic>
          <a:graphicData uri="http://schemas.openxmlformats.org/drawingml/2006/table">
            <a:tbl>
              <a:tblPr firstRow="1" bandRow="1">
                <a:tableStyleId>{7DF18680-E054-41AD-8BC1-D1AEF772440D}</a:tableStyleId>
              </a:tblPr>
              <a:tblGrid>
                <a:gridCol w="3686721">
                  <a:extLst>
                    <a:ext uri="{9D8B030D-6E8A-4147-A177-3AD203B41FA5}">
                      <a16:colId xmlns:a16="http://schemas.microsoft.com/office/drawing/2014/main" val="1337843456"/>
                    </a:ext>
                  </a:extLst>
                </a:gridCol>
              </a:tblGrid>
              <a:tr h="367492">
                <a:tc>
                  <a:txBody>
                    <a:bodyPr/>
                    <a:lstStyle/>
                    <a:p>
                      <a:r>
                        <a:rPr lang="en-GB" sz="2000" dirty="0">
                          <a:latin typeface="Sassoon Penpals" panose="02000400000000000000" pitchFamily="50" charset="0"/>
                        </a:rPr>
                        <a:t>English </a:t>
                      </a:r>
                    </a:p>
                  </a:txBody>
                  <a:tcPr anchor="ctr"/>
                </a:tc>
                <a:extLst>
                  <a:ext uri="{0D108BD9-81ED-4DB2-BD59-A6C34878D82A}">
                    <a16:rowId xmlns:a16="http://schemas.microsoft.com/office/drawing/2014/main" val="1786578608"/>
                  </a:ext>
                </a:extLst>
              </a:tr>
              <a:tr h="2120147">
                <a:tc>
                  <a:txBody>
                    <a:bodyPr/>
                    <a:lstStyle/>
                    <a:p>
                      <a:r>
                        <a:rPr lang="en-GB" sz="1800" dirty="0">
                          <a:latin typeface="Sassoon Penpals" panose="02000400000000000000" pitchFamily="50" charset="0"/>
                        </a:rPr>
                        <a:t>In Autumn 1, we will read texts themed on journeys and explorations including </a:t>
                      </a:r>
                      <a:r>
                        <a:rPr lang="en-GB" sz="1800" i="1" dirty="0">
                          <a:latin typeface="Sassoon Penpals" panose="02000400000000000000" pitchFamily="50" charset="0"/>
                        </a:rPr>
                        <a:t>Cave Baby </a:t>
                      </a:r>
                      <a:r>
                        <a:rPr lang="en-GB" sz="1800" i="0" dirty="0">
                          <a:latin typeface="Sassoon Penpals" panose="02000400000000000000" pitchFamily="50" charset="0"/>
                        </a:rPr>
                        <a:t>and </a:t>
                      </a:r>
                      <a:r>
                        <a:rPr lang="en-GB" sz="1800" i="1" dirty="0">
                          <a:latin typeface="Sassoon Penpals" panose="02000400000000000000" pitchFamily="50" charset="0"/>
                        </a:rPr>
                        <a:t>Sidney, Stella and the Moon</a:t>
                      </a:r>
                      <a:r>
                        <a:rPr lang="en-GB" sz="1800" dirty="0">
                          <a:latin typeface="Sassoon Penpals" panose="02000400000000000000" pitchFamily="50" charset="0"/>
                        </a:rPr>
                        <a:t>. In Autumn 2, we will read texts with heroes and villains like </a:t>
                      </a:r>
                      <a:r>
                        <a:rPr lang="en-GB" sz="1800" i="1" dirty="0">
                          <a:latin typeface="Sassoon Penpals" panose="02000400000000000000" pitchFamily="50" charset="0"/>
                        </a:rPr>
                        <a:t>Billy and the Beast. </a:t>
                      </a:r>
                      <a:r>
                        <a:rPr lang="en-GB" sz="1800" i="0" dirty="0">
                          <a:latin typeface="Sassoon Penpals" panose="02000400000000000000" pitchFamily="50" charset="0"/>
                        </a:rPr>
                        <a:t>We will focus on familiarising and retelling stories and writing ‘golden sentences’. </a:t>
                      </a:r>
                      <a:endParaRPr lang="en-GB" sz="1800" i="1" dirty="0">
                        <a:latin typeface="Sassoon Penpals" panose="02000400000000000000" pitchFamily="50" charset="0"/>
                      </a:endParaRPr>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2083307442"/>
              </p:ext>
            </p:extLst>
          </p:nvPr>
        </p:nvGraphicFramePr>
        <p:xfrm>
          <a:off x="8280651" y="90440"/>
          <a:ext cx="3771649" cy="2516386"/>
        </p:xfrm>
        <a:graphic>
          <a:graphicData uri="http://schemas.openxmlformats.org/drawingml/2006/table">
            <a:tbl>
              <a:tblPr firstRow="1" bandRow="1">
                <a:tableStyleId>{7DF18680-E054-41AD-8BC1-D1AEF772440D}</a:tableStyleId>
              </a:tblPr>
              <a:tblGrid>
                <a:gridCol w="3771649">
                  <a:extLst>
                    <a:ext uri="{9D8B030D-6E8A-4147-A177-3AD203B41FA5}">
                      <a16:colId xmlns:a16="http://schemas.microsoft.com/office/drawing/2014/main" val="1337843456"/>
                    </a:ext>
                  </a:extLst>
                </a:gridCol>
              </a:tblGrid>
              <a:tr h="414089">
                <a:tc>
                  <a:txBody>
                    <a:bodyPr/>
                    <a:lstStyle/>
                    <a:p>
                      <a:r>
                        <a:rPr lang="en-GB" sz="2000" dirty="0">
                          <a:latin typeface="Sassoon Penpals" panose="02000400000000000000" pitchFamily="50" charset="0"/>
                        </a:rPr>
                        <a:t>Maths</a:t>
                      </a:r>
                    </a:p>
                  </a:txBody>
                  <a:tcPr anchor="ctr"/>
                </a:tc>
                <a:extLst>
                  <a:ext uri="{0D108BD9-81ED-4DB2-BD59-A6C34878D82A}">
                    <a16:rowId xmlns:a16="http://schemas.microsoft.com/office/drawing/2014/main" val="1786578608"/>
                  </a:ext>
                </a:extLst>
              </a:tr>
              <a:tr h="2102297">
                <a:tc>
                  <a:txBody>
                    <a:bodyPr/>
                    <a:lstStyle/>
                    <a:p>
                      <a:r>
                        <a:rPr lang="en-GB" sz="1800" dirty="0">
                          <a:latin typeface="Sassoon Penpals" panose="02000400000000000000" pitchFamily="50" charset="0"/>
                        </a:rPr>
                        <a:t>In Autumn 1, we will be learning about Geometry, focusing on directions. We will then focus on number and place value. In Autumn 2, we will learn Addition and Subtraction. We will be applying our place value knowledge and use that to help us with adding or taking away for numbers up to 20. </a:t>
                      </a:r>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62516492"/>
              </p:ext>
            </p:extLst>
          </p:nvPr>
        </p:nvGraphicFramePr>
        <p:xfrm>
          <a:off x="201137" y="826206"/>
          <a:ext cx="4163471" cy="1864588"/>
        </p:xfrm>
        <a:graphic>
          <a:graphicData uri="http://schemas.openxmlformats.org/drawingml/2006/table">
            <a:tbl>
              <a:tblPr firstRow="1" bandRow="1">
                <a:tableStyleId>{7DF18680-E054-41AD-8BC1-D1AEF772440D}</a:tableStyleId>
              </a:tblPr>
              <a:tblGrid>
                <a:gridCol w="4163471">
                  <a:extLst>
                    <a:ext uri="{9D8B030D-6E8A-4147-A177-3AD203B41FA5}">
                      <a16:colId xmlns:a16="http://schemas.microsoft.com/office/drawing/2014/main" val="1337843456"/>
                    </a:ext>
                  </a:extLst>
                </a:gridCol>
              </a:tblGrid>
              <a:tr h="401548">
                <a:tc>
                  <a:txBody>
                    <a:bodyPr/>
                    <a:lstStyle/>
                    <a:p>
                      <a:r>
                        <a:rPr lang="en-GB" sz="2000" dirty="0">
                          <a:latin typeface="Sassoon Penpals" panose="02000400000000000000" pitchFamily="50" charset="0"/>
                        </a:rPr>
                        <a:t>Phonics</a:t>
                      </a:r>
                    </a:p>
                  </a:txBody>
                  <a:tcPr anchor="ctr"/>
                </a:tc>
                <a:extLst>
                  <a:ext uri="{0D108BD9-81ED-4DB2-BD59-A6C34878D82A}">
                    <a16:rowId xmlns:a16="http://schemas.microsoft.com/office/drawing/2014/main" val="1786578608"/>
                  </a:ext>
                </a:extLst>
              </a:tr>
              <a:tr h="1371697">
                <a:tc>
                  <a:txBody>
                    <a:bodyPr/>
                    <a:lstStyle/>
                    <a:p>
                      <a:r>
                        <a:rPr lang="en-GB" sz="1800" dirty="0">
                          <a:latin typeface="Sassoon Penpals" panose="02000400000000000000" pitchFamily="50" charset="0"/>
                        </a:rPr>
                        <a:t>In Autumn 1, we will revise our Phase 3 graphemes in the first three weeks. We will then learn our Phase 5 graphemes throughout the rest of the Autumn term. Our focus will be on practising our phonemes by sound-talking, blending and segmenting. </a:t>
                      </a:r>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3067331678"/>
              </p:ext>
            </p:extLst>
          </p:nvPr>
        </p:nvGraphicFramePr>
        <p:xfrm>
          <a:off x="201137" y="2755510"/>
          <a:ext cx="4163471" cy="1881567"/>
        </p:xfrm>
        <a:graphic>
          <a:graphicData uri="http://schemas.openxmlformats.org/drawingml/2006/table">
            <a:tbl>
              <a:tblPr firstRow="1" bandRow="1">
                <a:tableStyleId>{7DF18680-E054-41AD-8BC1-D1AEF772440D}</a:tableStyleId>
              </a:tblPr>
              <a:tblGrid>
                <a:gridCol w="4163471">
                  <a:extLst>
                    <a:ext uri="{9D8B030D-6E8A-4147-A177-3AD203B41FA5}">
                      <a16:colId xmlns:a16="http://schemas.microsoft.com/office/drawing/2014/main" val="1337843456"/>
                    </a:ext>
                  </a:extLst>
                </a:gridCol>
              </a:tblGrid>
              <a:tr h="418527">
                <a:tc>
                  <a:txBody>
                    <a:bodyPr/>
                    <a:lstStyle/>
                    <a:p>
                      <a:r>
                        <a:rPr lang="en-GB" sz="2000" dirty="0">
                          <a:latin typeface="Sassoon Penpals" panose="02000400000000000000" pitchFamily="50" charset="0"/>
                        </a:rPr>
                        <a:t>Science </a:t>
                      </a:r>
                    </a:p>
                  </a:txBody>
                  <a:tcPr anchor="ctr"/>
                </a:tc>
                <a:extLst>
                  <a:ext uri="{0D108BD9-81ED-4DB2-BD59-A6C34878D82A}">
                    <a16:rowId xmlns:a16="http://schemas.microsoft.com/office/drawing/2014/main" val="1786578608"/>
                  </a:ext>
                </a:extLst>
              </a:tr>
              <a:tr h="13547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Sassoon Penpals" panose="02000400000000000000" pitchFamily="50" charset="0"/>
                        </a:rPr>
                        <a:t>Our topic for Autumn 1 is ‘Everyday materials’. We will learn to distinguish between an object and its materials and name everyday materials. In Autumn 2, we will move on to ‘Animals’ and look at basic classification, diet and food chains. </a:t>
                      </a:r>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2932645953"/>
              </p:ext>
            </p:extLst>
          </p:nvPr>
        </p:nvGraphicFramePr>
        <p:xfrm>
          <a:off x="201137" y="4701792"/>
          <a:ext cx="4163471" cy="2020983"/>
        </p:xfrm>
        <a:graphic>
          <a:graphicData uri="http://schemas.openxmlformats.org/drawingml/2006/table">
            <a:tbl>
              <a:tblPr firstRow="1" bandRow="1">
                <a:tableStyleId>{7DF18680-E054-41AD-8BC1-D1AEF772440D}</a:tableStyleId>
              </a:tblPr>
              <a:tblGrid>
                <a:gridCol w="4163471">
                  <a:extLst>
                    <a:ext uri="{9D8B030D-6E8A-4147-A177-3AD203B41FA5}">
                      <a16:colId xmlns:a16="http://schemas.microsoft.com/office/drawing/2014/main" val="1337843456"/>
                    </a:ext>
                  </a:extLst>
                </a:gridCol>
              </a:tblGrid>
              <a:tr h="406780">
                <a:tc>
                  <a:txBody>
                    <a:bodyPr/>
                    <a:lstStyle/>
                    <a:p>
                      <a:r>
                        <a:rPr lang="en-GB" sz="2000" dirty="0">
                          <a:latin typeface="Sassoon Penpals" panose="02000400000000000000" pitchFamily="50" charset="0"/>
                        </a:rPr>
                        <a:t>History </a:t>
                      </a:r>
                    </a:p>
                  </a:txBody>
                  <a:tcPr anchor="ctr"/>
                </a:tc>
                <a:extLst>
                  <a:ext uri="{0D108BD9-81ED-4DB2-BD59-A6C34878D82A}">
                    <a16:rowId xmlns:a16="http://schemas.microsoft.com/office/drawing/2014/main" val="1786578608"/>
                  </a:ext>
                </a:extLst>
              </a:tr>
              <a:tr h="1614203">
                <a:tc>
                  <a:txBody>
                    <a:bodyPr/>
                    <a:lstStyle/>
                    <a:p>
                      <a:r>
                        <a:rPr lang="en-GB" sz="1800" dirty="0">
                          <a:latin typeface="Sassoon Penpals" panose="02000400000000000000" pitchFamily="50" charset="0"/>
                        </a:rPr>
                        <a:t>We will continue to emphasize that history is about the </a:t>
                      </a:r>
                      <a:r>
                        <a:rPr lang="en-GB" sz="1800" b="1" i="1" u="none" dirty="0">
                          <a:latin typeface="Sassoon Penpals" panose="02000400000000000000" pitchFamily="50" charset="0"/>
                        </a:rPr>
                        <a:t>past</a:t>
                      </a:r>
                      <a:r>
                        <a:rPr lang="en-GB" sz="1800" dirty="0">
                          <a:latin typeface="Sassoon Penpals" panose="02000400000000000000" pitchFamily="50" charset="0"/>
                        </a:rPr>
                        <a:t>. The first topic that we will explore is ‘Monarchs’ in which we will learn about Queen Elizabeth II. We will then look at The Great Fire of London as part of our ‘Great Events’ unit. </a:t>
                      </a:r>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3676574586"/>
              </p:ext>
            </p:extLst>
          </p:nvPr>
        </p:nvGraphicFramePr>
        <p:xfrm>
          <a:off x="4479269" y="4628256"/>
          <a:ext cx="1783351" cy="2225873"/>
        </p:xfrm>
        <a:graphic>
          <a:graphicData uri="http://schemas.openxmlformats.org/drawingml/2006/table">
            <a:tbl>
              <a:tblPr firstRow="1" bandRow="1">
                <a:tableStyleId>{7DF18680-E054-41AD-8BC1-D1AEF772440D}</a:tableStyleId>
              </a:tblPr>
              <a:tblGrid>
                <a:gridCol w="1783351">
                  <a:extLst>
                    <a:ext uri="{9D8B030D-6E8A-4147-A177-3AD203B41FA5}">
                      <a16:colId xmlns:a16="http://schemas.microsoft.com/office/drawing/2014/main" val="1337843456"/>
                    </a:ext>
                  </a:extLst>
                </a:gridCol>
              </a:tblGrid>
              <a:tr h="413376">
                <a:tc>
                  <a:txBody>
                    <a:bodyPr/>
                    <a:lstStyle/>
                    <a:p>
                      <a:r>
                        <a:rPr lang="en-GB" sz="2000" dirty="0">
                          <a:latin typeface="Sassoon Penpals" panose="02000400000000000000" pitchFamily="50" charset="0"/>
                        </a:rPr>
                        <a:t>Art</a:t>
                      </a:r>
                    </a:p>
                  </a:txBody>
                  <a:tcPr anchor="ctr"/>
                </a:tc>
                <a:extLst>
                  <a:ext uri="{0D108BD9-81ED-4DB2-BD59-A6C34878D82A}">
                    <a16:rowId xmlns:a16="http://schemas.microsoft.com/office/drawing/2014/main" val="1786578608"/>
                  </a:ext>
                </a:extLst>
              </a:tr>
              <a:tr h="1812497">
                <a:tc>
                  <a:txBody>
                    <a:bodyPr/>
                    <a:lstStyle/>
                    <a:p>
                      <a:r>
                        <a:rPr lang="en-GB" sz="1800" dirty="0">
                          <a:latin typeface="Sassoon Penpals" panose="02000400000000000000" pitchFamily="50" charset="0"/>
                        </a:rPr>
                        <a:t>In Autumn, we will explore a variety of artists across two topics. The first topic is ‘Portraits’ and the second is ‘At Night’. </a:t>
                      </a:r>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3109687828"/>
              </p:ext>
            </p:extLst>
          </p:nvPr>
        </p:nvGraphicFramePr>
        <p:xfrm>
          <a:off x="10075168" y="4637077"/>
          <a:ext cx="1977132" cy="2205683"/>
        </p:xfrm>
        <a:graphic>
          <a:graphicData uri="http://schemas.openxmlformats.org/drawingml/2006/table">
            <a:tbl>
              <a:tblPr firstRow="1" bandRow="1">
                <a:tableStyleId>{7DF18680-E054-41AD-8BC1-D1AEF772440D}</a:tableStyleId>
              </a:tblPr>
              <a:tblGrid>
                <a:gridCol w="1977132">
                  <a:extLst>
                    <a:ext uri="{9D8B030D-6E8A-4147-A177-3AD203B41FA5}">
                      <a16:colId xmlns:a16="http://schemas.microsoft.com/office/drawing/2014/main" val="1337843456"/>
                    </a:ext>
                  </a:extLst>
                </a:gridCol>
              </a:tblGrid>
              <a:tr h="468323">
                <a:tc>
                  <a:txBody>
                    <a:bodyPr/>
                    <a:lstStyle/>
                    <a:p>
                      <a:r>
                        <a:rPr lang="en-GB" sz="2000" dirty="0">
                          <a:latin typeface="Sassoon Penpals" panose="02000400000000000000" pitchFamily="50" charset="0"/>
                        </a:rPr>
                        <a:t>Computing</a:t>
                      </a:r>
                    </a:p>
                  </a:txBody>
                  <a:tcPr anchor="ctr"/>
                </a:tc>
                <a:extLst>
                  <a:ext uri="{0D108BD9-81ED-4DB2-BD59-A6C34878D82A}">
                    <a16:rowId xmlns:a16="http://schemas.microsoft.com/office/drawing/2014/main" val="1786578608"/>
                  </a:ext>
                </a:extLst>
              </a:tr>
              <a:tr h="1649960">
                <a:tc>
                  <a:txBody>
                    <a:bodyPr/>
                    <a:lstStyle/>
                    <a:p>
                      <a:r>
                        <a:rPr lang="en-GB" sz="1800" dirty="0">
                          <a:latin typeface="Sassoon Penpals" panose="02000400000000000000" pitchFamily="50" charset="0"/>
                        </a:rPr>
                        <a:t>We will first explore the technology around us, including computers. Then using computers we will learn how to create digital paintings. </a:t>
                      </a:r>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2906597427"/>
              </p:ext>
            </p:extLst>
          </p:nvPr>
        </p:nvGraphicFramePr>
        <p:xfrm>
          <a:off x="10075168" y="2690794"/>
          <a:ext cx="1981426" cy="1908395"/>
        </p:xfrm>
        <a:graphic>
          <a:graphicData uri="http://schemas.openxmlformats.org/drawingml/2006/table">
            <a:tbl>
              <a:tblPr firstRow="1" bandRow="1">
                <a:tableStyleId>{7DF18680-E054-41AD-8BC1-D1AEF772440D}</a:tableStyleId>
              </a:tblPr>
              <a:tblGrid>
                <a:gridCol w="1981426">
                  <a:extLst>
                    <a:ext uri="{9D8B030D-6E8A-4147-A177-3AD203B41FA5}">
                      <a16:colId xmlns:a16="http://schemas.microsoft.com/office/drawing/2014/main" val="1337843456"/>
                    </a:ext>
                  </a:extLst>
                </a:gridCol>
              </a:tblGrid>
              <a:tr h="440117">
                <a:tc>
                  <a:txBody>
                    <a:bodyPr/>
                    <a:lstStyle/>
                    <a:p>
                      <a:r>
                        <a:rPr lang="en-GB" sz="2000" dirty="0">
                          <a:latin typeface="Sassoon Penpals" panose="02000400000000000000" pitchFamily="50" charset="0"/>
                        </a:rPr>
                        <a:t>PSHE</a:t>
                      </a:r>
                    </a:p>
                  </a:txBody>
                  <a:tcPr anchor="ctr"/>
                </a:tc>
                <a:extLst>
                  <a:ext uri="{0D108BD9-81ED-4DB2-BD59-A6C34878D82A}">
                    <a16:rowId xmlns:a16="http://schemas.microsoft.com/office/drawing/2014/main" val="1786578608"/>
                  </a:ext>
                </a:extLst>
              </a:tr>
              <a:tr h="1468278">
                <a:tc>
                  <a:txBody>
                    <a:bodyPr/>
                    <a:lstStyle/>
                    <a:p>
                      <a:r>
                        <a:rPr lang="en-GB" sz="1800" dirty="0">
                          <a:latin typeface="Sassoon Penpals" panose="02000400000000000000" pitchFamily="50" charset="0"/>
                        </a:rPr>
                        <a:t>Our Autumn topics are ‘Being Me in My World’ and ‘Celebrating Differences’. </a:t>
                      </a:r>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2423518740"/>
              </p:ext>
            </p:extLst>
          </p:nvPr>
        </p:nvGraphicFramePr>
        <p:xfrm>
          <a:off x="8280652" y="2690795"/>
          <a:ext cx="1716860" cy="1908394"/>
        </p:xfrm>
        <a:graphic>
          <a:graphicData uri="http://schemas.openxmlformats.org/drawingml/2006/table">
            <a:tbl>
              <a:tblPr firstRow="1" bandRow="1">
                <a:tableStyleId>{7DF18680-E054-41AD-8BC1-D1AEF772440D}</a:tableStyleId>
              </a:tblPr>
              <a:tblGrid>
                <a:gridCol w="1716860">
                  <a:extLst>
                    <a:ext uri="{9D8B030D-6E8A-4147-A177-3AD203B41FA5}">
                      <a16:colId xmlns:a16="http://schemas.microsoft.com/office/drawing/2014/main" val="1337843456"/>
                    </a:ext>
                  </a:extLst>
                </a:gridCol>
              </a:tblGrid>
              <a:tr h="454258">
                <a:tc>
                  <a:txBody>
                    <a:bodyPr/>
                    <a:lstStyle/>
                    <a:p>
                      <a:r>
                        <a:rPr lang="en-GB" sz="2000" dirty="0">
                          <a:latin typeface="Sassoon Penpals" panose="02000400000000000000" pitchFamily="50" charset="0"/>
                        </a:rPr>
                        <a:t>RE</a:t>
                      </a:r>
                    </a:p>
                  </a:txBody>
                  <a:tcPr anchor="ctr"/>
                </a:tc>
                <a:extLst>
                  <a:ext uri="{0D108BD9-81ED-4DB2-BD59-A6C34878D82A}">
                    <a16:rowId xmlns:a16="http://schemas.microsoft.com/office/drawing/2014/main" val="1786578608"/>
                  </a:ext>
                </a:extLst>
              </a:tr>
              <a:tr h="14541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Sassoon Penpals" panose="02000400000000000000" pitchFamily="50" charset="0"/>
                        </a:rPr>
                        <a:t>Children will be introduced to Christianity in the Autumn term. </a:t>
                      </a:r>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1341912029"/>
              </p:ext>
            </p:extLst>
          </p:nvPr>
        </p:nvGraphicFramePr>
        <p:xfrm>
          <a:off x="8267540" y="4637077"/>
          <a:ext cx="1729971" cy="2194937"/>
        </p:xfrm>
        <a:graphic>
          <a:graphicData uri="http://schemas.openxmlformats.org/drawingml/2006/table">
            <a:tbl>
              <a:tblPr firstRow="1" bandRow="1">
                <a:tableStyleId>{7DF18680-E054-41AD-8BC1-D1AEF772440D}</a:tableStyleId>
              </a:tblPr>
              <a:tblGrid>
                <a:gridCol w="1729971">
                  <a:extLst>
                    <a:ext uri="{9D8B030D-6E8A-4147-A177-3AD203B41FA5}">
                      <a16:colId xmlns:a16="http://schemas.microsoft.com/office/drawing/2014/main" val="1337843456"/>
                    </a:ext>
                  </a:extLst>
                </a:gridCol>
              </a:tblGrid>
              <a:tr h="457577">
                <a:tc>
                  <a:txBody>
                    <a:bodyPr/>
                    <a:lstStyle/>
                    <a:p>
                      <a:r>
                        <a:rPr lang="en-GB" sz="2000" dirty="0">
                          <a:latin typeface="Sassoon Penpals" panose="02000400000000000000" pitchFamily="50" charset="0"/>
                        </a:rPr>
                        <a:t>PE</a:t>
                      </a:r>
                    </a:p>
                  </a:txBody>
                  <a:tcPr anchor="ctr"/>
                </a:tc>
                <a:extLst>
                  <a:ext uri="{0D108BD9-81ED-4DB2-BD59-A6C34878D82A}">
                    <a16:rowId xmlns:a16="http://schemas.microsoft.com/office/drawing/2014/main" val="1786578608"/>
                  </a:ext>
                </a:extLst>
              </a:tr>
              <a:tr h="17372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Sassoon Penpals" panose="02000400000000000000" pitchFamily="50" charset="0"/>
                        </a:rPr>
                        <a:t>We will begin with  developing our fundamental movement skills in Autumn 1 and then dance in Autumn 2.</a:t>
                      </a:r>
                    </a:p>
                  </a:txBody>
                  <a:tcPr/>
                </a:tc>
                <a:extLst>
                  <a:ext uri="{0D108BD9-81ED-4DB2-BD59-A6C34878D82A}">
                    <a16:rowId xmlns:a16="http://schemas.microsoft.com/office/drawing/2014/main" val="2171682978"/>
                  </a:ext>
                </a:extLst>
              </a:tr>
            </a:tbl>
          </a:graphicData>
        </a:graphic>
      </p:graphicFrame>
      <p:graphicFrame>
        <p:nvGraphicFramePr>
          <p:cNvPr id="19" name="Table 18">
            <a:extLst>
              <a:ext uri="{FF2B5EF4-FFF2-40B4-BE49-F238E27FC236}">
                <a16:creationId xmlns:a16="http://schemas.microsoft.com/office/drawing/2014/main" id="{614B8E49-FF1B-4C0F-A659-326E9F34802C}"/>
              </a:ext>
            </a:extLst>
          </p:cNvPr>
          <p:cNvGraphicFramePr>
            <a:graphicFrameLocks noGrp="1"/>
          </p:cNvGraphicFramePr>
          <p:nvPr>
            <p:extLst>
              <p:ext uri="{D42A27DB-BD31-4B8C-83A1-F6EECF244321}">
                <p14:modId xmlns:p14="http://schemas.microsoft.com/office/powerpoint/2010/main" val="1247322371"/>
              </p:ext>
            </p:extLst>
          </p:nvPr>
        </p:nvGraphicFramePr>
        <p:xfrm>
          <a:off x="6299550" y="4625845"/>
          <a:ext cx="1866440" cy="2206073"/>
        </p:xfrm>
        <a:graphic>
          <a:graphicData uri="http://schemas.openxmlformats.org/drawingml/2006/table">
            <a:tbl>
              <a:tblPr firstRow="1" bandRow="1">
                <a:tableStyleId>{7DF18680-E054-41AD-8BC1-D1AEF772440D}</a:tableStyleId>
              </a:tblPr>
              <a:tblGrid>
                <a:gridCol w="1866440">
                  <a:extLst>
                    <a:ext uri="{9D8B030D-6E8A-4147-A177-3AD203B41FA5}">
                      <a16:colId xmlns:a16="http://schemas.microsoft.com/office/drawing/2014/main" val="1337843456"/>
                    </a:ext>
                  </a:extLst>
                </a:gridCol>
              </a:tblGrid>
              <a:tr h="425731">
                <a:tc>
                  <a:txBody>
                    <a:bodyPr/>
                    <a:lstStyle/>
                    <a:p>
                      <a:r>
                        <a:rPr lang="en-GB" sz="2000" dirty="0">
                          <a:latin typeface="Sassoon Penpals" panose="02000400000000000000" pitchFamily="50" charset="0"/>
                        </a:rPr>
                        <a:t>DT</a:t>
                      </a:r>
                    </a:p>
                  </a:txBody>
                  <a:tcPr anchor="ctr"/>
                </a:tc>
                <a:extLst>
                  <a:ext uri="{0D108BD9-81ED-4DB2-BD59-A6C34878D82A}">
                    <a16:rowId xmlns:a16="http://schemas.microsoft.com/office/drawing/2014/main" val="1786578608"/>
                  </a:ext>
                </a:extLst>
              </a:tr>
              <a:tr h="17803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Sassoon Penpals" panose="02000400000000000000" pitchFamily="50" charset="0"/>
                        </a:rPr>
                        <a:t>We will learn about different types of structures and be practising the ‘design, make, break and repeat’ method. </a:t>
                      </a:r>
                    </a:p>
                  </a:txBody>
                  <a:tcPr/>
                </a:tc>
                <a:extLst>
                  <a:ext uri="{0D108BD9-81ED-4DB2-BD59-A6C34878D82A}">
                    <a16:rowId xmlns:a16="http://schemas.microsoft.com/office/drawing/2014/main" val="2171682978"/>
                  </a:ext>
                </a:extLst>
              </a:tr>
            </a:tbl>
          </a:graphicData>
        </a:graphic>
      </p:graphicFrame>
      <p:graphicFrame>
        <p:nvGraphicFramePr>
          <p:cNvPr id="20" name="Table 19">
            <a:extLst>
              <a:ext uri="{FF2B5EF4-FFF2-40B4-BE49-F238E27FC236}">
                <a16:creationId xmlns:a16="http://schemas.microsoft.com/office/drawing/2014/main" id="{71600C2F-EC17-4378-B5AB-FE9E381046E7}"/>
              </a:ext>
            </a:extLst>
          </p:cNvPr>
          <p:cNvGraphicFramePr>
            <a:graphicFrameLocks noGrp="1"/>
          </p:cNvGraphicFramePr>
          <p:nvPr>
            <p:extLst>
              <p:ext uri="{D42A27DB-BD31-4B8C-83A1-F6EECF244321}">
                <p14:modId xmlns:p14="http://schemas.microsoft.com/office/powerpoint/2010/main" val="3163435017"/>
              </p:ext>
            </p:extLst>
          </p:nvPr>
        </p:nvGraphicFramePr>
        <p:xfrm>
          <a:off x="4479269" y="2696081"/>
          <a:ext cx="3686721" cy="1859280"/>
        </p:xfrm>
        <a:graphic>
          <a:graphicData uri="http://schemas.openxmlformats.org/drawingml/2006/table">
            <a:tbl>
              <a:tblPr firstRow="1" bandRow="1">
                <a:tableStyleId>{7DF18680-E054-41AD-8BC1-D1AEF772440D}</a:tableStyleId>
              </a:tblPr>
              <a:tblGrid>
                <a:gridCol w="3686721">
                  <a:extLst>
                    <a:ext uri="{9D8B030D-6E8A-4147-A177-3AD203B41FA5}">
                      <a16:colId xmlns:a16="http://schemas.microsoft.com/office/drawing/2014/main" val="1337843456"/>
                    </a:ext>
                  </a:extLst>
                </a:gridCol>
              </a:tblGrid>
              <a:tr h="271009">
                <a:tc>
                  <a:txBody>
                    <a:bodyPr/>
                    <a:lstStyle/>
                    <a:p>
                      <a:r>
                        <a:rPr lang="en-GB" sz="2000" dirty="0">
                          <a:latin typeface="Sassoon Penpals" panose="02000400000000000000" pitchFamily="50" charset="0"/>
                        </a:rPr>
                        <a:t>Geography </a:t>
                      </a:r>
                    </a:p>
                  </a:txBody>
                  <a:tcPr anchor="ctr"/>
                </a:tc>
                <a:extLst>
                  <a:ext uri="{0D108BD9-81ED-4DB2-BD59-A6C34878D82A}">
                    <a16:rowId xmlns:a16="http://schemas.microsoft.com/office/drawing/2014/main" val="1786578608"/>
                  </a:ext>
                </a:extLst>
              </a:tr>
              <a:tr h="1157479">
                <a:tc>
                  <a:txBody>
                    <a:bodyPr/>
                    <a:lstStyle/>
                    <a:p>
                      <a:r>
                        <a:rPr lang="en-GB" sz="1800" dirty="0">
                          <a:latin typeface="Sassoon Penpals" panose="02000400000000000000" pitchFamily="50" charset="0"/>
                        </a:rPr>
                        <a:t>We will learn about the Earth. Our focus over the Autumn term is on the UK. We will study about the four countries of the UK. We will also focus on map skills, compass directions and human vs physical features. </a:t>
                      </a:r>
                    </a:p>
                  </a:txBody>
                  <a:tcPr/>
                </a:tc>
                <a:extLst>
                  <a:ext uri="{0D108BD9-81ED-4DB2-BD59-A6C34878D82A}">
                    <a16:rowId xmlns:a16="http://schemas.microsoft.com/office/drawing/2014/main" val="2171682978"/>
                  </a:ext>
                </a:extLst>
              </a:tr>
            </a:tbl>
          </a:graphicData>
        </a:graphic>
      </p:graphicFrame>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798A8CDD61D742AD1F06CEBAFB0290" ma:contentTypeVersion="16" ma:contentTypeDescription="Create a new document." ma:contentTypeScope="" ma:versionID="5cd1b97321fdbf455848307945bc4b31">
  <xsd:schema xmlns:xsd="http://www.w3.org/2001/XMLSchema" xmlns:xs="http://www.w3.org/2001/XMLSchema" xmlns:p="http://schemas.microsoft.com/office/2006/metadata/properties" xmlns:ns2="566cb0dc-d351-45af-9abe-2a4c6f397d9b" xmlns:ns3="d4bfe957-5417-4326-b3ca-2e7faf1b0fa8" targetNamespace="http://schemas.microsoft.com/office/2006/metadata/properties" ma:root="true" ma:fieldsID="cc9c18d10f4609ab73a54128534ca958" ns2:_="" ns3:_="">
    <xsd:import namespace="566cb0dc-d351-45af-9abe-2a4c6f397d9b"/>
    <xsd:import namespace="d4bfe957-5417-4326-b3ca-2e7faf1b0f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6cb0dc-d351-45af-9abe-2a4c6f397d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4bfe957-5417-4326-b3ca-2e7faf1b0fa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eb1072c-ecf9-4c07-8a21-80e52c02d8cf}" ma:internalName="TaxCatchAll" ma:showField="CatchAllData" ma:web="d4bfe957-5417-4326-b3ca-2e7faf1b0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66cb0dc-d351-45af-9abe-2a4c6f397d9b">
      <Terms xmlns="http://schemas.microsoft.com/office/infopath/2007/PartnerControls"/>
    </lcf76f155ced4ddcb4097134ff3c332f>
    <TaxCatchAll xmlns="d4bfe957-5417-4326-b3ca-2e7faf1b0fa8" xsi:nil="true"/>
  </documentManagement>
</p:properties>
</file>

<file path=customXml/itemProps1.xml><?xml version="1.0" encoding="utf-8"?>
<ds:datastoreItem xmlns:ds="http://schemas.openxmlformats.org/officeDocument/2006/customXml" ds:itemID="{DD06EBA1-5A79-4761-A012-E55BEBBD7AB9}">
  <ds:schemaRefs>
    <ds:schemaRef ds:uri="http://schemas.microsoft.com/sharepoint/v3/contenttype/forms"/>
  </ds:schemaRefs>
</ds:datastoreItem>
</file>

<file path=customXml/itemProps2.xml><?xml version="1.0" encoding="utf-8"?>
<ds:datastoreItem xmlns:ds="http://schemas.openxmlformats.org/officeDocument/2006/customXml" ds:itemID="{8338D159-D274-4E15-A58B-07196265F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6cb0dc-d351-45af-9abe-2a4c6f397d9b"/>
    <ds:schemaRef ds:uri="d4bfe957-5417-4326-b3ca-2e7faf1b0f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D2BC8FF-D64D-430B-B35D-F2C5F72C9672}">
  <ds:schemaRefs>
    <ds:schemaRef ds:uri="http://schemas.microsoft.com/office/2006/metadata/properties"/>
    <ds:schemaRef ds:uri="d4bfe957-5417-4326-b3ca-2e7faf1b0fa8"/>
    <ds:schemaRef ds:uri="http://purl.org/dc/terms/"/>
    <ds:schemaRef ds:uri="566cb0dc-d351-45af-9abe-2a4c6f397d9b"/>
    <ds:schemaRef ds:uri="http://purl.org/dc/elements/1.1/"/>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710</TotalTime>
  <Words>456</Words>
  <Application>Microsoft Office PowerPoint</Application>
  <PresentationFormat>Widescreen</PresentationFormat>
  <Paragraphs>27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Sassoon Penpals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Jinjue Lin</cp:lastModifiedBy>
  <cp:revision>54</cp:revision>
  <dcterms:created xsi:type="dcterms:W3CDTF">2022-01-07T10:34:56Z</dcterms:created>
  <dcterms:modified xsi:type="dcterms:W3CDTF">2024-09-10T20:13:09Z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0x010100AA798A8CDD61D742AD1F06CEBAFB0290</vt:lpwstr>
  </property>
</Properties>
</file>