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5788"/>
  </p:normalViewPr>
  <p:slideViewPr>
    <p:cSldViewPr snapToGrid="0">
      <p:cViewPr>
        <p:scale>
          <a:sx n="66" d="100"/>
          <a:sy n="66" d="100"/>
        </p:scale>
        <p:origin x="668"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370CEA-88EA-473B-8229-AB3516B27C90}" type="datetimeFigureOut">
              <a:rPr lang="en-GB" smtClean="0"/>
              <a:t>12/01/2025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25E31B-DA4D-4039-B1AD-67E591B27033}" type="slidenum">
              <a:rPr lang="en-GB" smtClean="0"/>
              <a:t>‹#›</a:t>
            </a:fld>
            <a:endParaRPr lang="en-GB"/>
          </a:p>
        </p:txBody>
      </p:sp>
    </p:spTree>
    <p:extLst>
      <p:ext uri="{BB962C8B-B14F-4D97-AF65-F5344CB8AC3E}">
        <p14:creationId xmlns:p14="http://schemas.microsoft.com/office/powerpoint/2010/main" val="10788679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B25E31B-DA4D-4039-B1AD-67E591B27033}" type="slidenum">
              <a:rPr lang="en-GB" smtClean="0"/>
              <a:t>1</a:t>
            </a:fld>
            <a:endParaRPr lang="en-GB"/>
          </a:p>
        </p:txBody>
      </p:sp>
    </p:spTree>
    <p:extLst>
      <p:ext uri="{BB962C8B-B14F-4D97-AF65-F5344CB8AC3E}">
        <p14:creationId xmlns:p14="http://schemas.microsoft.com/office/powerpoint/2010/main" val="141368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92BDB-127D-4CCA-95DC-5BF7D55E98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66BEEE5-E26D-4F98-AF9F-CD9983C4BC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C04C868-5A9F-4832-8EC9-0090E65335C9}"/>
              </a:ext>
            </a:extLst>
          </p:cNvPr>
          <p:cNvSpPr>
            <a:spLocks noGrp="1"/>
          </p:cNvSpPr>
          <p:nvPr>
            <p:ph type="dt" sz="half" idx="10"/>
          </p:nvPr>
        </p:nvSpPr>
        <p:spPr/>
        <p:txBody>
          <a:bodyPr/>
          <a:lstStyle/>
          <a:p>
            <a:fld id="{A4FD02C9-3D8C-4CD4-BD60-FDCD58772382}" type="datetimeFigureOut">
              <a:rPr lang="en-GB" smtClean="0"/>
              <a:t>12/01/2025</a:t>
            </a:fld>
            <a:endParaRPr lang="en-GB"/>
          </a:p>
        </p:txBody>
      </p:sp>
      <p:sp>
        <p:nvSpPr>
          <p:cNvPr id="5" name="Footer Placeholder 4">
            <a:extLst>
              <a:ext uri="{FF2B5EF4-FFF2-40B4-BE49-F238E27FC236}">
                <a16:creationId xmlns:a16="http://schemas.microsoft.com/office/drawing/2014/main" id="{76CE74FE-5747-4A85-8CF6-46F786F1DF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A32454-C9E3-45E1-86BD-C105405943A5}"/>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309764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C3220-CD31-4605-8DA6-5A7A4AFCA33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F4F2523-5B21-4F61-8ACE-C7C33A1FED4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959F439-93DA-4DED-9E3C-40A7A9F7FE2B}"/>
              </a:ext>
            </a:extLst>
          </p:cNvPr>
          <p:cNvSpPr>
            <a:spLocks noGrp="1"/>
          </p:cNvSpPr>
          <p:nvPr>
            <p:ph type="dt" sz="half" idx="10"/>
          </p:nvPr>
        </p:nvSpPr>
        <p:spPr/>
        <p:txBody>
          <a:bodyPr/>
          <a:lstStyle/>
          <a:p>
            <a:fld id="{A4FD02C9-3D8C-4CD4-BD60-FDCD58772382}" type="datetimeFigureOut">
              <a:rPr lang="en-GB" smtClean="0"/>
              <a:t>12/01/2025</a:t>
            </a:fld>
            <a:endParaRPr lang="en-GB"/>
          </a:p>
        </p:txBody>
      </p:sp>
      <p:sp>
        <p:nvSpPr>
          <p:cNvPr id="5" name="Footer Placeholder 4">
            <a:extLst>
              <a:ext uri="{FF2B5EF4-FFF2-40B4-BE49-F238E27FC236}">
                <a16:creationId xmlns:a16="http://schemas.microsoft.com/office/drawing/2014/main" id="{0219C8FF-EB98-4E3F-9007-BE9074CBC4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A530AC-E94C-47D3-AC85-CAB823600F89}"/>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706096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C02333-6502-4919-A870-56033D4DCC5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2CC33C-3340-4A44-99A4-3A43316C9AA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747597-5C3B-4C7C-9DB4-028D92A0511D}"/>
              </a:ext>
            </a:extLst>
          </p:cNvPr>
          <p:cNvSpPr>
            <a:spLocks noGrp="1"/>
          </p:cNvSpPr>
          <p:nvPr>
            <p:ph type="dt" sz="half" idx="10"/>
          </p:nvPr>
        </p:nvSpPr>
        <p:spPr/>
        <p:txBody>
          <a:bodyPr/>
          <a:lstStyle/>
          <a:p>
            <a:fld id="{A4FD02C9-3D8C-4CD4-BD60-FDCD58772382}" type="datetimeFigureOut">
              <a:rPr lang="en-GB" smtClean="0"/>
              <a:t>12/01/2025</a:t>
            </a:fld>
            <a:endParaRPr lang="en-GB"/>
          </a:p>
        </p:txBody>
      </p:sp>
      <p:sp>
        <p:nvSpPr>
          <p:cNvPr id="5" name="Footer Placeholder 4">
            <a:extLst>
              <a:ext uri="{FF2B5EF4-FFF2-40B4-BE49-F238E27FC236}">
                <a16:creationId xmlns:a16="http://schemas.microsoft.com/office/drawing/2014/main" id="{E84E944B-979C-4E30-8749-B15CE8AEB5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6C824A-0B7D-4188-AEB1-6E4A76D9747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528223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42B08-E0D7-4AE1-9B59-477BACCA96D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9DBB42F-87C0-4F52-BBA7-1DDF53F39D8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F3FF57-D74D-4B1B-A7BB-14431C15437E}"/>
              </a:ext>
            </a:extLst>
          </p:cNvPr>
          <p:cNvSpPr>
            <a:spLocks noGrp="1"/>
          </p:cNvSpPr>
          <p:nvPr>
            <p:ph type="dt" sz="half" idx="10"/>
          </p:nvPr>
        </p:nvSpPr>
        <p:spPr/>
        <p:txBody>
          <a:bodyPr/>
          <a:lstStyle/>
          <a:p>
            <a:fld id="{A4FD02C9-3D8C-4CD4-BD60-FDCD58772382}" type="datetimeFigureOut">
              <a:rPr lang="en-GB" smtClean="0"/>
              <a:t>12/01/2025</a:t>
            </a:fld>
            <a:endParaRPr lang="en-GB"/>
          </a:p>
        </p:txBody>
      </p:sp>
      <p:sp>
        <p:nvSpPr>
          <p:cNvPr id="5" name="Footer Placeholder 4">
            <a:extLst>
              <a:ext uri="{FF2B5EF4-FFF2-40B4-BE49-F238E27FC236}">
                <a16:creationId xmlns:a16="http://schemas.microsoft.com/office/drawing/2014/main" id="{3903CB4D-3811-419D-ABD2-D2F5BB2474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1932993-B291-45C1-A4C9-7D9668FB608A}"/>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902361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A3EFB-8FA0-4096-829B-E9B8E9993D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7AD2943-FC3C-4234-A0E6-8112740CB8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06F23D-7E1A-4584-A2F8-F3300F694528}"/>
              </a:ext>
            </a:extLst>
          </p:cNvPr>
          <p:cNvSpPr>
            <a:spLocks noGrp="1"/>
          </p:cNvSpPr>
          <p:nvPr>
            <p:ph type="dt" sz="half" idx="10"/>
          </p:nvPr>
        </p:nvSpPr>
        <p:spPr/>
        <p:txBody>
          <a:bodyPr/>
          <a:lstStyle/>
          <a:p>
            <a:fld id="{A4FD02C9-3D8C-4CD4-BD60-FDCD58772382}" type="datetimeFigureOut">
              <a:rPr lang="en-GB" smtClean="0"/>
              <a:t>12/01/2025</a:t>
            </a:fld>
            <a:endParaRPr lang="en-GB"/>
          </a:p>
        </p:txBody>
      </p:sp>
      <p:sp>
        <p:nvSpPr>
          <p:cNvPr id="5" name="Footer Placeholder 4">
            <a:extLst>
              <a:ext uri="{FF2B5EF4-FFF2-40B4-BE49-F238E27FC236}">
                <a16:creationId xmlns:a16="http://schemas.microsoft.com/office/drawing/2014/main" id="{5A5348FA-DC5D-4DC0-8E3E-5FD3F717E0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2FF58F-F166-431D-A4F4-82C645B4979F}"/>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559419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23C80-B963-4AE7-AA61-675C1F8A79E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735D092-9AA3-4196-B6D7-6540DBFF6DB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5088759-300B-4ACD-A29F-212F0BA62D1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AB9F387-0E02-47D4-83D2-21B12DBE5B61}"/>
              </a:ext>
            </a:extLst>
          </p:cNvPr>
          <p:cNvSpPr>
            <a:spLocks noGrp="1"/>
          </p:cNvSpPr>
          <p:nvPr>
            <p:ph type="dt" sz="half" idx="10"/>
          </p:nvPr>
        </p:nvSpPr>
        <p:spPr/>
        <p:txBody>
          <a:bodyPr/>
          <a:lstStyle/>
          <a:p>
            <a:fld id="{A4FD02C9-3D8C-4CD4-BD60-FDCD58772382}" type="datetimeFigureOut">
              <a:rPr lang="en-GB" smtClean="0"/>
              <a:t>12/01/2025</a:t>
            </a:fld>
            <a:endParaRPr lang="en-GB"/>
          </a:p>
        </p:txBody>
      </p:sp>
      <p:sp>
        <p:nvSpPr>
          <p:cNvPr id="6" name="Footer Placeholder 5">
            <a:extLst>
              <a:ext uri="{FF2B5EF4-FFF2-40B4-BE49-F238E27FC236}">
                <a16:creationId xmlns:a16="http://schemas.microsoft.com/office/drawing/2014/main" id="{1098C58C-B841-403C-8AEB-C533B15293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F312059-00A5-4BB5-89CF-12B0859B89D1}"/>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820841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C1B50-03BC-44FD-BD99-CBC85C5B2E2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8BD8C12-9510-4C93-A6D7-89291E1234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0DCFA1A-A14B-46BC-8DC1-1ADF67AAA22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BF0272E-BE53-4DF4-B1A7-EA53263C4D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C128BC9-5650-4494-8762-7193D190234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1F4346B-907A-4D4F-A079-18AD41928F14}"/>
              </a:ext>
            </a:extLst>
          </p:cNvPr>
          <p:cNvSpPr>
            <a:spLocks noGrp="1"/>
          </p:cNvSpPr>
          <p:nvPr>
            <p:ph type="dt" sz="half" idx="10"/>
          </p:nvPr>
        </p:nvSpPr>
        <p:spPr/>
        <p:txBody>
          <a:bodyPr/>
          <a:lstStyle/>
          <a:p>
            <a:fld id="{A4FD02C9-3D8C-4CD4-BD60-FDCD58772382}" type="datetimeFigureOut">
              <a:rPr lang="en-GB" smtClean="0"/>
              <a:t>12/01/2025</a:t>
            </a:fld>
            <a:endParaRPr lang="en-GB"/>
          </a:p>
        </p:txBody>
      </p:sp>
      <p:sp>
        <p:nvSpPr>
          <p:cNvPr id="8" name="Footer Placeholder 7">
            <a:extLst>
              <a:ext uri="{FF2B5EF4-FFF2-40B4-BE49-F238E27FC236}">
                <a16:creationId xmlns:a16="http://schemas.microsoft.com/office/drawing/2014/main" id="{38293722-1DBA-49AF-85F9-6B69D71625E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A5977FC-B443-4E2E-BB14-22709E3A7910}"/>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186244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24B08-D3D8-4B32-AF10-094252D9FAF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0E52E7F-3D00-4E33-9DD3-04CC186250A7}"/>
              </a:ext>
            </a:extLst>
          </p:cNvPr>
          <p:cNvSpPr>
            <a:spLocks noGrp="1"/>
          </p:cNvSpPr>
          <p:nvPr>
            <p:ph type="dt" sz="half" idx="10"/>
          </p:nvPr>
        </p:nvSpPr>
        <p:spPr/>
        <p:txBody>
          <a:bodyPr/>
          <a:lstStyle/>
          <a:p>
            <a:fld id="{A4FD02C9-3D8C-4CD4-BD60-FDCD58772382}" type="datetimeFigureOut">
              <a:rPr lang="en-GB" smtClean="0"/>
              <a:t>12/01/2025</a:t>
            </a:fld>
            <a:endParaRPr lang="en-GB"/>
          </a:p>
        </p:txBody>
      </p:sp>
      <p:sp>
        <p:nvSpPr>
          <p:cNvPr id="4" name="Footer Placeholder 3">
            <a:extLst>
              <a:ext uri="{FF2B5EF4-FFF2-40B4-BE49-F238E27FC236}">
                <a16:creationId xmlns:a16="http://schemas.microsoft.com/office/drawing/2014/main" id="{2AAAB1F9-8A14-4F32-A588-1817B459883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A96E3E9-4F96-461B-AB20-D0817029B477}"/>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889672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853B75-5EDD-4B30-8349-4EB1D5225B79}"/>
              </a:ext>
            </a:extLst>
          </p:cNvPr>
          <p:cNvSpPr>
            <a:spLocks noGrp="1"/>
          </p:cNvSpPr>
          <p:nvPr>
            <p:ph type="dt" sz="half" idx="10"/>
          </p:nvPr>
        </p:nvSpPr>
        <p:spPr/>
        <p:txBody>
          <a:bodyPr/>
          <a:lstStyle/>
          <a:p>
            <a:fld id="{A4FD02C9-3D8C-4CD4-BD60-FDCD58772382}" type="datetimeFigureOut">
              <a:rPr lang="en-GB" smtClean="0"/>
              <a:t>12/01/2025</a:t>
            </a:fld>
            <a:endParaRPr lang="en-GB"/>
          </a:p>
        </p:txBody>
      </p:sp>
      <p:sp>
        <p:nvSpPr>
          <p:cNvPr id="3" name="Footer Placeholder 2">
            <a:extLst>
              <a:ext uri="{FF2B5EF4-FFF2-40B4-BE49-F238E27FC236}">
                <a16:creationId xmlns:a16="http://schemas.microsoft.com/office/drawing/2014/main" id="{01CA0B36-0FBC-4B63-99C5-0E48D9FD620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C0E4803-EF21-4799-8196-EBFA1E523DDC}"/>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95312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C74CC-A74A-4C02-ABC9-5E28B7CDB4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07D96AD-68F2-44F7-9865-31D2F545B0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80BA6F5-BA26-4919-AA5F-BC6A456B94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714485-B2C7-48A3-9C87-31D6C6E1396E}"/>
              </a:ext>
            </a:extLst>
          </p:cNvPr>
          <p:cNvSpPr>
            <a:spLocks noGrp="1"/>
          </p:cNvSpPr>
          <p:nvPr>
            <p:ph type="dt" sz="half" idx="10"/>
          </p:nvPr>
        </p:nvSpPr>
        <p:spPr/>
        <p:txBody>
          <a:bodyPr/>
          <a:lstStyle/>
          <a:p>
            <a:fld id="{A4FD02C9-3D8C-4CD4-BD60-FDCD58772382}" type="datetimeFigureOut">
              <a:rPr lang="en-GB" smtClean="0"/>
              <a:t>12/01/2025</a:t>
            </a:fld>
            <a:endParaRPr lang="en-GB"/>
          </a:p>
        </p:txBody>
      </p:sp>
      <p:sp>
        <p:nvSpPr>
          <p:cNvPr id="6" name="Footer Placeholder 5">
            <a:extLst>
              <a:ext uri="{FF2B5EF4-FFF2-40B4-BE49-F238E27FC236}">
                <a16:creationId xmlns:a16="http://schemas.microsoft.com/office/drawing/2014/main" id="{5D095F3C-F093-43F1-9A7D-82E0853CC2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86C612F-E072-40E6-AB35-157EFF982C88}"/>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7524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13637-0112-4ECA-9272-004FEC53C0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F2AD555-B292-4367-858D-EDFA903C30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6857DB4-CFA4-4E16-A9E1-FE55ADB93F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A91B896-FCF5-4C21-8C8D-78CC0700C219}"/>
              </a:ext>
            </a:extLst>
          </p:cNvPr>
          <p:cNvSpPr>
            <a:spLocks noGrp="1"/>
          </p:cNvSpPr>
          <p:nvPr>
            <p:ph type="dt" sz="half" idx="10"/>
          </p:nvPr>
        </p:nvSpPr>
        <p:spPr/>
        <p:txBody>
          <a:bodyPr/>
          <a:lstStyle/>
          <a:p>
            <a:fld id="{A4FD02C9-3D8C-4CD4-BD60-FDCD58772382}" type="datetimeFigureOut">
              <a:rPr lang="en-GB" smtClean="0"/>
              <a:t>12/01/2025</a:t>
            </a:fld>
            <a:endParaRPr lang="en-GB"/>
          </a:p>
        </p:txBody>
      </p:sp>
      <p:sp>
        <p:nvSpPr>
          <p:cNvPr id="6" name="Footer Placeholder 5">
            <a:extLst>
              <a:ext uri="{FF2B5EF4-FFF2-40B4-BE49-F238E27FC236}">
                <a16:creationId xmlns:a16="http://schemas.microsoft.com/office/drawing/2014/main" id="{1B52DC7F-833E-4D64-A92E-F4E9B1C86F4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9F5B7E-34B6-41B6-BBC5-7467C2909B8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477663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73CA0B-2498-457B-AA45-7F54CE1255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CEE1821-33EA-47D8-B75E-16A7D06CE0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692FEB-BB09-4D15-A2FD-9690E8A3A3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FD02C9-3D8C-4CD4-BD60-FDCD58772382}" type="datetimeFigureOut">
              <a:rPr lang="en-GB" smtClean="0"/>
              <a:t>12/01/2025</a:t>
            </a:fld>
            <a:endParaRPr lang="en-GB"/>
          </a:p>
        </p:txBody>
      </p:sp>
      <p:sp>
        <p:nvSpPr>
          <p:cNvPr id="5" name="Footer Placeholder 4">
            <a:extLst>
              <a:ext uri="{FF2B5EF4-FFF2-40B4-BE49-F238E27FC236}">
                <a16:creationId xmlns:a16="http://schemas.microsoft.com/office/drawing/2014/main" id="{90432B41-D5EA-403F-B01D-60973296EC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50A5E04-8AAC-4614-88B6-2F9F8404BD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7EDC97-8A51-4447-AC82-4CB2BBC37F54}" type="slidenum">
              <a:rPr lang="en-GB" smtClean="0"/>
              <a:t>‹#›</a:t>
            </a:fld>
            <a:endParaRPr lang="en-GB"/>
          </a:p>
        </p:txBody>
      </p:sp>
    </p:spTree>
    <p:extLst>
      <p:ext uri="{BB962C8B-B14F-4D97-AF65-F5344CB8AC3E}">
        <p14:creationId xmlns:p14="http://schemas.microsoft.com/office/powerpoint/2010/main" val="2291762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27D964CA-FAD4-40D5-8A19-F7B4BB4823E1}"/>
              </a:ext>
            </a:extLst>
          </p:cNvPr>
          <p:cNvSpPr txBox="1">
            <a:spLocks noChangeArrowheads="1"/>
          </p:cNvSpPr>
          <p:nvPr/>
        </p:nvSpPr>
        <p:spPr bwMode="auto">
          <a:xfrm>
            <a:off x="201138" y="149525"/>
            <a:ext cx="3792165" cy="919421"/>
          </a:xfrm>
          <a:prstGeom prst="rect">
            <a:avLst/>
          </a:prstGeom>
          <a:noFill/>
          <a:ln w="28575" algn="in">
            <a:solidFill>
              <a:srgbClr val="92D05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200" b="0" i="0" u="none" strike="noStrike" cap="none" normalizeH="0" baseline="0" dirty="0">
                <a:ln>
                  <a:noFill/>
                </a:ln>
                <a:solidFill>
                  <a:srgbClr val="000000"/>
                </a:solidFill>
                <a:effectLst/>
                <a:latin typeface="SassoonCRInfant" panose="00000400000000000000" pitchFamily="2" charset="0"/>
                <a:cs typeface="Lucida Sans Unicode" panose="020B0602030504020204" pitchFamily="34" charset="0"/>
              </a:rPr>
              <a:t>Year </a:t>
            </a:r>
            <a:r>
              <a:rPr kumimoji="0" lang="en-GB" altLang="en-US" sz="2200" b="0" i="0" u="none" strike="noStrike" cap="none" normalizeH="0" baseline="0" dirty="0" smtClean="0">
                <a:ln>
                  <a:noFill/>
                </a:ln>
                <a:solidFill>
                  <a:srgbClr val="000000"/>
                </a:solidFill>
                <a:effectLst/>
                <a:latin typeface="SassoonCRInfant" panose="00000400000000000000" pitchFamily="2" charset="0"/>
                <a:cs typeface="Lucida Sans Unicode" panose="020B0602030504020204" pitchFamily="34" charset="0"/>
              </a:rPr>
              <a:t>4 </a:t>
            </a:r>
            <a:r>
              <a:rPr kumimoji="0" lang="en-GB" altLang="en-US" sz="2200" b="0" i="0" u="none" strike="noStrike" cap="none" normalizeH="0" baseline="0" dirty="0">
                <a:ln>
                  <a:noFill/>
                </a:ln>
                <a:solidFill>
                  <a:srgbClr val="000000"/>
                </a:solidFill>
                <a:effectLst/>
                <a:latin typeface="SassoonCRInfant" panose="00000400000000000000" pitchFamily="2" charset="0"/>
                <a:cs typeface="Lucida Sans Unicode" panose="020B0602030504020204" pitchFamily="34" charset="0"/>
              </a:rPr>
              <a:t>– </a:t>
            </a:r>
            <a:r>
              <a:rPr lang="en-GB" altLang="en-US" sz="2200" dirty="0">
                <a:solidFill>
                  <a:srgbClr val="000000"/>
                </a:solidFill>
                <a:latin typeface="SassoonCRInfant" panose="00000400000000000000" pitchFamily="2" charset="0"/>
                <a:cs typeface="Lucida Sans Unicode" panose="020B0602030504020204" pitchFamily="34" charset="0"/>
              </a:rPr>
              <a:t>Flamingo class</a:t>
            </a:r>
          </a:p>
          <a:p>
            <a:pPr marL="0" marR="0" lvl="0" indent="0" algn="ctr" defTabSz="914400" rtl="0" eaLnBrk="0" fontAlgn="base" latinLnBrk="0" hangingPunct="0">
              <a:lnSpc>
                <a:spcPct val="100000"/>
              </a:lnSpc>
              <a:spcBef>
                <a:spcPct val="0"/>
              </a:spcBef>
              <a:spcAft>
                <a:spcPct val="0"/>
              </a:spcAft>
              <a:buClrTx/>
              <a:buSzTx/>
              <a:buFontTx/>
              <a:buNone/>
              <a:tabLst/>
            </a:pPr>
            <a:r>
              <a:rPr lang="en-GB" altLang="en-US" sz="2200" dirty="0" smtClean="0">
                <a:solidFill>
                  <a:srgbClr val="000000"/>
                </a:solidFill>
                <a:latin typeface="SassoonCRInfant" panose="00000400000000000000" pitchFamily="2" charset="0"/>
                <a:cs typeface="Lucida Sans Unicode" panose="020B0602030504020204" pitchFamily="34" charset="0"/>
              </a:rPr>
              <a:t>Spring 1 C</a:t>
            </a:r>
            <a:r>
              <a:rPr kumimoji="0" lang="en-GB" altLang="en-US" sz="2200" b="0" i="0" u="none" strike="noStrike" cap="none" normalizeH="0" baseline="0" dirty="0" smtClean="0">
                <a:ln>
                  <a:noFill/>
                </a:ln>
                <a:solidFill>
                  <a:srgbClr val="000000"/>
                </a:solidFill>
                <a:effectLst/>
                <a:latin typeface="SassoonCRInfant" panose="00000400000000000000" pitchFamily="2" charset="0"/>
                <a:cs typeface="Lucida Sans Unicode" panose="020B0602030504020204" pitchFamily="34" charset="0"/>
              </a:rPr>
              <a:t>urriculum </a:t>
            </a:r>
            <a:r>
              <a:rPr kumimoji="0" lang="en-GB" altLang="en-US" sz="2200" b="0" i="0" u="none" strike="noStrike" cap="none" normalizeH="0" baseline="0" dirty="0">
                <a:ln>
                  <a:noFill/>
                </a:ln>
                <a:solidFill>
                  <a:srgbClr val="000000"/>
                </a:solidFill>
                <a:effectLst/>
                <a:latin typeface="SassoonCRInfant" panose="00000400000000000000" pitchFamily="2" charset="0"/>
                <a:cs typeface="Lucida Sans Unicode" panose="020B0602030504020204" pitchFamily="34" charset="0"/>
              </a:rPr>
              <a:t>Map </a:t>
            </a:r>
          </a:p>
        </p:txBody>
      </p:sp>
      <p:graphicFrame>
        <p:nvGraphicFramePr>
          <p:cNvPr id="5" name="Table 4">
            <a:extLst>
              <a:ext uri="{FF2B5EF4-FFF2-40B4-BE49-F238E27FC236}">
                <a16:creationId xmlns:a16="http://schemas.microsoft.com/office/drawing/2014/main" id="{FA8CF3AC-CD02-44AC-BB62-4E92093EB6ED}"/>
              </a:ext>
            </a:extLst>
          </p:cNvPr>
          <p:cNvGraphicFramePr>
            <a:graphicFrameLocks noGrp="1"/>
          </p:cNvGraphicFramePr>
          <p:nvPr>
            <p:extLst>
              <p:ext uri="{D42A27DB-BD31-4B8C-83A1-F6EECF244321}">
                <p14:modId xmlns:p14="http://schemas.microsoft.com/office/powerpoint/2010/main" val="1736630751"/>
              </p:ext>
            </p:extLst>
          </p:nvPr>
        </p:nvGraphicFramePr>
        <p:xfrm>
          <a:off x="4200600" y="149525"/>
          <a:ext cx="3790800" cy="2030548"/>
        </p:xfrm>
        <a:graphic>
          <a:graphicData uri="http://schemas.openxmlformats.org/drawingml/2006/table">
            <a:tbl>
              <a:tblPr firstRow="1" bandRow="1">
                <a:tableStyleId>{93296810-A885-4BE3-A3E7-6D5BEEA58F35}</a:tableStyleId>
              </a:tblPr>
              <a:tblGrid>
                <a:gridCol w="3790800">
                  <a:extLst>
                    <a:ext uri="{9D8B030D-6E8A-4147-A177-3AD203B41FA5}">
                      <a16:colId xmlns:a16="http://schemas.microsoft.com/office/drawing/2014/main" val="1337843456"/>
                    </a:ext>
                  </a:extLst>
                </a:gridCol>
              </a:tblGrid>
              <a:tr h="380728">
                <a:tc>
                  <a:txBody>
                    <a:bodyPr/>
                    <a:lstStyle/>
                    <a:p>
                      <a:r>
                        <a:rPr lang="en-GB" dirty="0" smtClean="0"/>
                        <a:t>English</a:t>
                      </a:r>
                      <a:endParaRPr lang="en-GB" dirty="0"/>
                    </a:p>
                  </a:txBody>
                  <a:tcPr anchor="ctr"/>
                </a:tc>
                <a:extLst>
                  <a:ext uri="{0D108BD9-81ED-4DB2-BD59-A6C34878D82A}">
                    <a16:rowId xmlns:a16="http://schemas.microsoft.com/office/drawing/2014/main" val="1786578608"/>
                  </a:ext>
                </a:extLst>
              </a:tr>
              <a:tr h="1649820">
                <a:tc>
                  <a:txBody>
                    <a:bodyPr/>
                    <a:lstStyle/>
                    <a:p>
                      <a:r>
                        <a:rPr lang="en-GB" sz="1400" dirty="0" smtClean="0"/>
                        <a:t>We</a:t>
                      </a:r>
                      <a:r>
                        <a:rPr lang="en-GB" sz="1400" baseline="0" dirty="0" smtClean="0"/>
                        <a:t> </a:t>
                      </a:r>
                      <a:r>
                        <a:rPr lang="en-GB" sz="1400" baseline="0" dirty="0" smtClean="0"/>
                        <a:t>will begin by writing diary entries based on the text </a:t>
                      </a:r>
                      <a:r>
                        <a:rPr lang="en-GB" sz="1400" i="1" baseline="0" dirty="0" smtClean="0"/>
                        <a:t>In Our Hands</a:t>
                      </a:r>
                      <a:r>
                        <a:rPr lang="en-GB" sz="1400" i="0" baseline="0" dirty="0" smtClean="0"/>
                        <a:t> before exploring the features of newspaper reports using </a:t>
                      </a:r>
                      <a:r>
                        <a:rPr lang="en-GB" sz="1400" i="1" baseline="0" dirty="0" smtClean="0"/>
                        <a:t>Real Life Mysteries </a:t>
                      </a:r>
                      <a:r>
                        <a:rPr lang="en-GB" sz="1400" i="0" baseline="0" dirty="0" smtClean="0"/>
                        <a:t>as a jumping point to write our own. </a:t>
                      </a:r>
                      <a:r>
                        <a:rPr lang="en-GB" sz="1400" baseline="0" dirty="0" smtClean="0"/>
                        <a:t> Finally, we will revisit persuasive writing, this time producing travel leaflets to inspire the reader to visit the children’s chosen countries.</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8" name="Table 7">
            <a:extLst>
              <a:ext uri="{FF2B5EF4-FFF2-40B4-BE49-F238E27FC236}">
                <a16:creationId xmlns:a16="http://schemas.microsoft.com/office/drawing/2014/main" id="{29206755-AFEA-4C39-969A-3A80F2EEC01F}"/>
              </a:ext>
            </a:extLst>
          </p:cNvPr>
          <p:cNvGraphicFramePr>
            <a:graphicFrameLocks noGrp="1"/>
          </p:cNvGraphicFramePr>
          <p:nvPr>
            <p:extLst>
              <p:ext uri="{D42A27DB-BD31-4B8C-83A1-F6EECF244321}">
                <p14:modId xmlns:p14="http://schemas.microsoft.com/office/powerpoint/2010/main" val="3393472100"/>
              </p:ext>
            </p:extLst>
          </p:nvPr>
        </p:nvGraphicFramePr>
        <p:xfrm>
          <a:off x="8198698" y="149525"/>
          <a:ext cx="3790800" cy="1950720"/>
        </p:xfrm>
        <a:graphic>
          <a:graphicData uri="http://schemas.openxmlformats.org/drawingml/2006/table">
            <a:tbl>
              <a:tblPr firstRow="1" bandRow="1">
                <a:tableStyleId>{93296810-A885-4BE3-A3E7-6D5BEEA58F35}</a:tableStyleId>
              </a:tblPr>
              <a:tblGrid>
                <a:gridCol w="3790800">
                  <a:extLst>
                    <a:ext uri="{9D8B030D-6E8A-4147-A177-3AD203B41FA5}">
                      <a16:colId xmlns:a16="http://schemas.microsoft.com/office/drawing/2014/main" val="1337843456"/>
                    </a:ext>
                  </a:extLst>
                </a:gridCol>
              </a:tblGrid>
              <a:tr h="322052">
                <a:tc>
                  <a:txBody>
                    <a:bodyPr/>
                    <a:lstStyle/>
                    <a:p>
                      <a:r>
                        <a:rPr lang="en-GB" dirty="0"/>
                        <a:t>Maths</a:t>
                      </a:r>
                    </a:p>
                  </a:txBody>
                  <a:tcPr anchor="ctr"/>
                </a:tc>
                <a:extLst>
                  <a:ext uri="{0D108BD9-81ED-4DB2-BD59-A6C34878D82A}">
                    <a16:rowId xmlns:a16="http://schemas.microsoft.com/office/drawing/2014/main" val="1786578608"/>
                  </a:ext>
                </a:extLst>
              </a:tr>
              <a:tr h="1544865">
                <a:tc>
                  <a:txBody>
                    <a:bodyPr/>
                    <a:lstStyle/>
                    <a:p>
                      <a:r>
                        <a:rPr lang="en-GB" sz="1400" dirty="0" smtClean="0"/>
                        <a:t>We</a:t>
                      </a:r>
                      <a:r>
                        <a:rPr lang="en-GB" sz="1400" baseline="0" dirty="0" smtClean="0"/>
                        <a:t>’ll be multiplying and dividing by 10 and 100, exploring decimal numbers for the first time. We will then dive into the world of shape by recalling properties and calculating perimeter and area. The children have made fantastic progress in learning their times tables – we will continue this half term with the 3s, 4s, and 6s.</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9" name="Table 8">
            <a:extLst>
              <a:ext uri="{FF2B5EF4-FFF2-40B4-BE49-F238E27FC236}">
                <a16:creationId xmlns:a16="http://schemas.microsoft.com/office/drawing/2014/main" id="{144B4083-B2DA-4CA1-AEF1-973FE94A42AE}"/>
              </a:ext>
            </a:extLst>
          </p:cNvPr>
          <p:cNvGraphicFramePr>
            <a:graphicFrameLocks noGrp="1"/>
          </p:cNvGraphicFramePr>
          <p:nvPr>
            <p:extLst>
              <p:ext uri="{D42A27DB-BD31-4B8C-83A1-F6EECF244321}">
                <p14:modId xmlns:p14="http://schemas.microsoft.com/office/powerpoint/2010/main" val="412241605"/>
              </p:ext>
            </p:extLst>
          </p:nvPr>
        </p:nvGraphicFramePr>
        <p:xfrm>
          <a:off x="201137" y="1158602"/>
          <a:ext cx="3792164" cy="1790127"/>
        </p:xfrm>
        <a:graphic>
          <a:graphicData uri="http://schemas.openxmlformats.org/drawingml/2006/table">
            <a:tbl>
              <a:tblPr firstRow="1" bandRow="1">
                <a:tableStyleId>{93296810-A885-4BE3-A3E7-6D5BEEA58F35}</a:tableStyleId>
              </a:tblPr>
              <a:tblGrid>
                <a:gridCol w="3792164">
                  <a:extLst>
                    <a:ext uri="{9D8B030D-6E8A-4147-A177-3AD203B41FA5}">
                      <a16:colId xmlns:a16="http://schemas.microsoft.com/office/drawing/2014/main" val="1337843456"/>
                    </a:ext>
                  </a:extLst>
                </a:gridCol>
              </a:tblGrid>
              <a:tr h="405371">
                <a:tc>
                  <a:txBody>
                    <a:bodyPr/>
                    <a:lstStyle/>
                    <a:p>
                      <a:r>
                        <a:rPr lang="en-GB" dirty="0"/>
                        <a:t>Science</a:t>
                      </a:r>
                    </a:p>
                  </a:txBody>
                  <a:tcPr anchor="ctr"/>
                </a:tc>
                <a:extLst>
                  <a:ext uri="{0D108BD9-81ED-4DB2-BD59-A6C34878D82A}">
                    <a16:rowId xmlns:a16="http://schemas.microsoft.com/office/drawing/2014/main" val="1786578608"/>
                  </a:ext>
                </a:extLst>
              </a:tr>
              <a:tr h="1384756">
                <a:tc>
                  <a:txBody>
                    <a:bodyPr/>
                    <a:lstStyle/>
                    <a:p>
                      <a:r>
                        <a:rPr lang="en-GB" sz="1400" dirty="0" smtClean="0"/>
                        <a:t>We’ll </a:t>
                      </a:r>
                      <a:r>
                        <a:rPr lang="en-GB" sz="1400" dirty="0" smtClean="0"/>
                        <a:t>be catching</a:t>
                      </a:r>
                      <a:r>
                        <a:rPr lang="en-GB" sz="1400" baseline="0" dirty="0" smtClean="0"/>
                        <a:t> up on our knowledge of Living Things this half term, looking at food chains, habitats, animal adaptations, inheritance, and conservation.</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10" name="Table 9">
            <a:extLst>
              <a:ext uri="{FF2B5EF4-FFF2-40B4-BE49-F238E27FC236}">
                <a16:creationId xmlns:a16="http://schemas.microsoft.com/office/drawing/2014/main" id="{F6BF2F47-F5A6-44A7-89DF-6F32BA1D053C}"/>
              </a:ext>
            </a:extLst>
          </p:cNvPr>
          <p:cNvGraphicFramePr>
            <a:graphicFrameLocks noGrp="1"/>
          </p:cNvGraphicFramePr>
          <p:nvPr>
            <p:extLst>
              <p:ext uri="{D42A27DB-BD31-4B8C-83A1-F6EECF244321}">
                <p14:modId xmlns:p14="http://schemas.microsoft.com/office/powerpoint/2010/main" val="875400422"/>
              </p:ext>
            </p:extLst>
          </p:nvPr>
        </p:nvGraphicFramePr>
        <p:xfrm>
          <a:off x="201819" y="3029944"/>
          <a:ext cx="3790800" cy="1790127"/>
        </p:xfrm>
        <a:graphic>
          <a:graphicData uri="http://schemas.openxmlformats.org/drawingml/2006/table">
            <a:tbl>
              <a:tblPr firstRow="1" bandRow="1">
                <a:tableStyleId>{93296810-A885-4BE3-A3E7-6D5BEEA58F35}</a:tableStyleId>
              </a:tblPr>
              <a:tblGrid>
                <a:gridCol w="3790800">
                  <a:extLst>
                    <a:ext uri="{9D8B030D-6E8A-4147-A177-3AD203B41FA5}">
                      <a16:colId xmlns:a16="http://schemas.microsoft.com/office/drawing/2014/main" val="1337843456"/>
                    </a:ext>
                  </a:extLst>
                </a:gridCol>
              </a:tblGrid>
              <a:tr h="418527">
                <a:tc>
                  <a:txBody>
                    <a:bodyPr/>
                    <a:lstStyle/>
                    <a:p>
                      <a:r>
                        <a:rPr lang="en-GB" dirty="0"/>
                        <a:t>History</a:t>
                      </a:r>
                    </a:p>
                  </a:txBody>
                  <a:tcPr anchor="ctr"/>
                </a:tc>
                <a:extLst>
                  <a:ext uri="{0D108BD9-81ED-4DB2-BD59-A6C34878D82A}">
                    <a16:rowId xmlns:a16="http://schemas.microsoft.com/office/drawing/2014/main" val="1786578608"/>
                  </a:ext>
                </a:extLst>
              </a:tr>
              <a:tr h="1354718">
                <a:tc>
                  <a:txBody>
                    <a:bodyPr/>
                    <a:lstStyle/>
                    <a:p>
                      <a:r>
                        <a:rPr lang="en-GB" sz="1400" dirty="0" smtClean="0"/>
                        <a:t>We’ll</a:t>
                      </a:r>
                      <a:r>
                        <a:rPr lang="en-GB" sz="1400" baseline="0" dirty="0" smtClean="0"/>
                        <a:t> be talking all things Ancient Egyptians this term! The children will learn about the importance of the Nile, the structure of society, the influence of the Gods, the purpose of pyramids, and the rituals followed in order to succeed in the believed afterlife.</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12" name="Table 11">
            <a:extLst>
              <a:ext uri="{FF2B5EF4-FFF2-40B4-BE49-F238E27FC236}">
                <a16:creationId xmlns:a16="http://schemas.microsoft.com/office/drawing/2014/main" id="{0631405A-09BD-40D8-B190-EC27D20D8371}"/>
              </a:ext>
            </a:extLst>
          </p:cNvPr>
          <p:cNvGraphicFramePr>
            <a:graphicFrameLocks noGrp="1"/>
          </p:cNvGraphicFramePr>
          <p:nvPr>
            <p:extLst>
              <p:ext uri="{D42A27DB-BD31-4B8C-83A1-F6EECF244321}">
                <p14:modId xmlns:p14="http://schemas.microsoft.com/office/powerpoint/2010/main" val="2640999952"/>
              </p:ext>
            </p:extLst>
          </p:nvPr>
        </p:nvGraphicFramePr>
        <p:xfrm>
          <a:off x="215566" y="4901286"/>
          <a:ext cx="3790800" cy="1786928"/>
        </p:xfrm>
        <a:graphic>
          <a:graphicData uri="http://schemas.openxmlformats.org/drawingml/2006/table">
            <a:tbl>
              <a:tblPr firstRow="1" bandRow="1">
                <a:tableStyleId>{93296810-A885-4BE3-A3E7-6D5BEEA58F35}</a:tableStyleId>
              </a:tblPr>
              <a:tblGrid>
                <a:gridCol w="3790800">
                  <a:extLst>
                    <a:ext uri="{9D8B030D-6E8A-4147-A177-3AD203B41FA5}">
                      <a16:colId xmlns:a16="http://schemas.microsoft.com/office/drawing/2014/main" val="1337843456"/>
                    </a:ext>
                  </a:extLst>
                </a:gridCol>
              </a:tblGrid>
              <a:tr h="394369">
                <a:tc>
                  <a:txBody>
                    <a:bodyPr/>
                    <a:lstStyle/>
                    <a:p>
                      <a:r>
                        <a:rPr lang="en-GB" dirty="0"/>
                        <a:t>Geography</a:t>
                      </a:r>
                    </a:p>
                  </a:txBody>
                  <a:tcPr anchor="ctr"/>
                </a:tc>
                <a:extLst>
                  <a:ext uri="{0D108BD9-81ED-4DB2-BD59-A6C34878D82A}">
                    <a16:rowId xmlns:a16="http://schemas.microsoft.com/office/drawing/2014/main" val="1786578608"/>
                  </a:ext>
                </a:extLst>
              </a:tr>
              <a:tr h="1392559">
                <a:tc>
                  <a:txBody>
                    <a:bodyPr/>
                    <a:lstStyle/>
                    <a:p>
                      <a:r>
                        <a:rPr lang="en-GB" sz="1400" dirty="0" smtClean="0"/>
                        <a:t>We</a:t>
                      </a:r>
                      <a:r>
                        <a:rPr lang="en-GB" sz="1400" baseline="0" dirty="0" smtClean="0"/>
                        <a:t> will </a:t>
                      </a:r>
                      <a:r>
                        <a:rPr lang="en-GB" sz="1400" baseline="0" dirty="0" smtClean="0"/>
                        <a:t>begin by learning about coastal erosion and methods for its prevention. We will then learn about national and international transport and the effects of pollution on our planet.</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13" name="Table 12">
            <a:extLst>
              <a:ext uri="{FF2B5EF4-FFF2-40B4-BE49-F238E27FC236}">
                <a16:creationId xmlns:a16="http://schemas.microsoft.com/office/drawing/2014/main" id="{E578EDF0-7EBF-4637-839E-C002CD7B9ED3}"/>
              </a:ext>
            </a:extLst>
          </p:cNvPr>
          <p:cNvGraphicFramePr>
            <a:graphicFrameLocks noGrp="1"/>
          </p:cNvGraphicFramePr>
          <p:nvPr>
            <p:extLst>
              <p:ext uri="{D42A27DB-BD31-4B8C-83A1-F6EECF244321}">
                <p14:modId xmlns:p14="http://schemas.microsoft.com/office/powerpoint/2010/main" val="3159654766"/>
              </p:ext>
            </p:extLst>
          </p:nvPr>
        </p:nvGraphicFramePr>
        <p:xfrm>
          <a:off x="4199084" y="2310063"/>
          <a:ext cx="3776516" cy="1800921"/>
        </p:xfrm>
        <a:graphic>
          <a:graphicData uri="http://schemas.openxmlformats.org/drawingml/2006/table">
            <a:tbl>
              <a:tblPr firstRow="1" bandRow="1">
                <a:tableStyleId>{93296810-A885-4BE3-A3E7-6D5BEEA58F35}</a:tableStyleId>
              </a:tblPr>
              <a:tblGrid>
                <a:gridCol w="3776516">
                  <a:extLst>
                    <a:ext uri="{9D8B030D-6E8A-4147-A177-3AD203B41FA5}">
                      <a16:colId xmlns:a16="http://schemas.microsoft.com/office/drawing/2014/main" val="1337843456"/>
                    </a:ext>
                  </a:extLst>
                </a:gridCol>
              </a:tblGrid>
              <a:tr h="379141">
                <a:tc>
                  <a:txBody>
                    <a:bodyPr/>
                    <a:lstStyle/>
                    <a:p>
                      <a:r>
                        <a:rPr lang="en-GB" dirty="0"/>
                        <a:t>Art</a:t>
                      </a:r>
                    </a:p>
                  </a:txBody>
                  <a:tcPr anchor="ctr"/>
                </a:tc>
                <a:extLst>
                  <a:ext uri="{0D108BD9-81ED-4DB2-BD59-A6C34878D82A}">
                    <a16:rowId xmlns:a16="http://schemas.microsoft.com/office/drawing/2014/main" val="1786578608"/>
                  </a:ext>
                </a:extLst>
              </a:tr>
              <a:tr h="1421780">
                <a:tc>
                  <a:txBody>
                    <a:bodyPr/>
                    <a:lstStyle/>
                    <a:p>
                      <a:r>
                        <a:rPr lang="en-GB" sz="1400" dirty="0" smtClean="0"/>
                        <a:t>We</a:t>
                      </a:r>
                      <a:r>
                        <a:rPr lang="en-GB" sz="1400" baseline="0" dirty="0" smtClean="0"/>
                        <a:t> will be exploring </a:t>
                      </a:r>
                      <a:r>
                        <a:rPr lang="en-GB" sz="1400" baseline="0" dirty="0" smtClean="0"/>
                        <a:t>Abstract Art this half term, with a focus on the life and work of </a:t>
                      </a:r>
                      <a:r>
                        <a:rPr lang="en-GB" sz="1400" baseline="0" dirty="0" err="1" smtClean="0"/>
                        <a:t>Wassily</a:t>
                      </a:r>
                      <a:r>
                        <a:rPr lang="en-GB" sz="1400" baseline="0" dirty="0" smtClean="0"/>
                        <a:t> Kandinsky. We will experiment with line, colour, shape, and composition. At the end of the unit, children will produce their own Kandinsky-inspired artwork for display.</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15" name="Table 14">
            <a:extLst>
              <a:ext uri="{FF2B5EF4-FFF2-40B4-BE49-F238E27FC236}">
                <a16:creationId xmlns:a16="http://schemas.microsoft.com/office/drawing/2014/main" id="{513AC508-FC68-42F9-A28F-33BEB6A59376}"/>
              </a:ext>
            </a:extLst>
          </p:cNvPr>
          <p:cNvGraphicFramePr>
            <a:graphicFrameLocks noGrp="1"/>
          </p:cNvGraphicFramePr>
          <p:nvPr>
            <p:extLst>
              <p:ext uri="{D42A27DB-BD31-4B8C-83A1-F6EECF244321}">
                <p14:modId xmlns:p14="http://schemas.microsoft.com/office/powerpoint/2010/main" val="3774079844"/>
              </p:ext>
            </p:extLst>
          </p:nvPr>
        </p:nvGraphicFramePr>
        <p:xfrm>
          <a:off x="4203759" y="4196615"/>
          <a:ext cx="1855958" cy="2552935"/>
        </p:xfrm>
        <a:graphic>
          <a:graphicData uri="http://schemas.openxmlformats.org/drawingml/2006/table">
            <a:tbl>
              <a:tblPr firstRow="1" bandRow="1">
                <a:tableStyleId>{93296810-A885-4BE3-A3E7-6D5BEEA58F35}</a:tableStyleId>
              </a:tblPr>
              <a:tblGrid>
                <a:gridCol w="1855958">
                  <a:extLst>
                    <a:ext uri="{9D8B030D-6E8A-4147-A177-3AD203B41FA5}">
                      <a16:colId xmlns:a16="http://schemas.microsoft.com/office/drawing/2014/main" val="1337843456"/>
                    </a:ext>
                  </a:extLst>
                </a:gridCol>
              </a:tblGrid>
              <a:tr h="491021">
                <a:tc>
                  <a:txBody>
                    <a:bodyPr/>
                    <a:lstStyle/>
                    <a:p>
                      <a:r>
                        <a:rPr lang="en-GB" dirty="0"/>
                        <a:t>DT</a:t>
                      </a:r>
                    </a:p>
                  </a:txBody>
                  <a:tcPr anchor="ctr"/>
                </a:tc>
                <a:extLst>
                  <a:ext uri="{0D108BD9-81ED-4DB2-BD59-A6C34878D82A}">
                    <a16:rowId xmlns:a16="http://schemas.microsoft.com/office/drawing/2014/main" val="1786578608"/>
                  </a:ext>
                </a:extLst>
              </a:tr>
              <a:tr h="2061914">
                <a:tc>
                  <a:txBody>
                    <a:bodyPr/>
                    <a:lstStyle/>
                    <a:p>
                      <a:r>
                        <a:rPr lang="en-GB" sz="1400" dirty="0" smtClean="0"/>
                        <a:t>We</a:t>
                      </a:r>
                      <a:r>
                        <a:rPr lang="en-GB" sz="1400" baseline="0" dirty="0" smtClean="0"/>
                        <a:t>’ll be exploring </a:t>
                      </a:r>
                      <a:r>
                        <a:rPr lang="en-GB" sz="1400" baseline="0" dirty="0" smtClean="0"/>
                        <a:t>linked levers </a:t>
                      </a:r>
                      <a:r>
                        <a:rPr lang="en-GB" sz="1400" baseline="0" dirty="0" smtClean="0"/>
                        <a:t>this half term. We’ll </a:t>
                      </a:r>
                      <a:r>
                        <a:rPr lang="en-GB" sz="1400" baseline="0" dirty="0" smtClean="0"/>
                        <a:t>design, create, and test a moving image. </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16" name="Table 15">
            <a:extLst>
              <a:ext uri="{FF2B5EF4-FFF2-40B4-BE49-F238E27FC236}">
                <a16:creationId xmlns:a16="http://schemas.microsoft.com/office/drawing/2014/main" id="{31C26C41-BF83-4C9A-8B11-EE06B7BFA4C7}"/>
              </a:ext>
            </a:extLst>
          </p:cNvPr>
          <p:cNvGraphicFramePr>
            <a:graphicFrameLocks noGrp="1"/>
          </p:cNvGraphicFramePr>
          <p:nvPr>
            <p:extLst>
              <p:ext uri="{D42A27DB-BD31-4B8C-83A1-F6EECF244321}">
                <p14:modId xmlns:p14="http://schemas.microsoft.com/office/powerpoint/2010/main" val="3992121609"/>
              </p:ext>
            </p:extLst>
          </p:nvPr>
        </p:nvGraphicFramePr>
        <p:xfrm>
          <a:off x="6132284" y="4196615"/>
          <a:ext cx="1857600" cy="2548280"/>
        </p:xfrm>
        <a:graphic>
          <a:graphicData uri="http://schemas.openxmlformats.org/drawingml/2006/table">
            <a:tbl>
              <a:tblPr firstRow="1" bandRow="1">
                <a:tableStyleId>{93296810-A885-4BE3-A3E7-6D5BEEA58F35}</a:tableStyleId>
              </a:tblPr>
              <a:tblGrid>
                <a:gridCol w="1857600">
                  <a:extLst>
                    <a:ext uri="{9D8B030D-6E8A-4147-A177-3AD203B41FA5}">
                      <a16:colId xmlns:a16="http://schemas.microsoft.com/office/drawing/2014/main" val="1337843456"/>
                    </a:ext>
                  </a:extLst>
                </a:gridCol>
              </a:tblGrid>
              <a:tr h="491772">
                <a:tc>
                  <a:txBody>
                    <a:bodyPr/>
                    <a:lstStyle/>
                    <a:p>
                      <a:r>
                        <a:rPr lang="en-GB" dirty="0"/>
                        <a:t>Music</a:t>
                      </a:r>
                    </a:p>
                  </a:txBody>
                  <a:tcPr anchor="ctr"/>
                </a:tc>
                <a:extLst>
                  <a:ext uri="{0D108BD9-81ED-4DB2-BD59-A6C34878D82A}">
                    <a16:rowId xmlns:a16="http://schemas.microsoft.com/office/drawing/2014/main" val="1786578608"/>
                  </a:ext>
                </a:extLst>
              </a:tr>
              <a:tr h="2056508">
                <a:tc>
                  <a:txBody>
                    <a:bodyPr/>
                    <a:lstStyle/>
                    <a:p>
                      <a:r>
                        <a:rPr lang="en-US" sz="1400" dirty="0" smtClean="0"/>
                        <a:t>Pupils will be </a:t>
                      </a:r>
                      <a:r>
                        <a:rPr lang="en-US" sz="1400" dirty="0" smtClean="0"/>
                        <a:t>using online software to compose</a:t>
                      </a:r>
                      <a:r>
                        <a:rPr lang="en-US" sz="1400" baseline="0" dirty="0" smtClean="0"/>
                        <a:t> a score to accompany the reading of a spooky story. The children are already so excited about this!</a:t>
                      </a:r>
                      <a:endParaRPr lang="en-US" sz="1400" dirty="0" smtClean="0"/>
                    </a:p>
                  </a:txBody>
                  <a:tcPr/>
                </a:tc>
                <a:extLst>
                  <a:ext uri="{0D108BD9-81ED-4DB2-BD59-A6C34878D82A}">
                    <a16:rowId xmlns:a16="http://schemas.microsoft.com/office/drawing/2014/main" val="2171682978"/>
                  </a:ext>
                </a:extLst>
              </a:tr>
            </a:tbl>
          </a:graphicData>
        </a:graphic>
      </p:graphicFrame>
      <p:graphicFrame>
        <p:nvGraphicFramePr>
          <p:cNvPr id="17" name="Table 16">
            <a:extLst>
              <a:ext uri="{FF2B5EF4-FFF2-40B4-BE49-F238E27FC236}">
                <a16:creationId xmlns:a16="http://schemas.microsoft.com/office/drawing/2014/main" id="{CABFC04D-A76D-48FA-9F0A-E6AFBA8AE999}"/>
              </a:ext>
            </a:extLst>
          </p:cNvPr>
          <p:cNvGraphicFramePr>
            <a:graphicFrameLocks noGrp="1"/>
          </p:cNvGraphicFramePr>
          <p:nvPr>
            <p:extLst>
              <p:ext uri="{D42A27DB-BD31-4B8C-83A1-F6EECF244321}">
                <p14:modId xmlns:p14="http://schemas.microsoft.com/office/powerpoint/2010/main" val="1657181225"/>
              </p:ext>
            </p:extLst>
          </p:nvPr>
        </p:nvGraphicFramePr>
        <p:xfrm>
          <a:off x="8195969" y="4440989"/>
          <a:ext cx="1857600" cy="2305874"/>
        </p:xfrm>
        <a:graphic>
          <a:graphicData uri="http://schemas.openxmlformats.org/drawingml/2006/table">
            <a:tbl>
              <a:tblPr firstRow="1" bandRow="1">
                <a:tableStyleId>{93296810-A885-4BE3-A3E7-6D5BEEA58F35}</a:tableStyleId>
              </a:tblPr>
              <a:tblGrid>
                <a:gridCol w="1857600">
                  <a:extLst>
                    <a:ext uri="{9D8B030D-6E8A-4147-A177-3AD203B41FA5}">
                      <a16:colId xmlns:a16="http://schemas.microsoft.com/office/drawing/2014/main" val="1337843456"/>
                    </a:ext>
                  </a:extLst>
                </a:gridCol>
              </a:tblGrid>
              <a:tr h="490795">
                <a:tc>
                  <a:txBody>
                    <a:bodyPr/>
                    <a:lstStyle/>
                    <a:p>
                      <a:r>
                        <a:rPr lang="en-GB" dirty="0"/>
                        <a:t>PSHE</a:t>
                      </a:r>
                    </a:p>
                  </a:txBody>
                  <a:tcPr anchor="ctr"/>
                </a:tc>
                <a:extLst>
                  <a:ext uri="{0D108BD9-81ED-4DB2-BD59-A6C34878D82A}">
                    <a16:rowId xmlns:a16="http://schemas.microsoft.com/office/drawing/2014/main" val="1786578608"/>
                  </a:ext>
                </a:extLst>
              </a:tr>
              <a:tr h="1815079">
                <a:tc>
                  <a:txBody>
                    <a:bodyPr/>
                    <a:lstStyle/>
                    <a:p>
                      <a:r>
                        <a:rPr lang="en-GB" sz="1400" i="0" dirty="0" smtClean="0"/>
                        <a:t>Our </a:t>
                      </a:r>
                      <a:r>
                        <a:rPr lang="en-GB" sz="1400" i="0" baseline="0" dirty="0" smtClean="0"/>
                        <a:t>topic </a:t>
                      </a:r>
                      <a:r>
                        <a:rPr lang="en-GB" sz="1400" i="0" baseline="0" dirty="0" smtClean="0"/>
                        <a:t>is </a:t>
                      </a:r>
                      <a:r>
                        <a:rPr lang="en-GB" sz="1400" i="0" baseline="0" dirty="0" smtClean="0"/>
                        <a:t>‘Dreams and Goals’. </a:t>
                      </a:r>
                      <a:r>
                        <a:rPr lang="en-GB" sz="1400" i="0" baseline="0" dirty="0" smtClean="0"/>
                        <a:t>We will </a:t>
                      </a:r>
                      <a:r>
                        <a:rPr lang="en-GB" sz="1400" i="0" dirty="0" smtClean="0"/>
                        <a:t>discuss </a:t>
                      </a:r>
                      <a:r>
                        <a:rPr lang="en-GB" sz="1400" i="0" dirty="0" smtClean="0"/>
                        <a:t>our own dreams,</a:t>
                      </a:r>
                      <a:r>
                        <a:rPr lang="en-GB" sz="1400" i="0" baseline="0" dirty="0" smtClean="0"/>
                        <a:t> how to overcome disappointment, and how to plan for success. </a:t>
                      </a:r>
                      <a:endParaRPr lang="en-GB" sz="1400" i="0" dirty="0"/>
                    </a:p>
                  </a:txBody>
                  <a:tcPr/>
                </a:tc>
                <a:extLst>
                  <a:ext uri="{0D108BD9-81ED-4DB2-BD59-A6C34878D82A}">
                    <a16:rowId xmlns:a16="http://schemas.microsoft.com/office/drawing/2014/main" val="2171682978"/>
                  </a:ext>
                </a:extLst>
              </a:tr>
            </a:tbl>
          </a:graphicData>
        </a:graphic>
      </p:graphicFrame>
      <p:graphicFrame>
        <p:nvGraphicFramePr>
          <p:cNvPr id="18" name="Table 17">
            <a:extLst>
              <a:ext uri="{FF2B5EF4-FFF2-40B4-BE49-F238E27FC236}">
                <a16:creationId xmlns:a16="http://schemas.microsoft.com/office/drawing/2014/main" id="{0C72E488-66D1-4F8C-BC5E-D49BC2011FC1}"/>
              </a:ext>
            </a:extLst>
          </p:cNvPr>
          <p:cNvGraphicFramePr>
            <a:graphicFrameLocks noGrp="1"/>
          </p:cNvGraphicFramePr>
          <p:nvPr>
            <p:extLst>
              <p:ext uri="{D42A27DB-BD31-4B8C-83A1-F6EECF244321}">
                <p14:modId xmlns:p14="http://schemas.microsoft.com/office/powerpoint/2010/main" val="564048026"/>
              </p:ext>
            </p:extLst>
          </p:nvPr>
        </p:nvGraphicFramePr>
        <p:xfrm>
          <a:off x="10118834" y="4820071"/>
          <a:ext cx="1857600" cy="1924824"/>
        </p:xfrm>
        <a:graphic>
          <a:graphicData uri="http://schemas.openxmlformats.org/drawingml/2006/table">
            <a:tbl>
              <a:tblPr firstRow="1" bandRow="1">
                <a:tableStyleId>{93296810-A885-4BE3-A3E7-6D5BEEA58F35}</a:tableStyleId>
              </a:tblPr>
              <a:tblGrid>
                <a:gridCol w="1857600">
                  <a:extLst>
                    <a:ext uri="{9D8B030D-6E8A-4147-A177-3AD203B41FA5}">
                      <a16:colId xmlns:a16="http://schemas.microsoft.com/office/drawing/2014/main" val="1337843456"/>
                    </a:ext>
                  </a:extLst>
                </a:gridCol>
              </a:tblGrid>
              <a:tr h="409575">
                <a:tc>
                  <a:txBody>
                    <a:bodyPr/>
                    <a:lstStyle/>
                    <a:p>
                      <a:r>
                        <a:rPr lang="en-GB" dirty="0"/>
                        <a:t>RE</a:t>
                      </a:r>
                    </a:p>
                  </a:txBody>
                  <a:tcPr anchor="ctr"/>
                </a:tc>
                <a:extLst>
                  <a:ext uri="{0D108BD9-81ED-4DB2-BD59-A6C34878D82A}">
                    <a16:rowId xmlns:a16="http://schemas.microsoft.com/office/drawing/2014/main" val="1786578608"/>
                  </a:ext>
                </a:extLst>
              </a:tr>
              <a:tr h="15152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dirty="0" smtClean="0">
                          <a:solidFill>
                            <a:schemeClr val="dk1"/>
                          </a:solidFill>
                          <a:effectLst/>
                          <a:latin typeface="+mn-lt"/>
                          <a:ea typeface="+mn-ea"/>
                          <a:cs typeface="+mn-cs"/>
                        </a:rPr>
                        <a:t>We</a:t>
                      </a:r>
                      <a:r>
                        <a:rPr lang="en-GB" sz="1400" kern="1200" baseline="0" dirty="0" smtClean="0">
                          <a:solidFill>
                            <a:schemeClr val="dk1"/>
                          </a:solidFill>
                          <a:effectLst/>
                          <a:latin typeface="+mn-lt"/>
                          <a:ea typeface="+mn-ea"/>
                          <a:cs typeface="+mn-cs"/>
                        </a:rPr>
                        <a:t> will </a:t>
                      </a:r>
                      <a:r>
                        <a:rPr lang="en-GB" sz="1400" kern="1200" baseline="0" dirty="0" smtClean="0">
                          <a:solidFill>
                            <a:schemeClr val="dk1"/>
                          </a:solidFill>
                          <a:effectLst/>
                          <a:latin typeface="+mn-lt"/>
                          <a:ea typeface="+mn-ea"/>
                          <a:cs typeface="+mn-cs"/>
                        </a:rPr>
                        <a:t>explore Sikhism and answer the question: “</a:t>
                      </a:r>
                      <a:r>
                        <a:rPr lang="en-GB" sz="1400" kern="1200" dirty="0" smtClean="0">
                          <a:solidFill>
                            <a:schemeClr val="dk1"/>
                          </a:solidFill>
                          <a:effectLst/>
                          <a:latin typeface="+mn-lt"/>
                          <a:ea typeface="+mn-ea"/>
                          <a:cs typeface="+mn-cs"/>
                        </a:rPr>
                        <a:t>What is the best way for a Sikh to lead a good life?”</a:t>
                      </a:r>
                      <a:endParaRPr lang="en-GB" sz="1400" kern="1200" dirty="0">
                        <a:solidFill>
                          <a:schemeClr val="dk1"/>
                        </a:solidFill>
                        <a:effectLst/>
                        <a:latin typeface="+mn-lt"/>
                        <a:ea typeface="+mn-ea"/>
                        <a:cs typeface="+mn-cs"/>
                      </a:endParaRPr>
                    </a:p>
                  </a:txBody>
                  <a:tcPr/>
                </a:tc>
                <a:extLst>
                  <a:ext uri="{0D108BD9-81ED-4DB2-BD59-A6C34878D82A}">
                    <a16:rowId xmlns:a16="http://schemas.microsoft.com/office/drawing/2014/main" val="2171682978"/>
                  </a:ext>
                </a:extLst>
              </a:tr>
            </a:tbl>
          </a:graphicData>
        </a:graphic>
      </p:graphicFrame>
      <p:graphicFrame>
        <p:nvGraphicFramePr>
          <p:cNvPr id="19" name="Table 18">
            <a:extLst>
              <a:ext uri="{FF2B5EF4-FFF2-40B4-BE49-F238E27FC236}">
                <a16:creationId xmlns:a16="http://schemas.microsoft.com/office/drawing/2014/main" id="{C022E6C8-2687-45D1-BC28-9C94ACD6EB05}"/>
              </a:ext>
            </a:extLst>
          </p:cNvPr>
          <p:cNvGraphicFramePr>
            <a:graphicFrameLocks noGrp="1"/>
          </p:cNvGraphicFramePr>
          <p:nvPr>
            <p:extLst>
              <p:ext uri="{D42A27DB-BD31-4B8C-83A1-F6EECF244321}">
                <p14:modId xmlns:p14="http://schemas.microsoft.com/office/powerpoint/2010/main" val="1339270826"/>
              </p:ext>
            </p:extLst>
          </p:nvPr>
        </p:nvGraphicFramePr>
        <p:xfrm>
          <a:off x="8203222" y="2180073"/>
          <a:ext cx="1857600" cy="2181087"/>
        </p:xfrm>
        <a:graphic>
          <a:graphicData uri="http://schemas.openxmlformats.org/drawingml/2006/table">
            <a:tbl>
              <a:tblPr firstRow="1" bandRow="1">
                <a:tableStyleId>{93296810-A885-4BE3-A3E7-6D5BEEA58F35}</a:tableStyleId>
              </a:tblPr>
              <a:tblGrid>
                <a:gridCol w="1857600">
                  <a:extLst>
                    <a:ext uri="{9D8B030D-6E8A-4147-A177-3AD203B41FA5}">
                      <a16:colId xmlns:a16="http://schemas.microsoft.com/office/drawing/2014/main" val="1337843456"/>
                    </a:ext>
                  </a:extLst>
                </a:gridCol>
              </a:tblGrid>
              <a:tr h="464235">
                <a:tc>
                  <a:txBody>
                    <a:bodyPr/>
                    <a:lstStyle/>
                    <a:p>
                      <a:r>
                        <a:rPr lang="en-GB" dirty="0"/>
                        <a:t>Computing</a:t>
                      </a:r>
                    </a:p>
                  </a:txBody>
                  <a:tcPr anchor="ctr"/>
                </a:tc>
                <a:extLst>
                  <a:ext uri="{0D108BD9-81ED-4DB2-BD59-A6C34878D82A}">
                    <a16:rowId xmlns:a16="http://schemas.microsoft.com/office/drawing/2014/main" val="1786578608"/>
                  </a:ext>
                </a:extLst>
              </a:tr>
              <a:tr h="1716852">
                <a:tc>
                  <a:txBody>
                    <a:bodyPr/>
                    <a:lstStyle/>
                    <a:p>
                      <a:r>
                        <a:rPr lang="en-GB" sz="1400" i="0" dirty="0"/>
                        <a:t>We </a:t>
                      </a:r>
                      <a:r>
                        <a:rPr lang="en-GB" sz="1400" i="0" dirty="0" smtClean="0"/>
                        <a:t>will</a:t>
                      </a:r>
                      <a:r>
                        <a:rPr lang="en-GB" sz="1400" i="0" baseline="0" dirty="0" smtClean="0"/>
                        <a:t> be </a:t>
                      </a:r>
                      <a:r>
                        <a:rPr lang="en-GB" sz="1400" i="0" baseline="0" dirty="0" smtClean="0"/>
                        <a:t>having a go at programming this half term, using the program ‘Logo’ to read and write code to produce a virtual patterns and loops.</a:t>
                      </a:r>
                      <a:endParaRPr lang="en-GB" sz="1400" i="0" dirty="0"/>
                    </a:p>
                  </a:txBody>
                  <a:tcPr/>
                </a:tc>
                <a:extLst>
                  <a:ext uri="{0D108BD9-81ED-4DB2-BD59-A6C34878D82A}">
                    <a16:rowId xmlns:a16="http://schemas.microsoft.com/office/drawing/2014/main" val="2171682978"/>
                  </a:ext>
                </a:extLst>
              </a:tr>
            </a:tbl>
          </a:graphicData>
        </a:graphic>
      </p:graphicFrame>
      <p:graphicFrame>
        <p:nvGraphicFramePr>
          <p:cNvPr id="20" name="Table 19">
            <a:extLst>
              <a:ext uri="{FF2B5EF4-FFF2-40B4-BE49-F238E27FC236}">
                <a16:creationId xmlns:a16="http://schemas.microsoft.com/office/drawing/2014/main" id="{F45B6582-5930-4BEB-8105-0A3848F608C7}"/>
              </a:ext>
            </a:extLst>
          </p:cNvPr>
          <p:cNvGraphicFramePr>
            <a:graphicFrameLocks noGrp="1"/>
          </p:cNvGraphicFramePr>
          <p:nvPr>
            <p:extLst>
              <p:ext uri="{D42A27DB-BD31-4B8C-83A1-F6EECF244321}">
                <p14:modId xmlns:p14="http://schemas.microsoft.com/office/powerpoint/2010/main" val="2287856549"/>
              </p:ext>
            </p:extLst>
          </p:nvPr>
        </p:nvGraphicFramePr>
        <p:xfrm>
          <a:off x="10131898" y="2180073"/>
          <a:ext cx="1857600" cy="2475915"/>
        </p:xfrm>
        <a:graphic>
          <a:graphicData uri="http://schemas.openxmlformats.org/drawingml/2006/table">
            <a:tbl>
              <a:tblPr firstRow="1" bandRow="1">
                <a:tableStyleId>{93296810-A885-4BE3-A3E7-6D5BEEA58F35}</a:tableStyleId>
              </a:tblPr>
              <a:tblGrid>
                <a:gridCol w="1857600">
                  <a:extLst>
                    <a:ext uri="{9D8B030D-6E8A-4147-A177-3AD203B41FA5}">
                      <a16:colId xmlns:a16="http://schemas.microsoft.com/office/drawing/2014/main" val="1337843456"/>
                    </a:ext>
                  </a:extLst>
                </a:gridCol>
              </a:tblGrid>
              <a:tr h="464235">
                <a:tc>
                  <a:txBody>
                    <a:bodyPr/>
                    <a:lstStyle/>
                    <a:p>
                      <a:r>
                        <a:rPr lang="en-GB" dirty="0"/>
                        <a:t>PE</a:t>
                      </a:r>
                    </a:p>
                  </a:txBody>
                  <a:tcPr anchor="ctr"/>
                </a:tc>
                <a:extLst>
                  <a:ext uri="{0D108BD9-81ED-4DB2-BD59-A6C34878D82A}">
                    <a16:rowId xmlns:a16="http://schemas.microsoft.com/office/drawing/2014/main" val="1786578608"/>
                  </a:ext>
                </a:extLst>
              </a:tr>
              <a:tr h="1716852">
                <a:tc>
                  <a:txBody>
                    <a:bodyPr/>
                    <a:lstStyle/>
                    <a:p>
                      <a:r>
                        <a:rPr lang="en-GB" sz="1400" i="0" dirty="0" smtClean="0"/>
                        <a:t>Children will be keeping warm in the hall</a:t>
                      </a:r>
                      <a:r>
                        <a:rPr lang="en-GB" sz="1400" i="0" baseline="0" dirty="0" smtClean="0"/>
                        <a:t> this half term as they cover a Dance unit based on spies. I’m very jealous to not be teaching this one! Don’t </a:t>
                      </a:r>
                      <a:r>
                        <a:rPr lang="en-GB" sz="1400" i="0" baseline="0" dirty="0" smtClean="0"/>
                        <a:t>forget your kit on a </a:t>
                      </a:r>
                      <a:r>
                        <a:rPr lang="en-GB" sz="1400" i="0" baseline="0" dirty="0" smtClean="0"/>
                        <a:t>Wednesday. </a:t>
                      </a:r>
                      <a:r>
                        <a:rPr lang="en-GB" sz="1400" i="0" baseline="0" dirty="0" smtClean="0">
                          <a:sym typeface="Wingdings" panose="05000000000000000000" pitchFamily="2" charset="2"/>
                        </a:rPr>
                        <a:t> </a:t>
                      </a:r>
                      <a:endParaRPr lang="en-GB" sz="1400" i="0" dirty="0"/>
                    </a:p>
                  </a:txBody>
                  <a:tcPr/>
                </a:tc>
                <a:extLst>
                  <a:ext uri="{0D108BD9-81ED-4DB2-BD59-A6C34878D82A}">
                    <a16:rowId xmlns:a16="http://schemas.microsoft.com/office/drawing/2014/main" val="2171682978"/>
                  </a:ext>
                </a:extLst>
              </a:tr>
            </a:tbl>
          </a:graphicData>
        </a:graphic>
      </p:graphicFrame>
    </p:spTree>
    <p:extLst>
      <p:ext uri="{BB962C8B-B14F-4D97-AF65-F5344CB8AC3E}">
        <p14:creationId xmlns:p14="http://schemas.microsoft.com/office/powerpoint/2010/main" val="35147982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798A8CDD61D742AD1F06CEBAFB0290" ma:contentTypeVersion="16" ma:contentTypeDescription="Create a new document." ma:contentTypeScope="" ma:versionID="5cd1b97321fdbf455848307945bc4b31">
  <xsd:schema xmlns:xsd="http://www.w3.org/2001/XMLSchema" xmlns:xs="http://www.w3.org/2001/XMLSchema" xmlns:p="http://schemas.microsoft.com/office/2006/metadata/properties" xmlns:ns2="566cb0dc-d351-45af-9abe-2a4c6f397d9b" xmlns:ns3="d4bfe957-5417-4326-b3ca-2e7faf1b0fa8" targetNamespace="http://schemas.microsoft.com/office/2006/metadata/properties" ma:root="true" ma:fieldsID="cc9c18d10f4609ab73a54128534ca958" ns2:_="" ns3:_="">
    <xsd:import namespace="566cb0dc-d351-45af-9abe-2a4c6f397d9b"/>
    <xsd:import namespace="d4bfe957-5417-4326-b3ca-2e7faf1b0fa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6cb0dc-d351-45af-9abe-2a4c6f397d9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7f2d8c2-54ac-484e-a02a-080cea7a550d"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4bfe957-5417-4326-b3ca-2e7faf1b0fa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eb1072c-ecf9-4c07-8a21-80e52c02d8cf}" ma:internalName="TaxCatchAll" ma:showField="CatchAllData" ma:web="d4bfe957-5417-4326-b3ca-2e7faf1b0fa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566cb0dc-d351-45af-9abe-2a4c6f397d9b">
      <Terms xmlns="http://schemas.microsoft.com/office/infopath/2007/PartnerControls"/>
    </lcf76f155ced4ddcb4097134ff3c332f>
    <TaxCatchAll xmlns="d4bfe957-5417-4326-b3ca-2e7faf1b0fa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338D159-D274-4E15-A58B-07196265F3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6cb0dc-d351-45af-9abe-2a4c6f397d9b"/>
    <ds:schemaRef ds:uri="d4bfe957-5417-4326-b3ca-2e7faf1b0f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D2BC8FF-D64D-430B-B35D-F2C5F72C9672}">
  <ds:schemaRefs>
    <ds:schemaRef ds:uri="http://schemas.microsoft.com/office/2006/documentManagement/types"/>
    <ds:schemaRef ds:uri="http://schemas.microsoft.com/office/infopath/2007/PartnerControls"/>
    <ds:schemaRef ds:uri="566cb0dc-d351-45af-9abe-2a4c6f397d9b"/>
    <ds:schemaRef ds:uri="http://purl.org/dc/elements/1.1/"/>
    <ds:schemaRef ds:uri="http://schemas.microsoft.com/office/2006/metadata/properties"/>
    <ds:schemaRef ds:uri="d4bfe957-5417-4326-b3ca-2e7faf1b0fa8"/>
    <ds:schemaRef ds:uri="http://purl.org/dc/term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DD06EBA1-5A79-4761-A012-E55BEBBD7AB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1156</TotalTime>
  <Words>476</Words>
  <Application>Microsoft Office PowerPoint</Application>
  <PresentationFormat>Widescreen</PresentationFormat>
  <Paragraphs>27</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Lucida Sans Unicode</vt:lpstr>
      <vt:lpstr>SassoonCRInfant</vt:lpstr>
      <vt:lpstr>Wingdings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Owen</dc:creator>
  <cp:lastModifiedBy>Elisa Walker</cp:lastModifiedBy>
  <cp:revision>44</cp:revision>
  <dcterms:created xsi:type="dcterms:W3CDTF">2022-01-07T10:34:56Z</dcterms:created>
  <dcterms:modified xsi:type="dcterms:W3CDTF">2025-01-12T11:46:52Z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0x010100AA798A8CDD61D742AD1F06CEBAFB0290</vt:lpwstr>
  </property>
</Properties>
</file>