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370CEA-88EA-473B-8229-AB3516B27C90}" type="datetimeFigureOut">
              <a:rPr lang="en-GB" smtClean="0"/>
              <a:t>12/01/2025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25E31B-DA4D-4039-B1AD-67E591B27033}" type="slidenum">
              <a:rPr lang="en-GB" smtClean="0"/>
              <a:t>‹#›</a:t>
            </a:fld>
            <a:endParaRPr lang="en-GB"/>
          </a:p>
        </p:txBody>
      </p:sp>
    </p:spTree>
    <p:extLst>
      <p:ext uri="{BB962C8B-B14F-4D97-AF65-F5344CB8AC3E}">
        <p14:creationId xmlns:p14="http://schemas.microsoft.com/office/powerpoint/2010/main" val="107886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25E31B-DA4D-4039-B1AD-67E591B27033}" type="slidenum">
              <a:rPr lang="en-GB" smtClean="0"/>
              <a:t>1</a:t>
            </a:fld>
            <a:endParaRPr lang="en-GB"/>
          </a:p>
        </p:txBody>
      </p:sp>
    </p:spTree>
    <p:extLst>
      <p:ext uri="{BB962C8B-B14F-4D97-AF65-F5344CB8AC3E}">
        <p14:creationId xmlns:p14="http://schemas.microsoft.com/office/powerpoint/2010/main" val="14136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12/01/2025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12/01/2025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49525"/>
            <a:ext cx="3792165" cy="919421"/>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Year </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4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 </a:t>
            </a:r>
            <a:r>
              <a:rPr lang="en-GB" altLang="en-US" sz="2200" dirty="0">
                <a:solidFill>
                  <a:srgbClr val="000000"/>
                </a:solidFill>
                <a:latin typeface="SassoonCRInfant" panose="00000400000000000000" pitchFamily="2" charset="0"/>
                <a:cs typeface="Lucida Sans Unicode" panose="020B0602030504020204" pitchFamily="34" charset="0"/>
              </a:rPr>
              <a:t>Flamingo class</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200" dirty="0" smtClean="0">
                <a:solidFill>
                  <a:srgbClr val="000000"/>
                </a:solidFill>
                <a:latin typeface="SassoonCRInfant" panose="00000400000000000000" pitchFamily="2" charset="0"/>
                <a:cs typeface="Lucida Sans Unicode" panose="020B0602030504020204" pitchFamily="34" charset="0"/>
              </a:rPr>
              <a:t>Spring 1 C</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urriculum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Map </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736630751"/>
              </p:ext>
            </p:extLst>
          </p:nvPr>
        </p:nvGraphicFramePr>
        <p:xfrm>
          <a:off x="4200600" y="149525"/>
          <a:ext cx="3790800" cy="203054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80728">
                <a:tc>
                  <a:txBody>
                    <a:bodyPr/>
                    <a:lstStyle/>
                    <a:p>
                      <a:r>
                        <a:rPr lang="en-GB" dirty="0" smtClean="0"/>
                        <a:t>English</a:t>
                      </a:r>
                      <a:endParaRPr lang="en-GB" dirty="0"/>
                    </a:p>
                  </a:txBody>
                  <a:tcPr anchor="ctr"/>
                </a:tc>
                <a:extLst>
                  <a:ext uri="{0D108BD9-81ED-4DB2-BD59-A6C34878D82A}">
                    <a16:rowId xmlns:a16="http://schemas.microsoft.com/office/drawing/2014/main" val="1786578608"/>
                  </a:ext>
                </a:extLst>
              </a:tr>
              <a:tr h="1649820">
                <a:tc>
                  <a:txBody>
                    <a:bodyPr/>
                    <a:lstStyle/>
                    <a:p>
                      <a:r>
                        <a:rPr lang="en-GB" sz="1400" dirty="0" smtClean="0"/>
                        <a:t>We</a:t>
                      </a:r>
                      <a:r>
                        <a:rPr lang="en-GB" sz="1400" baseline="0" dirty="0" smtClean="0"/>
                        <a:t> </a:t>
                      </a:r>
                      <a:r>
                        <a:rPr lang="en-GB" sz="1400" baseline="0" dirty="0" smtClean="0"/>
                        <a:t>will begin by writing diary entries based on the text </a:t>
                      </a:r>
                      <a:r>
                        <a:rPr lang="en-GB" sz="1400" i="1" baseline="0" dirty="0" smtClean="0"/>
                        <a:t>In Our Hands</a:t>
                      </a:r>
                      <a:r>
                        <a:rPr lang="en-GB" sz="1400" i="0" baseline="0" dirty="0" smtClean="0"/>
                        <a:t> before exploring the features of newspaper reports using </a:t>
                      </a:r>
                      <a:r>
                        <a:rPr lang="en-GB" sz="1400" i="1" baseline="0" dirty="0" smtClean="0"/>
                        <a:t>Real Life Mysteries </a:t>
                      </a:r>
                      <a:r>
                        <a:rPr lang="en-GB" sz="1400" i="0" baseline="0" dirty="0" smtClean="0"/>
                        <a:t>as a jumping point to write our own. </a:t>
                      </a:r>
                      <a:r>
                        <a:rPr lang="en-GB" sz="1400" baseline="0" dirty="0" smtClean="0"/>
                        <a:t> Finally, we will revisit persuasive writing, this time producing travel leaflets to inspire the reader to visit the children’s chosen countries.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393472100"/>
              </p:ext>
            </p:extLst>
          </p:nvPr>
        </p:nvGraphicFramePr>
        <p:xfrm>
          <a:off x="8198698" y="149525"/>
          <a:ext cx="3790800" cy="1950720"/>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smtClean="0"/>
                        <a:t>We</a:t>
                      </a:r>
                      <a:r>
                        <a:rPr lang="en-GB" sz="1400" baseline="0" dirty="0" smtClean="0"/>
                        <a:t>’ll be multiplying and dividing by 10 and 100, exploring decimal numbers for the first time. We will then dive into the world of shape by recalling properties and calculating perimeter and area. The children have made fantastic progress in learning their times tables – we will continue this half term with the 3s, 4s, and 6s.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412241605"/>
              </p:ext>
            </p:extLst>
          </p:nvPr>
        </p:nvGraphicFramePr>
        <p:xfrm>
          <a:off x="201137" y="1158602"/>
          <a:ext cx="3792164" cy="1790127"/>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5371">
                <a:tc>
                  <a:txBody>
                    <a:bodyPr/>
                    <a:lstStyle/>
                    <a:p>
                      <a:r>
                        <a:rPr lang="en-GB" dirty="0"/>
                        <a:t>Science</a:t>
                      </a:r>
                    </a:p>
                  </a:txBody>
                  <a:tcPr anchor="ctr"/>
                </a:tc>
                <a:extLst>
                  <a:ext uri="{0D108BD9-81ED-4DB2-BD59-A6C34878D82A}">
                    <a16:rowId xmlns:a16="http://schemas.microsoft.com/office/drawing/2014/main" val="1786578608"/>
                  </a:ext>
                </a:extLst>
              </a:tr>
              <a:tr h="1384756">
                <a:tc>
                  <a:txBody>
                    <a:bodyPr/>
                    <a:lstStyle/>
                    <a:p>
                      <a:r>
                        <a:rPr lang="en-GB" sz="1400" dirty="0" smtClean="0"/>
                        <a:t>We’ll </a:t>
                      </a:r>
                      <a:r>
                        <a:rPr lang="en-GB" sz="1400" dirty="0" smtClean="0"/>
                        <a:t>be catching</a:t>
                      </a:r>
                      <a:r>
                        <a:rPr lang="en-GB" sz="1400" baseline="0" dirty="0" smtClean="0"/>
                        <a:t> up on our knowledge of Living Things this half term, looking at food chains, habitats, animal adaptations, inheritance, and conservation.</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875400422"/>
              </p:ext>
            </p:extLst>
          </p:nvPr>
        </p:nvGraphicFramePr>
        <p:xfrm>
          <a:off x="201819" y="3029944"/>
          <a:ext cx="3790800" cy="1790127"/>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smtClean="0"/>
                        <a:t>We’ll</a:t>
                      </a:r>
                      <a:r>
                        <a:rPr lang="en-GB" sz="1400" baseline="0" dirty="0" smtClean="0"/>
                        <a:t> be talking all things Ancient Egyptians this term! The children will learn about the importance of the Nile, the structure of society, the influence of the Gods, the purpose of pyramids, and the rituals followed in order to succeed in the believed afterlife.</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640999952"/>
              </p:ext>
            </p:extLst>
          </p:nvPr>
        </p:nvGraphicFramePr>
        <p:xfrm>
          <a:off x="215566" y="4901286"/>
          <a:ext cx="3790800" cy="178692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400" dirty="0" smtClean="0"/>
                        <a:t>We</a:t>
                      </a:r>
                      <a:r>
                        <a:rPr lang="en-GB" sz="1400" baseline="0" dirty="0" smtClean="0"/>
                        <a:t> will </a:t>
                      </a:r>
                      <a:r>
                        <a:rPr lang="en-GB" sz="1400" baseline="0" dirty="0" smtClean="0"/>
                        <a:t>begin by learning about coastal erosion and methods for its prevention. We will then learn about national and international transport and the effects of pollution on our planet.</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159654766"/>
              </p:ext>
            </p:extLst>
          </p:nvPr>
        </p:nvGraphicFramePr>
        <p:xfrm>
          <a:off x="4199084" y="2310063"/>
          <a:ext cx="3776516" cy="1800921"/>
        </p:xfrm>
        <a:graphic>
          <a:graphicData uri="http://schemas.openxmlformats.org/drawingml/2006/table">
            <a:tbl>
              <a:tblPr firstRow="1" bandRow="1">
                <a:tableStyleId>{93296810-A885-4BE3-A3E7-6D5BEEA58F35}</a:tableStyleId>
              </a:tblPr>
              <a:tblGrid>
                <a:gridCol w="3776516">
                  <a:extLst>
                    <a:ext uri="{9D8B030D-6E8A-4147-A177-3AD203B41FA5}">
                      <a16:colId xmlns:a16="http://schemas.microsoft.com/office/drawing/2014/main" val="1337843456"/>
                    </a:ext>
                  </a:extLst>
                </a:gridCol>
              </a:tblGrid>
              <a:tr h="379141">
                <a:tc>
                  <a:txBody>
                    <a:bodyPr/>
                    <a:lstStyle/>
                    <a:p>
                      <a:r>
                        <a:rPr lang="en-GB" dirty="0"/>
                        <a:t>Art</a:t>
                      </a:r>
                    </a:p>
                  </a:txBody>
                  <a:tcPr anchor="ctr"/>
                </a:tc>
                <a:extLst>
                  <a:ext uri="{0D108BD9-81ED-4DB2-BD59-A6C34878D82A}">
                    <a16:rowId xmlns:a16="http://schemas.microsoft.com/office/drawing/2014/main" val="1786578608"/>
                  </a:ext>
                </a:extLst>
              </a:tr>
              <a:tr h="1421780">
                <a:tc>
                  <a:txBody>
                    <a:bodyPr/>
                    <a:lstStyle/>
                    <a:p>
                      <a:r>
                        <a:rPr lang="en-GB" sz="1400" dirty="0" smtClean="0"/>
                        <a:t>We</a:t>
                      </a:r>
                      <a:r>
                        <a:rPr lang="en-GB" sz="1400" baseline="0" dirty="0" smtClean="0"/>
                        <a:t> will be exploring </a:t>
                      </a:r>
                      <a:r>
                        <a:rPr lang="en-GB" sz="1400" baseline="0" dirty="0" smtClean="0"/>
                        <a:t>Abstract Art this half term, with a focus on the life and work of </a:t>
                      </a:r>
                      <a:r>
                        <a:rPr lang="en-GB" sz="1400" baseline="0" dirty="0" err="1" smtClean="0"/>
                        <a:t>Wassily</a:t>
                      </a:r>
                      <a:r>
                        <a:rPr lang="en-GB" sz="1400" baseline="0" dirty="0" smtClean="0"/>
                        <a:t> Kandinsky. We will experiment with line, colour, shape, and composition. At the end of the unit, children will produce their own Kandinsky-inspired artwork for display.</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774079844"/>
              </p:ext>
            </p:extLst>
          </p:nvPr>
        </p:nvGraphicFramePr>
        <p:xfrm>
          <a:off x="4203759" y="4196615"/>
          <a:ext cx="1855958" cy="2552935"/>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491021">
                <a:tc>
                  <a:txBody>
                    <a:bodyPr/>
                    <a:lstStyle/>
                    <a:p>
                      <a:r>
                        <a:rPr lang="en-GB" dirty="0"/>
                        <a:t>DT</a:t>
                      </a:r>
                    </a:p>
                  </a:txBody>
                  <a:tcPr anchor="ctr"/>
                </a:tc>
                <a:extLst>
                  <a:ext uri="{0D108BD9-81ED-4DB2-BD59-A6C34878D82A}">
                    <a16:rowId xmlns:a16="http://schemas.microsoft.com/office/drawing/2014/main" val="1786578608"/>
                  </a:ext>
                </a:extLst>
              </a:tr>
              <a:tr h="2061914">
                <a:tc>
                  <a:txBody>
                    <a:bodyPr/>
                    <a:lstStyle/>
                    <a:p>
                      <a:r>
                        <a:rPr lang="en-GB" sz="1400" dirty="0" smtClean="0"/>
                        <a:t>We</a:t>
                      </a:r>
                      <a:r>
                        <a:rPr lang="en-GB" sz="1400" baseline="0" dirty="0" smtClean="0"/>
                        <a:t>’ll be exploring </a:t>
                      </a:r>
                      <a:r>
                        <a:rPr lang="en-GB" sz="1400" baseline="0" dirty="0" smtClean="0"/>
                        <a:t>linked levers </a:t>
                      </a:r>
                      <a:r>
                        <a:rPr lang="en-GB" sz="1400" baseline="0" dirty="0" smtClean="0"/>
                        <a:t>this half term. We’ll </a:t>
                      </a:r>
                      <a:r>
                        <a:rPr lang="en-GB" sz="1400" baseline="0" dirty="0" smtClean="0"/>
                        <a:t>design, create, and test a moving image.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992121609"/>
              </p:ext>
            </p:extLst>
          </p:nvPr>
        </p:nvGraphicFramePr>
        <p:xfrm>
          <a:off x="6132284" y="4196615"/>
          <a:ext cx="1857600" cy="2548280"/>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1772">
                <a:tc>
                  <a:txBody>
                    <a:bodyPr/>
                    <a:lstStyle/>
                    <a:p>
                      <a:r>
                        <a:rPr lang="en-GB" dirty="0"/>
                        <a:t>Music</a:t>
                      </a:r>
                    </a:p>
                  </a:txBody>
                  <a:tcPr anchor="ctr"/>
                </a:tc>
                <a:extLst>
                  <a:ext uri="{0D108BD9-81ED-4DB2-BD59-A6C34878D82A}">
                    <a16:rowId xmlns:a16="http://schemas.microsoft.com/office/drawing/2014/main" val="1786578608"/>
                  </a:ext>
                </a:extLst>
              </a:tr>
              <a:tr h="2056508">
                <a:tc>
                  <a:txBody>
                    <a:bodyPr/>
                    <a:lstStyle/>
                    <a:p>
                      <a:r>
                        <a:rPr lang="en-US" sz="1400" dirty="0" smtClean="0"/>
                        <a:t>Pupils will be </a:t>
                      </a:r>
                      <a:r>
                        <a:rPr lang="en-US" sz="1400" dirty="0" smtClean="0"/>
                        <a:t>using online software to compose</a:t>
                      </a:r>
                      <a:r>
                        <a:rPr lang="en-US" sz="1400" baseline="0" dirty="0" smtClean="0"/>
                        <a:t> a score to accompany the reading of a spooky story. The children are already so excited about this!</a:t>
                      </a:r>
                      <a:endParaRPr lang="en-US" sz="1400" dirty="0" smtClean="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657181225"/>
              </p:ext>
            </p:extLst>
          </p:nvPr>
        </p:nvGraphicFramePr>
        <p:xfrm>
          <a:off x="8195969" y="4440989"/>
          <a:ext cx="1857600" cy="2305874"/>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r>
                        <a:rPr lang="en-GB" sz="1400" i="0" dirty="0" smtClean="0"/>
                        <a:t>Our </a:t>
                      </a:r>
                      <a:r>
                        <a:rPr lang="en-GB" sz="1400" i="0" baseline="0" dirty="0" smtClean="0"/>
                        <a:t>topic </a:t>
                      </a:r>
                      <a:r>
                        <a:rPr lang="en-GB" sz="1400" i="0" baseline="0" dirty="0" smtClean="0"/>
                        <a:t>is </a:t>
                      </a:r>
                      <a:r>
                        <a:rPr lang="en-GB" sz="1400" i="0" baseline="0" dirty="0" smtClean="0"/>
                        <a:t>‘Dreams and Goals’. </a:t>
                      </a:r>
                      <a:r>
                        <a:rPr lang="en-GB" sz="1400" i="0" baseline="0" dirty="0" smtClean="0"/>
                        <a:t>We will </a:t>
                      </a:r>
                      <a:r>
                        <a:rPr lang="en-GB" sz="1400" i="0" dirty="0" smtClean="0"/>
                        <a:t>discuss </a:t>
                      </a:r>
                      <a:r>
                        <a:rPr lang="en-GB" sz="1400" i="0" dirty="0" smtClean="0"/>
                        <a:t>our own dreams,</a:t>
                      </a:r>
                      <a:r>
                        <a:rPr lang="en-GB" sz="1400" i="0" baseline="0" dirty="0" smtClean="0"/>
                        <a:t> how to overcome disappointment, and how to plan for success.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564048026"/>
              </p:ext>
            </p:extLst>
          </p:nvPr>
        </p:nvGraphicFramePr>
        <p:xfrm>
          <a:off x="10118834" y="4820071"/>
          <a:ext cx="1857600" cy="1924824"/>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09575">
                <a:tc>
                  <a:txBody>
                    <a:bodyPr/>
                    <a:lstStyle/>
                    <a:p>
                      <a:r>
                        <a:rPr lang="en-GB" dirty="0"/>
                        <a:t>RE</a:t>
                      </a:r>
                    </a:p>
                  </a:txBody>
                  <a:tcPr anchor="ctr"/>
                </a:tc>
                <a:extLst>
                  <a:ext uri="{0D108BD9-81ED-4DB2-BD59-A6C34878D82A}">
                    <a16:rowId xmlns:a16="http://schemas.microsoft.com/office/drawing/2014/main" val="1786578608"/>
                  </a:ext>
                </a:extLst>
              </a:tr>
              <a:tr h="151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We</a:t>
                      </a:r>
                      <a:r>
                        <a:rPr lang="en-GB" sz="1400" kern="1200" baseline="0" dirty="0" smtClean="0">
                          <a:solidFill>
                            <a:schemeClr val="dk1"/>
                          </a:solidFill>
                          <a:effectLst/>
                          <a:latin typeface="+mn-lt"/>
                          <a:ea typeface="+mn-ea"/>
                          <a:cs typeface="+mn-cs"/>
                        </a:rPr>
                        <a:t> will </a:t>
                      </a:r>
                      <a:r>
                        <a:rPr lang="en-GB" sz="1400" kern="1200" baseline="0" dirty="0" smtClean="0">
                          <a:solidFill>
                            <a:schemeClr val="dk1"/>
                          </a:solidFill>
                          <a:effectLst/>
                          <a:latin typeface="+mn-lt"/>
                          <a:ea typeface="+mn-ea"/>
                          <a:cs typeface="+mn-cs"/>
                        </a:rPr>
                        <a:t>explore Sikhism and answer the question: “</a:t>
                      </a:r>
                      <a:r>
                        <a:rPr lang="en-GB" sz="1400" kern="1200" dirty="0" smtClean="0">
                          <a:solidFill>
                            <a:schemeClr val="dk1"/>
                          </a:solidFill>
                          <a:effectLst/>
                          <a:latin typeface="+mn-lt"/>
                          <a:ea typeface="+mn-ea"/>
                          <a:cs typeface="+mn-cs"/>
                        </a:rPr>
                        <a:t>What is the best way for a Sikh to lead a good life?”</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1339270826"/>
              </p:ext>
            </p:extLst>
          </p:nvPr>
        </p:nvGraphicFramePr>
        <p:xfrm>
          <a:off x="8203222" y="2180073"/>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We </a:t>
                      </a:r>
                      <a:r>
                        <a:rPr lang="en-GB" sz="1400" i="0" dirty="0" smtClean="0"/>
                        <a:t>will</a:t>
                      </a:r>
                      <a:r>
                        <a:rPr lang="en-GB" sz="1400" i="0" baseline="0" dirty="0" smtClean="0"/>
                        <a:t> be </a:t>
                      </a:r>
                      <a:r>
                        <a:rPr lang="en-GB" sz="1400" i="0" baseline="0" dirty="0" smtClean="0"/>
                        <a:t>having a go at programming this half term, using the program ‘Logo’ to read and write code to produce a virtual patterns and loops.</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2287856549"/>
              </p:ext>
            </p:extLst>
          </p:nvPr>
        </p:nvGraphicFramePr>
        <p:xfrm>
          <a:off x="10131898" y="2180073"/>
          <a:ext cx="1857600" cy="2475915"/>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400" i="0" dirty="0" smtClean="0"/>
                        <a:t>Children will be keeping warm in the hall</a:t>
                      </a:r>
                      <a:r>
                        <a:rPr lang="en-GB" sz="1400" i="0" baseline="0" dirty="0" smtClean="0"/>
                        <a:t> this half term as they cover a Dance unit based on spies. I’m very jealous to not be teaching this one! Don’t </a:t>
                      </a:r>
                      <a:r>
                        <a:rPr lang="en-GB" sz="1400" i="0" baseline="0" dirty="0" smtClean="0"/>
                        <a:t>forget your kit on a </a:t>
                      </a:r>
                      <a:r>
                        <a:rPr lang="en-GB" sz="1400" i="0" baseline="0" dirty="0" smtClean="0"/>
                        <a:t>Wednesday. </a:t>
                      </a:r>
                      <a:r>
                        <a:rPr lang="en-GB" sz="1400" i="0" baseline="0" dirty="0" smtClean="0">
                          <a:sym typeface="Wingdings" panose="05000000000000000000" pitchFamily="2" charset="2"/>
                        </a:rPr>
                        <a:t> </a:t>
                      </a:r>
                      <a:endParaRPr lang="en-GB" sz="1400" i="0" dirty="0"/>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2BC8FF-D64D-430B-B35D-F2C5F72C9672}">
  <ds:schemaRefs>
    <ds:schemaRef ds:uri="http://schemas.microsoft.com/office/2006/documentManagement/types"/>
    <ds:schemaRef ds:uri="http://schemas.microsoft.com/office/infopath/2007/PartnerControls"/>
    <ds:schemaRef ds:uri="566cb0dc-d351-45af-9abe-2a4c6f397d9b"/>
    <ds:schemaRef ds:uri="http://purl.org/dc/elements/1.1/"/>
    <ds:schemaRef ds:uri="http://schemas.microsoft.com/office/2006/metadata/properties"/>
    <ds:schemaRef ds:uri="d4bfe957-5417-4326-b3ca-2e7faf1b0fa8"/>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1156</TotalTime>
  <Words>476</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Lucida Sans Unicode</vt:lpstr>
      <vt:lpstr>SassoonCRInfant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Elisa Walker</cp:lastModifiedBy>
  <cp:revision>44</cp:revision>
  <dcterms:created xsi:type="dcterms:W3CDTF">2022-01-07T10:34:56Z</dcterms:created>
  <dcterms:modified xsi:type="dcterms:W3CDTF">2025-01-12T11:46:52Z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