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2BDB-127D-4CCA-95DC-5BF7D55E9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BEEE5-E26D-4F98-AF9F-CD9983C4B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4C868-5A9F-4832-8EC9-0090E653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E74FE-5747-4A85-8CF6-46F786F1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32454-C9E3-45E1-86BD-C1054059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6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3220-CD31-4605-8DA6-5A7A4AF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F2523-5B21-4F61-8ACE-C7C33A1FE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9F439-93DA-4DED-9E3C-40A7A9F7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9C8FF-EB98-4E3F-9007-BE9074CB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530AC-E94C-47D3-AC85-CAB82360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02333-6502-4919-A870-56033D4DC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CC33C-3340-4A44-99A4-3A43316C9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47597-5C3B-4C7C-9DB4-028D92A0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E944B-979C-4E30-8749-B15CE8AEB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C824A-0B7D-4188-AEB1-6E4A76D9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22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42B08-E0D7-4AE1-9B59-477BACCA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BB42F-87C0-4F52-BBA7-1DDF53F3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3FF57-D74D-4B1B-A7BB-14431C15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3CB4D-3811-419D-ABD2-D2F5BB24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32993-B291-45C1-A4C9-7D9668FB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6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A3EFB-8FA0-4096-829B-E9B8E9993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D2943-FC3C-4234-A0E6-8112740CB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6F23D-7E1A-4584-A2F8-F3300F69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348FA-DC5D-4DC0-8E3E-5FD3F717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FF58F-F166-431D-A4F4-82C645B4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1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3C80-B963-4AE7-AA61-675C1F8A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5D092-9AA3-4196-B6D7-6540DBFF6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88759-300B-4ACD-A29F-212F0BA62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9F387-0E02-47D4-83D2-21B12DBE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8C58C-B841-403C-8AEB-C533B152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2059-00A5-4BB5-89CF-12B0859B8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4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1B50-03BC-44FD-BD99-CBC85C5B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D8C12-9510-4C93-A6D7-89291E123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CFA1A-A14B-46BC-8DC1-1ADF67AAA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0272E-BE53-4DF4-B1A7-EA53263C4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28BC9-5650-4494-8762-7193D1902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F4346B-907A-4D4F-A079-18AD41928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293722-1DBA-49AF-85F9-6B69D716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977FC-B443-4E2E-BB14-22709E3A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24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4B08-D3D8-4B32-AF10-094252D9F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52E7F-3D00-4E33-9DD3-04CC18625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AB1F9-8A14-4F32-A588-1817B459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6E3E9-4F96-461B-AB20-D081702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7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53B75-5EDD-4B30-8349-4EB1D522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CA0B36-0FBC-4B63-99C5-0E48D9FD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E4803-EF21-4799-8196-EBFA1E52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12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74CC-A74A-4C02-ABC9-5E28B7CD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96AD-68F2-44F7-9865-31D2F545B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BA6F5-BA26-4919-AA5F-BC6A456B9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14485-B2C7-48A3-9C87-31D6C6E1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95F3C-F093-43F1-9A7D-82E0853CC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C612F-E072-40E6-AB35-157EFF98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3637-0112-4ECA-9272-004FEC53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AD555-B292-4367-858D-EDFA903C3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57DB4-CFA4-4E16-A9E1-FE55ADB93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B896-FCF5-4C21-8C8D-78CC0700C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2DC7F-833E-4D64-A92E-F4E9B1C8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F5B7E-34B6-41B6-BBC5-7467C290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6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3CA0B-2498-457B-AA45-7F54CE12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E1821-33EA-47D8-B75E-16A7D06CE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92FEB-BB09-4D15-A2FD-9690E8A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D02C9-3D8C-4CD4-BD60-FDCD5877238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32B41-D5EA-403F-B01D-60973296E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A5E04-8AAC-4614-88B6-2F9F8404BD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6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27D964CA-FAD4-40D5-8A19-F7B4BB482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8" y="188666"/>
            <a:ext cx="4030663" cy="983292"/>
          </a:xfrm>
          <a:prstGeom prst="rect">
            <a:avLst/>
          </a:prstGeom>
          <a:noFill/>
          <a:ln w="28575" algn="in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Our theme this half term is…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Toys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8CF3AC-CD02-44AC-BB62-4E92093EB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62058"/>
              </p:ext>
            </p:extLst>
          </p:nvPr>
        </p:nvGraphicFramePr>
        <p:xfrm>
          <a:off x="4464117" y="208976"/>
          <a:ext cx="3746630" cy="23657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4663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23592">
                <a:tc>
                  <a:txBody>
                    <a:bodyPr/>
                    <a:lstStyle/>
                    <a:p>
                      <a:r>
                        <a:rPr lang="en-GB" dirty="0"/>
                        <a:t>Drawing Club (Writing)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942160">
                <a:tc>
                  <a:txBody>
                    <a:bodyPr/>
                    <a:lstStyle/>
                    <a:p>
                      <a:r>
                        <a:rPr lang="en-GB" sz="1600" dirty="0"/>
                        <a:t>We will be focusing on these texts: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aseline="0" dirty="0"/>
                        <a:t>Naughty Bus, The Magic Porridge Pot, The Colour Monster, The Gingerbread Man, Penguin and Hansel and Gretel.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aseline="0" dirty="0"/>
                        <a:t>We will use these books to learn how to mark make, write sounds, write words and begin to write simple phrases.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9206755-AFEA-4C39-969A-3A80F2EEC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902850"/>
              </p:ext>
            </p:extLst>
          </p:nvPr>
        </p:nvGraphicFramePr>
        <p:xfrm>
          <a:off x="8244232" y="208976"/>
          <a:ext cx="3746630" cy="23657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4663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22571">
                <a:tc>
                  <a:txBody>
                    <a:bodyPr/>
                    <a:lstStyle/>
                    <a:p>
                      <a:r>
                        <a:rPr lang="en-GB" dirty="0"/>
                        <a:t>Maths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943181">
                <a:tc>
                  <a:txBody>
                    <a:bodyPr/>
                    <a:lstStyle/>
                    <a:p>
                      <a:r>
                        <a:rPr lang="en-GB" sz="1700" dirty="0"/>
                        <a:t>We</a:t>
                      </a:r>
                      <a:r>
                        <a:rPr lang="en-GB" sz="1700" baseline="0" dirty="0"/>
                        <a:t> will be focusing on a range of Maths topics this half term including: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Numbers/ counting in the environment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Comparisons (Measures)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Pattern recognition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44B4083-B2DA-4CA1-AEF1-973FE94A4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625773"/>
              </p:ext>
            </p:extLst>
          </p:nvPr>
        </p:nvGraphicFramePr>
        <p:xfrm>
          <a:off x="127819" y="1220015"/>
          <a:ext cx="4336298" cy="2180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36298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386122">
                <a:tc>
                  <a:txBody>
                    <a:bodyPr/>
                    <a:lstStyle/>
                    <a:p>
                      <a:r>
                        <a:rPr lang="en-GB" dirty="0"/>
                        <a:t>Phonics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794488">
                <a:tc>
                  <a:txBody>
                    <a:bodyPr/>
                    <a:lstStyle/>
                    <a:p>
                      <a:r>
                        <a:rPr lang="en-GB" sz="1300" dirty="0"/>
                        <a:t>We</a:t>
                      </a:r>
                      <a:r>
                        <a:rPr lang="en-GB" sz="1300" baseline="0" dirty="0"/>
                        <a:t> will be learning:</a:t>
                      </a:r>
                    </a:p>
                    <a:p>
                      <a:r>
                        <a:rPr lang="en-GB" sz="1300" baseline="0" dirty="0"/>
                        <a:t>Phase 2 graphemes: ff, </a:t>
                      </a:r>
                      <a:r>
                        <a:rPr lang="en-GB" sz="1300" baseline="0" dirty="0" err="1"/>
                        <a:t>ll</a:t>
                      </a:r>
                      <a:r>
                        <a:rPr lang="en-GB" sz="1300" baseline="0" dirty="0"/>
                        <a:t>, ss, j, v, w, x, y, z, </a:t>
                      </a:r>
                      <a:r>
                        <a:rPr lang="en-GB" sz="1300" baseline="0" dirty="0" err="1"/>
                        <a:t>zz</a:t>
                      </a:r>
                      <a:r>
                        <a:rPr lang="en-GB" sz="1300" baseline="0" dirty="0"/>
                        <a:t>, </a:t>
                      </a:r>
                      <a:r>
                        <a:rPr lang="en-GB" sz="1300" baseline="0" dirty="0" err="1"/>
                        <a:t>qu</a:t>
                      </a:r>
                      <a:r>
                        <a:rPr lang="en-GB" sz="1300" baseline="0" dirty="0"/>
                        <a:t>, </a:t>
                      </a:r>
                      <a:r>
                        <a:rPr lang="en-GB" sz="1300" baseline="0" dirty="0" err="1"/>
                        <a:t>ch</a:t>
                      </a:r>
                      <a:r>
                        <a:rPr lang="en-GB" sz="1300" baseline="0" dirty="0"/>
                        <a:t>, </a:t>
                      </a:r>
                      <a:r>
                        <a:rPr lang="en-GB" sz="1300" baseline="0" dirty="0" err="1"/>
                        <a:t>sh</a:t>
                      </a:r>
                      <a:r>
                        <a:rPr lang="en-GB" sz="1300" baseline="0" dirty="0"/>
                        <a:t>, </a:t>
                      </a:r>
                      <a:r>
                        <a:rPr lang="en-GB" sz="1300" baseline="0" dirty="0" err="1"/>
                        <a:t>th</a:t>
                      </a:r>
                      <a:r>
                        <a:rPr lang="en-GB" sz="1300" baseline="0" dirty="0"/>
                        <a:t>, ng, </a:t>
                      </a:r>
                      <a:r>
                        <a:rPr lang="en-GB" sz="1300" baseline="0" dirty="0" err="1"/>
                        <a:t>nk</a:t>
                      </a:r>
                      <a:r>
                        <a:rPr lang="en-GB" sz="1300" baseline="0" dirty="0"/>
                        <a:t>. </a:t>
                      </a:r>
                    </a:p>
                    <a:p>
                      <a:r>
                        <a:rPr lang="en-GB" sz="1300" baseline="0" dirty="0"/>
                        <a:t>We will be learning: words with s /s/ added at the end (hats, sits). Words ending s /z/ (his) and with s /z/ added at the end (bags). </a:t>
                      </a:r>
                    </a:p>
                    <a:p>
                      <a:r>
                        <a:rPr lang="en-GB" sz="1300" baseline="0" dirty="0"/>
                        <a:t>We will also be learning tricky words: put, pull, full, as, and, has, his, her, go, no, to, into, she, push, he, of, we, me, be.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6BF2F47-F5A6-44A7-89DF-6F32BA1D0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504241"/>
              </p:ext>
            </p:extLst>
          </p:nvPr>
        </p:nvGraphicFramePr>
        <p:xfrm>
          <a:off x="201136" y="3456359"/>
          <a:ext cx="4619917" cy="33350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19917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355351">
                <a:tc>
                  <a:txBody>
                    <a:bodyPr/>
                    <a:lstStyle/>
                    <a:p>
                      <a:r>
                        <a:rPr lang="en-GB" dirty="0"/>
                        <a:t>Understanding</a:t>
                      </a:r>
                      <a:r>
                        <a:rPr lang="en-GB" baseline="0" dirty="0"/>
                        <a:t> the World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2969296">
                <a:tc>
                  <a:txBody>
                    <a:bodyPr/>
                    <a:lstStyle/>
                    <a:p>
                      <a:r>
                        <a:rPr lang="en-GB" sz="1400" dirty="0"/>
                        <a:t>Understanding</a:t>
                      </a:r>
                      <a:r>
                        <a:rPr lang="en-GB" sz="1400" baseline="0" dirty="0"/>
                        <a:t> the world is split into 3 sections: The Natural World, Past and Present and People, Culture and Communities. </a:t>
                      </a:r>
                      <a:endParaRPr lang="en-GB" sz="1400" b="0" baseline="0" dirty="0"/>
                    </a:p>
                    <a:p>
                      <a:r>
                        <a:rPr lang="en-GB" sz="1400" b="1" dirty="0"/>
                        <a:t>The Natural</a:t>
                      </a:r>
                      <a:r>
                        <a:rPr lang="en-GB" sz="1400" b="1" baseline="0" dirty="0"/>
                        <a:t> World (science link): </a:t>
                      </a:r>
                      <a:r>
                        <a:rPr lang="en-GB" sz="1400" b="0" baseline="0" dirty="0"/>
                        <a:t>Learning about body parts, properties of materials, exploring magnets and magnetic objects and seasonal changes. </a:t>
                      </a:r>
                      <a:endParaRPr lang="en-GB" sz="1400" b="1" baseline="0" dirty="0"/>
                    </a:p>
                    <a:p>
                      <a:r>
                        <a:rPr lang="en-GB" sz="1400" b="1" baseline="0" dirty="0"/>
                        <a:t>Past and Present (history link): </a:t>
                      </a:r>
                      <a:r>
                        <a:rPr lang="en-GB" sz="1400" b="0" baseline="0" dirty="0"/>
                        <a:t>Comparing old/ modern toys, exploring artefacts. </a:t>
                      </a:r>
                      <a:endParaRPr lang="en-GB" sz="1400" b="1" baseline="0" dirty="0"/>
                    </a:p>
                    <a:p>
                      <a:r>
                        <a:rPr lang="en-GB" sz="1400" b="1" baseline="0" dirty="0"/>
                        <a:t>(Geography link): </a:t>
                      </a:r>
                      <a:r>
                        <a:rPr lang="en-GB" sz="1400" b="0" baseline="0" dirty="0"/>
                        <a:t>Exploring/ drawing simple maps, constructing model of school, using geographical language.</a:t>
                      </a:r>
                      <a:endParaRPr lang="en-GB" sz="1400" b="1" baseline="0" dirty="0"/>
                    </a:p>
                    <a:p>
                      <a:r>
                        <a:rPr lang="en-GB" sz="1400" b="1" baseline="0" dirty="0"/>
                        <a:t>People, Culture and Communities (RE link): </a:t>
                      </a:r>
                      <a:r>
                        <a:rPr lang="en-GB" sz="1400" b="0" baseline="0" dirty="0"/>
                        <a:t>We will be exploring ‘What is Christmas?’ including: giving, The Christmas Story, The Shepards, The Wise Men. 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67AED8A-3D48-48B8-B381-BC6349F0A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94046"/>
              </p:ext>
            </p:extLst>
          </p:nvPr>
        </p:nvGraphicFramePr>
        <p:xfrm>
          <a:off x="5069150" y="2714427"/>
          <a:ext cx="6454066" cy="19401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5406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06014">
                <a:tc>
                  <a:txBody>
                    <a:bodyPr/>
                    <a:lstStyle/>
                    <a:p>
                      <a:r>
                        <a:rPr lang="en-GB" dirty="0"/>
                        <a:t>Expressive Arts and Design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534137">
                <a:tc>
                  <a:txBody>
                    <a:bodyPr/>
                    <a:lstStyle/>
                    <a:p>
                      <a:r>
                        <a:rPr lang="en-GB" sz="1800" b="1" dirty="0"/>
                        <a:t>Creating</a:t>
                      </a:r>
                      <a:r>
                        <a:rPr lang="en-GB" sz="1800" b="1" baseline="0" dirty="0"/>
                        <a:t> with Materials: </a:t>
                      </a:r>
                      <a:r>
                        <a:rPr lang="en-GB" sz="1800" b="0" baseline="0" dirty="0"/>
                        <a:t>Colour matching, Collaging, Sewing. Two artist studies: Jackson Pollock and Paul Klee.</a:t>
                      </a:r>
                    </a:p>
                    <a:p>
                      <a:r>
                        <a:rPr lang="en-GB" sz="1800" b="1" baseline="0" dirty="0"/>
                        <a:t>Being Imaginative and Expressive: </a:t>
                      </a:r>
                      <a:r>
                        <a:rPr lang="en-GB" sz="1800" b="0" baseline="0" dirty="0"/>
                        <a:t>Singing, describing how music makes them feel, describing the quality of sounds, moving in a variety of different ways, replicates dances and performances. </a:t>
                      </a:r>
                      <a:endParaRPr lang="en-GB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ABFC04D-A76D-48FA-9F0A-E6AFBA8AE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817502"/>
              </p:ext>
            </p:extLst>
          </p:nvPr>
        </p:nvGraphicFramePr>
        <p:xfrm>
          <a:off x="9598260" y="4990385"/>
          <a:ext cx="2347241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Music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/>
                        <a:t>Develop control of singing voice. Take turns in musical activities and songs.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9DD706B-E236-4F16-926F-D31A1AF6B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18961"/>
              </p:ext>
            </p:extLst>
          </p:nvPr>
        </p:nvGraphicFramePr>
        <p:xfrm>
          <a:off x="7086416" y="4990385"/>
          <a:ext cx="2347241" cy="18081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sz="1400" dirty="0"/>
                        <a:t>Rolling a ball to a target, stopping a ball, developing accuracy when throwing a ball, bouncing and catching, dribbling a ball with feet, develop kicking a ball.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12F8BEF-6D91-499B-B53E-701AAAAD4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166148"/>
              </p:ext>
            </p:extLst>
          </p:nvPr>
        </p:nvGraphicFramePr>
        <p:xfrm>
          <a:off x="4985657" y="4990386"/>
          <a:ext cx="1936156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3615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PSED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sz="2000" dirty="0"/>
                        <a:t>Jigsaw PSED unit:</a:t>
                      </a:r>
                      <a:r>
                        <a:rPr lang="en-GB" sz="2000" baseline="0" dirty="0"/>
                        <a:t> Celebrating Difference. 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8637F94-E290-9443-D2DD-86BAE9D9E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589" y="437259"/>
            <a:ext cx="2884150" cy="67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98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2DFB282FC574797A8C1D9D477840E" ma:contentTypeVersion="11" ma:contentTypeDescription="Create a new document." ma:contentTypeScope="" ma:versionID="b668511d82834a5617bd2565877a1227">
  <xsd:schema xmlns:xsd="http://www.w3.org/2001/XMLSchema" xmlns:xs="http://www.w3.org/2001/XMLSchema" xmlns:p="http://schemas.microsoft.com/office/2006/metadata/properties" xmlns:ns2="ea49b8bd-d29e-4d46-aff1-e5ae5b220632" xmlns:ns3="6749df9f-eb47-44f2-be0e-f72bd5306b52" targetNamespace="http://schemas.microsoft.com/office/2006/metadata/properties" ma:root="true" ma:fieldsID="ad261cefdac63580fdcec851ebe7698d" ns2:_="" ns3:_="">
    <xsd:import namespace="ea49b8bd-d29e-4d46-aff1-e5ae5b220632"/>
    <xsd:import namespace="6749df9f-eb47-44f2-be0e-f72bd5306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9b8bd-d29e-4d46-aff1-e5ae5b2206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7f2d8c2-54ac-484e-a02a-080cea7a55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49df9f-eb47-44f2-be0e-f72bd5306b5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b2e5981-123d-4d1a-a550-8105e8e0e8c4}" ma:internalName="TaxCatchAll" ma:showField="CatchAllData" ma:web="6749df9f-eb47-44f2-be0e-f72bd5306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49df9f-eb47-44f2-be0e-f72bd5306b52" xsi:nil="true"/>
    <lcf76f155ced4ddcb4097134ff3c332f xmlns="ea49b8bd-d29e-4d46-aff1-e5ae5b22063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7E6B51D-071C-4DF7-9B30-21F917FBB370}"/>
</file>

<file path=customXml/itemProps2.xml><?xml version="1.0" encoding="utf-8"?>
<ds:datastoreItem xmlns:ds="http://schemas.openxmlformats.org/officeDocument/2006/customXml" ds:itemID="{53DF1931-2597-4F8A-8942-68DA9705EBA3}"/>
</file>

<file path=customXml/itemProps3.xml><?xml version="1.0" encoding="utf-8"?>
<ds:datastoreItem xmlns:ds="http://schemas.openxmlformats.org/officeDocument/2006/customXml" ds:itemID="{0FC4BB71-43E2-49A1-8FA8-66348B183816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 Holland</dc:creator>
  <cp:lastModifiedBy>Kiera Holland</cp:lastModifiedBy>
  <cp:revision>7</cp:revision>
  <dcterms:created xsi:type="dcterms:W3CDTF">2022-01-07T10:34:56Z</dcterms:created>
  <dcterms:modified xsi:type="dcterms:W3CDTF">2025-11-05T20:42:18Z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0x0101006DB2DFB282FC574797A8C1D9D477840E</vt:lpwstr>
  </property>
</Properties>
</file>