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A6C5E5-6944-31A2-28D0-A73558E38B40}" v="4916" dt="2025-01-10T11:50:22.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25/02/2025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25/02/2025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3792165" cy="869395"/>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 Infant Std"/>
              </a:rPr>
              <a:t>Year 2 – </a:t>
            </a:r>
            <a:r>
              <a:rPr lang="en-GB" altLang="en-US" sz="2000" dirty="0">
                <a:solidFill>
                  <a:srgbClr val="000000"/>
                </a:solidFill>
                <a:latin typeface="Sassoon Infant Std"/>
              </a:rPr>
              <a:t>Kiwi class</a:t>
            </a:r>
          </a:p>
          <a:p>
            <a:pPr algn="ctr" eaLnBrk="0" fontAlgn="base" hangingPunct="0">
              <a:spcBef>
                <a:spcPct val="0"/>
              </a:spcBef>
              <a:spcAft>
                <a:spcPct val="0"/>
              </a:spcAft>
            </a:pPr>
            <a:r>
              <a:rPr lang="en-GB" altLang="en-US" sz="2000" dirty="0">
                <a:solidFill>
                  <a:srgbClr val="000000"/>
                </a:solidFill>
                <a:latin typeface="Sassoon Infant Std"/>
              </a:rPr>
              <a:t>Spring </a:t>
            </a:r>
            <a:r>
              <a:rPr lang="en-GB" altLang="en-US" sz="2000" dirty="0" smtClean="0">
                <a:solidFill>
                  <a:srgbClr val="000000"/>
                </a:solidFill>
                <a:latin typeface="Sassoon Infant Std"/>
              </a:rPr>
              <a:t>2 </a:t>
            </a:r>
            <a:r>
              <a:rPr lang="en-GB" altLang="en-US" sz="2000" dirty="0">
                <a:solidFill>
                  <a:srgbClr val="000000"/>
                </a:solidFill>
                <a:latin typeface="Sassoon Infant Std"/>
              </a:rPr>
              <a:t>Term C</a:t>
            </a:r>
            <a:r>
              <a:rPr kumimoji="0" lang="en-GB" altLang="en-US" sz="2000" b="0" i="0" u="none" strike="noStrike" cap="none" normalizeH="0" baseline="0" dirty="0">
                <a:ln>
                  <a:noFill/>
                </a:ln>
                <a:solidFill>
                  <a:srgbClr val="000000"/>
                </a:solidFill>
                <a:effectLst/>
                <a:latin typeface="Sassoon Infant Std"/>
              </a:rPr>
              <a:t>urriculum Map </a:t>
            </a:r>
            <a:endParaRPr lang="en-GB" altLang="en-US" sz="2000" b="0" i="0" u="none" strike="noStrike" cap="none" normalizeH="0" baseline="0" dirty="0">
              <a:ln>
                <a:noFill/>
              </a:ln>
              <a:solidFill>
                <a:srgbClr val="000000"/>
              </a:solidFill>
              <a:effectLst/>
              <a:latin typeface="Sassoon Infant Std"/>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169857727"/>
              </p:ext>
            </p:extLst>
          </p:nvPr>
        </p:nvGraphicFramePr>
        <p:xfrm>
          <a:off x="4200600" y="149525"/>
          <a:ext cx="3790800" cy="1956829"/>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a:t>English (Writing)</a:t>
                      </a:r>
                    </a:p>
                  </a:txBody>
                  <a:tcPr anchor="ctr"/>
                </a:tc>
                <a:extLst>
                  <a:ext uri="{0D108BD9-81ED-4DB2-BD59-A6C34878D82A}">
                    <a16:rowId xmlns:a16="http://schemas.microsoft.com/office/drawing/2014/main" val="1786578608"/>
                  </a:ext>
                </a:extLst>
              </a:tr>
              <a:tr h="1589923">
                <a:tc>
                  <a:txBody>
                    <a:bodyPr/>
                    <a:lstStyle/>
                    <a:p>
                      <a:r>
                        <a:rPr lang="en-GB" sz="1400" dirty="0"/>
                        <a:t>In Spring </a:t>
                      </a:r>
                      <a:r>
                        <a:rPr lang="en-GB" sz="1400" dirty="0" smtClean="0"/>
                        <a:t>2 </a:t>
                      </a:r>
                      <a:r>
                        <a:rPr lang="en-GB" sz="1400" dirty="0"/>
                        <a:t>we will be </a:t>
                      </a:r>
                      <a:r>
                        <a:rPr lang="en-GB" sz="1400" dirty="0" smtClean="0"/>
                        <a:t>reading Julian</a:t>
                      </a:r>
                      <a:r>
                        <a:rPr lang="en-GB" sz="1400" baseline="0" dirty="0" smtClean="0"/>
                        <a:t> is a mermaid</a:t>
                      </a:r>
                      <a:r>
                        <a:rPr lang="en-GB" sz="1400" dirty="0" smtClean="0"/>
                        <a:t>. We will be exploring this text and using it to create</a:t>
                      </a:r>
                      <a:r>
                        <a:rPr lang="en-GB" sz="1400" baseline="0" dirty="0" smtClean="0"/>
                        <a:t> our own version. We will be exploring a variety of different story structures as well as reviewing how to make our writing effective and entertaining for our reader.</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417952826"/>
              </p:ext>
            </p:extLst>
          </p:nvPr>
        </p:nvGraphicFramePr>
        <p:xfrm>
          <a:off x="8198698" y="149525"/>
          <a:ext cx="3790800" cy="1910625"/>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a:t>In Spring </a:t>
                      </a:r>
                      <a:r>
                        <a:rPr lang="en-GB" sz="1400" dirty="0" smtClean="0"/>
                        <a:t>2 we will start by</a:t>
                      </a:r>
                      <a:r>
                        <a:rPr lang="en-GB" sz="1400" baseline="0" dirty="0" smtClean="0"/>
                        <a:t> looking at the formal written method for addition and subtraction using our dienes. We will then look at telling the time, focusing on quarter past, half past, quarter to, and o’clock. This will be followed by looking at multiplication and division.</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303276364"/>
              </p:ext>
            </p:extLst>
          </p:nvPr>
        </p:nvGraphicFramePr>
        <p:xfrm>
          <a:off x="201137" y="1158602"/>
          <a:ext cx="3792164" cy="1990331"/>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sz="1800" dirty="0"/>
                        <a:t>Science</a:t>
                      </a:r>
                    </a:p>
                  </a:txBody>
                  <a:tcPr anchor="ctr"/>
                </a:tc>
                <a:extLst>
                  <a:ext uri="{0D108BD9-81ED-4DB2-BD59-A6C34878D82A}">
                    <a16:rowId xmlns:a16="http://schemas.microsoft.com/office/drawing/2014/main" val="1786578608"/>
                  </a:ext>
                </a:extLst>
              </a:tr>
              <a:tr h="1384756">
                <a:tc>
                  <a:txBody>
                    <a:bodyPr/>
                    <a:lstStyle/>
                    <a:p>
                      <a:r>
                        <a:rPr lang="en-GB" sz="1400" dirty="0">
                          <a:latin typeface="Sassoon Infant Std"/>
                        </a:rPr>
                        <a:t>In Spring </a:t>
                      </a:r>
                      <a:r>
                        <a:rPr lang="en-GB" sz="1400" dirty="0" smtClean="0">
                          <a:latin typeface="Sassoon Infant Std"/>
                        </a:rPr>
                        <a:t>2, </a:t>
                      </a:r>
                      <a:r>
                        <a:rPr lang="en-GB" sz="1400" dirty="0">
                          <a:latin typeface="Sassoon Infant Std"/>
                        </a:rPr>
                        <a:t>we will be learning about </a:t>
                      </a:r>
                      <a:r>
                        <a:rPr lang="en-GB" sz="1400" dirty="0" smtClean="0">
                          <a:latin typeface="Sassoon Infant Std"/>
                        </a:rPr>
                        <a:t>plants and trees. We will look</a:t>
                      </a:r>
                      <a:r>
                        <a:rPr lang="en-GB" sz="1400" baseline="0" dirty="0" smtClean="0">
                          <a:latin typeface="Sassoon Infant Std"/>
                        </a:rPr>
                        <a:t> at categorising different plants and trees, along with exploring bulbs and seeds. Finally, we will observe how different conditions affect seeds growth.</a:t>
                      </a:r>
                      <a:endParaRPr lang="en-GB" sz="1400" dirty="0">
                        <a:latin typeface="Sassoon Infant Std"/>
                      </a:endParaRPr>
                    </a:p>
                    <a:p>
                      <a:pPr lvl="0">
                        <a:buNone/>
                      </a:pPr>
                      <a:endParaRPr lang="en-GB" sz="1400" dirty="0">
                        <a:latin typeface="Sassoon Infant Std"/>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897255995"/>
              </p:ext>
            </p:extLst>
          </p:nvPr>
        </p:nvGraphicFramePr>
        <p:xfrm>
          <a:off x="201137" y="3038385"/>
          <a:ext cx="3790800" cy="1773245"/>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a:t>In Spring </a:t>
                      </a:r>
                      <a:r>
                        <a:rPr lang="en-GB" sz="1400" dirty="0" smtClean="0"/>
                        <a:t>2, </a:t>
                      </a:r>
                      <a:r>
                        <a:rPr lang="en-GB" sz="1400" dirty="0"/>
                        <a:t>we will be learning about </a:t>
                      </a:r>
                      <a:r>
                        <a:rPr lang="en-GB" sz="1400" dirty="0" smtClean="0"/>
                        <a:t>the</a:t>
                      </a:r>
                      <a:r>
                        <a:rPr lang="en-GB" sz="1400" baseline="0" dirty="0" smtClean="0"/>
                        <a:t> local history of Cambridge. This will include famous historical landmarks in the city. We will also be exploring the lives of famous figures who studied in Cambridge like Stephen Hawking.</a:t>
                      </a:r>
                      <a:endParaRPr lang="en-US" sz="1400" dirty="0"/>
                    </a:p>
                    <a:p>
                      <a:pPr lvl="0">
                        <a:buNone/>
                      </a:pP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3138790410"/>
              </p:ext>
            </p:extLst>
          </p:nvPr>
        </p:nvGraphicFramePr>
        <p:xfrm>
          <a:off x="215566" y="4901286"/>
          <a:ext cx="3790800" cy="1918369"/>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800" dirty="0"/>
                        <a:t>I</a:t>
                      </a:r>
                      <a:r>
                        <a:rPr lang="en-GB" sz="1600" dirty="0"/>
                        <a:t>n Spring </a:t>
                      </a:r>
                      <a:r>
                        <a:rPr lang="en-GB" sz="1600" dirty="0" smtClean="0"/>
                        <a:t>2 </a:t>
                      </a:r>
                      <a:r>
                        <a:rPr lang="en-GB" sz="1600" dirty="0"/>
                        <a:t>our topic is </a:t>
                      </a:r>
                      <a:r>
                        <a:rPr lang="en-GB" sz="1600" dirty="0" smtClean="0"/>
                        <a:t>looking local</a:t>
                      </a:r>
                      <a:r>
                        <a:rPr lang="en-GB" sz="1600" baseline="0" dirty="0" smtClean="0"/>
                        <a:t> geography where we will be looking at human-made and physical landmarks. We will also be using our directional language to create a map of our school.</a:t>
                      </a:r>
                      <a:endParaRPr lang="en-GB" sz="1600" dirty="0"/>
                    </a:p>
                    <a:p>
                      <a:pPr lvl="0">
                        <a:buNone/>
                      </a:pP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531457277"/>
              </p:ext>
            </p:extLst>
          </p:nvPr>
        </p:nvGraphicFramePr>
        <p:xfrm>
          <a:off x="4197871" y="2151762"/>
          <a:ext cx="3790800" cy="186649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0601">
                <a:tc>
                  <a:txBody>
                    <a:bodyPr/>
                    <a:lstStyle/>
                    <a:p>
                      <a:r>
                        <a:rPr lang="en-GB" dirty="0"/>
                        <a:t>Art</a:t>
                      </a:r>
                    </a:p>
                  </a:txBody>
                  <a:tcPr anchor="ctr"/>
                </a:tc>
                <a:extLst>
                  <a:ext uri="{0D108BD9-81ED-4DB2-BD59-A6C34878D82A}">
                    <a16:rowId xmlns:a16="http://schemas.microsoft.com/office/drawing/2014/main" val="1786578608"/>
                  </a:ext>
                </a:extLst>
              </a:tr>
              <a:tr h="1475897">
                <a:tc>
                  <a:txBody>
                    <a:bodyPr/>
                    <a:lstStyle/>
                    <a:p>
                      <a:r>
                        <a:rPr lang="en-GB" sz="1400" dirty="0"/>
                        <a:t>In Spring </a:t>
                      </a:r>
                      <a:r>
                        <a:rPr lang="en-GB" sz="1400" dirty="0" smtClean="0"/>
                        <a:t>2 </a:t>
                      </a:r>
                      <a:r>
                        <a:rPr lang="en-GB" sz="1400" dirty="0"/>
                        <a:t>we will be looking </a:t>
                      </a:r>
                      <a:r>
                        <a:rPr lang="en-GB" sz="1400" dirty="0" smtClean="0"/>
                        <a:t>at the</a:t>
                      </a:r>
                      <a:r>
                        <a:rPr lang="en-GB" sz="1400" baseline="0" dirty="0" smtClean="0"/>
                        <a:t> work of Henri Rousseau. We will be using a mixture of collage and oil pastels to create our own jungle scene inspired by his work. We will also be including elements of nature such as leaves and twigs in our collages.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3129938144"/>
              </p:ext>
            </p:extLst>
          </p:nvPr>
        </p:nvGraphicFramePr>
        <p:xfrm>
          <a:off x="4203759" y="4094549"/>
          <a:ext cx="1855958" cy="2655001"/>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510652">
                <a:tc>
                  <a:txBody>
                    <a:bodyPr/>
                    <a:lstStyle/>
                    <a:p>
                      <a:r>
                        <a:rPr lang="en-GB" dirty="0"/>
                        <a:t>DT</a:t>
                      </a:r>
                    </a:p>
                  </a:txBody>
                  <a:tcPr anchor="ctr"/>
                </a:tc>
                <a:extLst>
                  <a:ext uri="{0D108BD9-81ED-4DB2-BD59-A6C34878D82A}">
                    <a16:rowId xmlns:a16="http://schemas.microsoft.com/office/drawing/2014/main" val="1786578608"/>
                  </a:ext>
                </a:extLst>
              </a:tr>
              <a:tr h="2144349">
                <a:tc>
                  <a:txBody>
                    <a:bodyPr/>
                    <a:lstStyle/>
                    <a:p>
                      <a:pPr lvl="0">
                        <a:buNone/>
                      </a:pPr>
                      <a:r>
                        <a:rPr lang="en-GB" sz="1300" dirty="0"/>
                        <a:t>In Spring </a:t>
                      </a:r>
                      <a:r>
                        <a:rPr lang="en-GB" sz="1300" dirty="0" smtClean="0"/>
                        <a:t>2, we will be looking at using slider</a:t>
                      </a:r>
                      <a:r>
                        <a:rPr lang="en-GB" sz="1300" baseline="0" dirty="0" smtClean="0"/>
                        <a:t> mechanics to create a card with a moving part. This will be building on our knowledge of sliders from Year 1.</a:t>
                      </a:r>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4104298"/>
              </p:ext>
            </p:extLst>
          </p:nvPr>
        </p:nvGraphicFramePr>
        <p:xfrm>
          <a:off x="6132284" y="4104040"/>
          <a:ext cx="1857600" cy="2655001"/>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512367">
                <a:tc>
                  <a:txBody>
                    <a:bodyPr/>
                    <a:lstStyle/>
                    <a:p>
                      <a:r>
                        <a:rPr lang="en-GB" dirty="0"/>
                        <a:t>Music</a:t>
                      </a:r>
                    </a:p>
                  </a:txBody>
                  <a:tcPr anchor="ctr"/>
                </a:tc>
                <a:extLst>
                  <a:ext uri="{0D108BD9-81ED-4DB2-BD59-A6C34878D82A}">
                    <a16:rowId xmlns:a16="http://schemas.microsoft.com/office/drawing/2014/main" val="1786578608"/>
                  </a:ext>
                </a:extLst>
              </a:tr>
              <a:tr h="2142634">
                <a:tc>
                  <a:txBody>
                    <a:bodyPr/>
                    <a:lstStyle/>
                    <a:p>
                      <a:r>
                        <a:rPr lang="en-GB" sz="1400" dirty="0"/>
                        <a:t>In Spring </a:t>
                      </a:r>
                      <a:r>
                        <a:rPr lang="en-GB" sz="1400" dirty="0" smtClean="0"/>
                        <a:t>2, </a:t>
                      </a:r>
                      <a:r>
                        <a:rPr lang="en-US" sz="1400" dirty="0" smtClean="0"/>
                        <a:t>Year 2 will be learning about pitch and harmony through singing and playing the ukuleles and glockenspiels.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754703405"/>
              </p:ext>
            </p:extLst>
          </p:nvPr>
        </p:nvGraphicFramePr>
        <p:xfrm>
          <a:off x="8073080" y="4458729"/>
          <a:ext cx="1965771" cy="2305874"/>
        </p:xfrm>
        <a:graphic>
          <a:graphicData uri="http://schemas.openxmlformats.org/drawingml/2006/table">
            <a:tbl>
              <a:tblPr firstRow="1" bandRow="1">
                <a:tableStyleId>{93296810-A885-4BE3-A3E7-6D5BEEA58F35}</a:tableStyleId>
              </a:tblPr>
              <a:tblGrid>
                <a:gridCol w="1965771">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pPr lvl="0">
                        <a:buNone/>
                      </a:pPr>
                      <a:r>
                        <a:rPr lang="en-GB" sz="1200" i="0" dirty="0"/>
                        <a:t>In Spring </a:t>
                      </a:r>
                      <a:r>
                        <a:rPr lang="en-GB" sz="1200" i="0" dirty="0" smtClean="0"/>
                        <a:t>2, we</a:t>
                      </a:r>
                      <a:r>
                        <a:rPr lang="en-GB" sz="1200" i="0" baseline="0" dirty="0" smtClean="0"/>
                        <a:t> will be looking at keeping ourselves safe. We will be covering things like cyber safety, how to be safe when thinking about medicine, and how to keep our minds feeling relaxed and safe.</a:t>
                      </a:r>
                      <a:endParaRPr lang="en-GB" sz="12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503820411"/>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In Spring </a:t>
                      </a:r>
                      <a:r>
                        <a:rPr lang="en-GB" sz="1400" kern="1200" dirty="0" smtClean="0">
                          <a:solidFill>
                            <a:schemeClr val="dk1"/>
                          </a:solidFill>
                          <a:effectLst/>
                          <a:latin typeface="+mn-lt"/>
                          <a:ea typeface="+mn-ea"/>
                          <a:cs typeface="+mn-cs"/>
                        </a:rPr>
                        <a:t>2, </a:t>
                      </a:r>
                      <a:r>
                        <a:rPr lang="en-GB" sz="1400" kern="1200" dirty="0">
                          <a:solidFill>
                            <a:schemeClr val="dk1"/>
                          </a:solidFill>
                          <a:effectLst/>
                          <a:latin typeface="+mn-lt"/>
                          <a:ea typeface="+mn-ea"/>
                          <a:cs typeface="+mn-cs"/>
                        </a:rPr>
                        <a:t>we will be learning about </a:t>
                      </a:r>
                      <a:r>
                        <a:rPr lang="en-GB" sz="1400" kern="1200" dirty="0" smtClean="0">
                          <a:solidFill>
                            <a:schemeClr val="dk1"/>
                          </a:solidFill>
                          <a:effectLst/>
                          <a:latin typeface="+mn-lt"/>
                          <a:ea typeface="+mn-ea"/>
                          <a:cs typeface="+mn-cs"/>
                        </a:rPr>
                        <a:t>who</a:t>
                      </a:r>
                      <a:r>
                        <a:rPr lang="en-GB" sz="1400" kern="1200" baseline="0" dirty="0" smtClean="0">
                          <a:solidFill>
                            <a:schemeClr val="dk1"/>
                          </a:solidFill>
                          <a:effectLst/>
                          <a:latin typeface="+mn-lt"/>
                          <a:ea typeface="+mn-ea"/>
                          <a:cs typeface="+mn-cs"/>
                        </a:rPr>
                        <a:t> God to the Jews. We will be thinking about what promises are and what the commandments of Judaism are.</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1918441494"/>
              </p:ext>
            </p:extLst>
          </p:nvPr>
        </p:nvGraphicFramePr>
        <p:xfrm>
          <a:off x="8186064" y="2151762"/>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I</a:t>
                      </a:r>
                      <a:r>
                        <a:rPr lang="en-GB" sz="1200" i="0" dirty="0"/>
                        <a:t>n Spring </a:t>
                      </a:r>
                      <a:r>
                        <a:rPr lang="en-GB" sz="1200" i="0" dirty="0" smtClean="0"/>
                        <a:t>2, </a:t>
                      </a:r>
                      <a:r>
                        <a:rPr lang="en-GB" sz="1200" i="0" dirty="0"/>
                        <a:t>we will be learning about </a:t>
                      </a:r>
                      <a:r>
                        <a:rPr lang="en-GB" sz="1200" i="0" dirty="0" smtClean="0"/>
                        <a:t>what data is and how data can be represented</a:t>
                      </a:r>
                      <a:r>
                        <a:rPr lang="en-GB" sz="1200" i="0" baseline="0" dirty="0" smtClean="0"/>
                        <a:t> and compared. Year 2 will be creating pictograms to show their data.</a:t>
                      </a:r>
                      <a:endParaRPr lang="en-GB" sz="12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711373860"/>
              </p:ext>
            </p:extLst>
          </p:nvPr>
        </p:nvGraphicFramePr>
        <p:xfrm>
          <a:off x="10131898" y="2151761"/>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200" i="0" dirty="0"/>
                        <a:t>Our topic in Spring </a:t>
                      </a:r>
                      <a:r>
                        <a:rPr lang="en-GB" sz="1200" i="0" dirty="0" smtClean="0"/>
                        <a:t>2 will be swimming. We will be practicing</a:t>
                      </a:r>
                      <a:r>
                        <a:rPr lang="en-GB" sz="1200" i="0" baseline="0" dirty="0" smtClean="0"/>
                        <a:t> different variations of swimming and improving our confidence in the water.</a:t>
                      </a:r>
                      <a:endParaRPr lang="en-GB" sz="12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FD2BC8FF-D64D-430B-B35D-F2C5F72C9672}">
  <ds:schemaRefs>
    <ds:schemaRef ds:uri="http://purl.org/dc/terms/"/>
    <ds:schemaRef ds:uri="http://schemas.microsoft.com/office/infopath/2007/PartnerControls"/>
    <ds:schemaRef ds:uri="http://schemas.microsoft.com/office/2006/documentManagement/types"/>
    <ds:schemaRef ds:uri="566cb0dc-d351-45af-9abe-2a4c6f397d9b"/>
    <ds:schemaRef ds:uri="http://purl.org/dc/elements/1.1/"/>
    <ds:schemaRef ds:uri="http://schemas.microsoft.com/office/2006/metadata/properties"/>
    <ds:schemaRef ds:uri="http://schemas.openxmlformats.org/package/2006/metadata/core-properties"/>
    <ds:schemaRef ds:uri="d4bfe957-5417-4326-b3ca-2e7faf1b0fa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877</TotalTime>
  <Words>493</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 Infant Std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Anastasia Forbes</cp:lastModifiedBy>
  <cp:revision>272</cp:revision>
  <dcterms:created xsi:type="dcterms:W3CDTF">2022-01-07T10:34:56Z</dcterms:created>
  <dcterms:modified xsi:type="dcterms:W3CDTF">2025-02-25T15:29:26Z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