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A6C5E5-6944-31A2-28D0-A73558E38B40}" v="4916" dt="2025-01-10T11:50:22.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60" d="100"/>
          <a:sy n="60" d="100"/>
        </p:scale>
        <p:origin x="114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3792165" cy="869395"/>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a:ln>
                  <a:noFill/>
                </a:ln>
                <a:solidFill>
                  <a:srgbClr val="000000"/>
                </a:solidFill>
                <a:effectLst/>
                <a:latin typeface="Sassoon Infant Std"/>
              </a:rPr>
              <a:t>Year 2 – </a:t>
            </a:r>
            <a:r>
              <a:rPr lang="en-GB" altLang="en-US" sz="2200" dirty="0">
                <a:solidFill>
                  <a:srgbClr val="000000"/>
                </a:solidFill>
                <a:latin typeface="Sassoon Infant Std"/>
              </a:rPr>
              <a:t>Kiwi class</a:t>
            </a:r>
          </a:p>
          <a:p>
            <a:pPr algn="ctr" eaLnBrk="0" fontAlgn="base" hangingPunct="0">
              <a:spcBef>
                <a:spcPct val="0"/>
              </a:spcBef>
              <a:spcAft>
                <a:spcPct val="0"/>
              </a:spcAft>
            </a:pPr>
            <a:r>
              <a:rPr lang="en-GB" altLang="en-US" sz="2200" dirty="0">
                <a:solidFill>
                  <a:srgbClr val="000000"/>
                </a:solidFill>
                <a:latin typeface="Sassoon Infant Std"/>
              </a:rPr>
              <a:t>Spring 1 Term C</a:t>
            </a:r>
            <a:r>
              <a:rPr kumimoji="0" lang="en-GB" altLang="en-US" sz="2200" b="0" i="0" u="none" strike="noStrike" cap="none" normalizeH="0" baseline="0" dirty="0">
                <a:ln>
                  <a:noFill/>
                </a:ln>
                <a:solidFill>
                  <a:srgbClr val="000000"/>
                </a:solidFill>
                <a:effectLst/>
                <a:latin typeface="Sassoon Infant Std"/>
              </a:rPr>
              <a:t>urriculum Map </a:t>
            </a:r>
            <a:endParaRPr lang="en-GB" altLang="en-US" sz="2200" b="0" i="0" u="none" strike="noStrike" cap="none" normalizeH="0" baseline="0" dirty="0">
              <a:ln>
                <a:noFill/>
              </a:ln>
              <a:solidFill>
                <a:srgbClr val="000000"/>
              </a:solidFill>
              <a:effectLst/>
              <a:latin typeface="Sassoon Infant Std"/>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605006517"/>
              </p:ext>
            </p:extLst>
          </p:nvPr>
        </p:nvGraphicFramePr>
        <p:xfrm>
          <a:off x="4200600" y="149525"/>
          <a:ext cx="3790800" cy="1956829"/>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66906">
                <a:tc>
                  <a:txBody>
                    <a:bodyPr/>
                    <a:lstStyle/>
                    <a:p>
                      <a:r>
                        <a:rPr lang="en-GB" dirty="0"/>
                        <a:t>English (Writing)</a:t>
                      </a:r>
                    </a:p>
                  </a:txBody>
                  <a:tcPr anchor="ctr"/>
                </a:tc>
                <a:extLst>
                  <a:ext uri="{0D108BD9-81ED-4DB2-BD59-A6C34878D82A}">
                    <a16:rowId xmlns:a16="http://schemas.microsoft.com/office/drawing/2014/main" val="1786578608"/>
                  </a:ext>
                </a:extLst>
              </a:tr>
              <a:tr h="1589923">
                <a:tc>
                  <a:txBody>
                    <a:bodyPr/>
                    <a:lstStyle/>
                    <a:p>
                      <a:r>
                        <a:rPr lang="en-GB" sz="1400" dirty="0"/>
                        <a:t>In Spring 1 we will be moving on to Rapunzel. We will be looking at a range of traditional tales and planning our own version of the story to write at the end. Some of our key learning will include accurately using tense in our narratives and using a variety of conjunctions.</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707187073"/>
              </p:ext>
            </p:extLst>
          </p:nvPr>
        </p:nvGraphicFramePr>
        <p:xfrm>
          <a:off x="8198698" y="149525"/>
          <a:ext cx="3790800" cy="1910625"/>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22052">
                <a:tc>
                  <a:txBody>
                    <a:bodyPr/>
                    <a:lstStyle/>
                    <a:p>
                      <a:r>
                        <a:rPr lang="en-GB" dirty="0"/>
                        <a:t>Maths</a:t>
                      </a:r>
                    </a:p>
                  </a:txBody>
                  <a:tcPr anchor="ctr"/>
                </a:tc>
                <a:extLst>
                  <a:ext uri="{0D108BD9-81ED-4DB2-BD59-A6C34878D82A}">
                    <a16:rowId xmlns:a16="http://schemas.microsoft.com/office/drawing/2014/main" val="1786578608"/>
                  </a:ext>
                </a:extLst>
              </a:tr>
              <a:tr h="1544865">
                <a:tc>
                  <a:txBody>
                    <a:bodyPr/>
                    <a:lstStyle/>
                    <a:p>
                      <a:r>
                        <a:rPr lang="en-GB" sz="1400" dirty="0"/>
                        <a:t>In Spring 1 we will be learning about finding missing parts in calculations using the inverse rule, adding and subtracting money in practical contexts, comparing mass in a variety of units and representations, and finally reading different scales and estimation.</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567955815"/>
              </p:ext>
            </p:extLst>
          </p:nvPr>
        </p:nvGraphicFramePr>
        <p:xfrm>
          <a:off x="201137" y="1158602"/>
          <a:ext cx="3792164" cy="1929371"/>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05371">
                <a:tc>
                  <a:txBody>
                    <a:bodyPr/>
                    <a:lstStyle/>
                    <a:p>
                      <a:r>
                        <a:rPr lang="en-GB" sz="1800" dirty="0"/>
                        <a:t>Science</a:t>
                      </a:r>
                    </a:p>
                  </a:txBody>
                  <a:tcPr anchor="ctr"/>
                </a:tc>
                <a:extLst>
                  <a:ext uri="{0D108BD9-81ED-4DB2-BD59-A6C34878D82A}">
                    <a16:rowId xmlns:a16="http://schemas.microsoft.com/office/drawing/2014/main" val="1786578608"/>
                  </a:ext>
                </a:extLst>
              </a:tr>
              <a:tr h="1384756">
                <a:tc>
                  <a:txBody>
                    <a:bodyPr/>
                    <a:lstStyle/>
                    <a:p>
                      <a:r>
                        <a:rPr lang="en-GB" sz="1600" dirty="0"/>
                        <a:t>In Spring 1, we will be learning about humans. This includes exploring our 5 senses in greater depth, and how we can keep our bodies healthy through diet and activity.</a:t>
                      </a:r>
                    </a:p>
                    <a:p>
                      <a:pPr lvl="0">
                        <a:buNone/>
                      </a:pP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1006087730"/>
              </p:ext>
            </p:extLst>
          </p:nvPr>
        </p:nvGraphicFramePr>
        <p:xfrm>
          <a:off x="201137" y="3038385"/>
          <a:ext cx="3790800" cy="1942527"/>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600" dirty="0"/>
                        <a:t>In Spring 1, we will be learning about medicine and the impact of Florence Nightingale and her influential work. This will lead us on to looking at the working environments of the 1800's.</a:t>
                      </a:r>
                      <a:endParaRPr lang="en-US" sz="1600" dirty="0"/>
                    </a:p>
                    <a:p>
                      <a:pPr lvl="0">
                        <a:buNone/>
                      </a:pP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640748189"/>
              </p:ext>
            </p:extLst>
          </p:nvPr>
        </p:nvGraphicFramePr>
        <p:xfrm>
          <a:off x="215566" y="4901286"/>
          <a:ext cx="3790800" cy="178692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4369">
                <a:tc>
                  <a:txBody>
                    <a:bodyPr/>
                    <a:lstStyle/>
                    <a:p>
                      <a:r>
                        <a:rPr lang="en-GB" dirty="0"/>
                        <a:t>Geography</a:t>
                      </a:r>
                    </a:p>
                  </a:txBody>
                  <a:tcPr anchor="ctr"/>
                </a:tc>
                <a:extLst>
                  <a:ext uri="{0D108BD9-81ED-4DB2-BD59-A6C34878D82A}">
                    <a16:rowId xmlns:a16="http://schemas.microsoft.com/office/drawing/2014/main" val="1786578608"/>
                  </a:ext>
                </a:extLst>
              </a:tr>
              <a:tr h="1392559">
                <a:tc>
                  <a:txBody>
                    <a:bodyPr/>
                    <a:lstStyle/>
                    <a:p>
                      <a:r>
                        <a:rPr lang="en-GB" sz="1800" dirty="0"/>
                        <a:t>I</a:t>
                      </a:r>
                      <a:r>
                        <a:rPr lang="en-GB" sz="1600" dirty="0"/>
                        <a:t>n Spring 1 our topic is physical geography, focusing on different extreme weather, what makes places uninhabitable, and understanding continents in greater depth.</a:t>
                      </a:r>
                    </a:p>
                    <a:p>
                      <a:pPr lvl="0">
                        <a:buNone/>
                      </a:pPr>
                      <a:endParaRPr lang="en-GB" sz="12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2714782026"/>
              </p:ext>
            </p:extLst>
          </p:nvPr>
        </p:nvGraphicFramePr>
        <p:xfrm>
          <a:off x="4197871" y="2151762"/>
          <a:ext cx="3790800" cy="186649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0601">
                <a:tc>
                  <a:txBody>
                    <a:bodyPr/>
                    <a:lstStyle/>
                    <a:p>
                      <a:r>
                        <a:rPr lang="en-GB" dirty="0"/>
                        <a:t>Art</a:t>
                      </a:r>
                    </a:p>
                  </a:txBody>
                  <a:tcPr anchor="ctr"/>
                </a:tc>
                <a:extLst>
                  <a:ext uri="{0D108BD9-81ED-4DB2-BD59-A6C34878D82A}">
                    <a16:rowId xmlns:a16="http://schemas.microsoft.com/office/drawing/2014/main" val="1786578608"/>
                  </a:ext>
                </a:extLst>
              </a:tr>
              <a:tr h="1475897">
                <a:tc>
                  <a:txBody>
                    <a:bodyPr/>
                    <a:lstStyle/>
                    <a:p>
                      <a:r>
                        <a:rPr lang="en-GB" sz="1400" dirty="0"/>
                        <a:t>In Spring 1 we will be looking at landscape paintings and focusing on the work of John </a:t>
                      </a:r>
                      <a:r>
                        <a:rPr lang="en-GB" sz="1400" dirty="0" err="1"/>
                        <a:t>Ndambo</a:t>
                      </a:r>
                      <a:r>
                        <a:rPr lang="en-GB" sz="1400" dirty="0"/>
                        <a:t>. We will look at how different features of a landscape makes us feel, and creating our own African landscape painting in the style of </a:t>
                      </a:r>
                      <a:r>
                        <a:rPr lang="en-GB" sz="1400" dirty="0" err="1"/>
                        <a:t>Ndambo</a:t>
                      </a:r>
                      <a:r>
                        <a:rPr lang="en-GB" sz="1400" dirty="0"/>
                        <a:t>.</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963906624"/>
              </p:ext>
            </p:extLst>
          </p:nvPr>
        </p:nvGraphicFramePr>
        <p:xfrm>
          <a:off x="4203759" y="4094549"/>
          <a:ext cx="1855958" cy="2655001"/>
        </p:xfrm>
        <a:graphic>
          <a:graphicData uri="http://schemas.openxmlformats.org/drawingml/2006/table">
            <a:tbl>
              <a:tblPr firstRow="1" bandRow="1">
                <a:tableStyleId>{93296810-A885-4BE3-A3E7-6D5BEEA58F35}</a:tableStyleId>
              </a:tblPr>
              <a:tblGrid>
                <a:gridCol w="1855958">
                  <a:extLst>
                    <a:ext uri="{9D8B030D-6E8A-4147-A177-3AD203B41FA5}">
                      <a16:colId xmlns:a16="http://schemas.microsoft.com/office/drawing/2014/main" val="1337843456"/>
                    </a:ext>
                  </a:extLst>
                </a:gridCol>
              </a:tblGrid>
              <a:tr h="510652">
                <a:tc>
                  <a:txBody>
                    <a:bodyPr/>
                    <a:lstStyle/>
                    <a:p>
                      <a:r>
                        <a:rPr lang="en-GB" dirty="0"/>
                        <a:t>DT</a:t>
                      </a:r>
                    </a:p>
                  </a:txBody>
                  <a:tcPr anchor="ctr"/>
                </a:tc>
                <a:extLst>
                  <a:ext uri="{0D108BD9-81ED-4DB2-BD59-A6C34878D82A}">
                    <a16:rowId xmlns:a16="http://schemas.microsoft.com/office/drawing/2014/main" val="1786578608"/>
                  </a:ext>
                </a:extLst>
              </a:tr>
              <a:tr h="2144349">
                <a:tc>
                  <a:txBody>
                    <a:bodyPr/>
                    <a:lstStyle/>
                    <a:p>
                      <a:pPr lvl="0">
                        <a:buNone/>
                      </a:pPr>
                      <a:r>
                        <a:rPr lang="en-GB" sz="1300" dirty="0"/>
                        <a:t>In Spring 1, we will be covering the skills and techniques needed to create delicious and healthy sandwiches. Including how to cut food safely, how to grate, and how to assemble our sandwiches.</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707039817"/>
              </p:ext>
            </p:extLst>
          </p:nvPr>
        </p:nvGraphicFramePr>
        <p:xfrm>
          <a:off x="6132284" y="4104040"/>
          <a:ext cx="1857600" cy="2655001"/>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512367">
                <a:tc>
                  <a:txBody>
                    <a:bodyPr/>
                    <a:lstStyle/>
                    <a:p>
                      <a:r>
                        <a:rPr lang="en-GB" dirty="0"/>
                        <a:t>Music</a:t>
                      </a:r>
                    </a:p>
                  </a:txBody>
                  <a:tcPr anchor="ctr"/>
                </a:tc>
                <a:extLst>
                  <a:ext uri="{0D108BD9-81ED-4DB2-BD59-A6C34878D82A}">
                    <a16:rowId xmlns:a16="http://schemas.microsoft.com/office/drawing/2014/main" val="1786578608"/>
                  </a:ext>
                </a:extLst>
              </a:tr>
              <a:tr h="2142634">
                <a:tc>
                  <a:txBody>
                    <a:bodyPr/>
                    <a:lstStyle/>
                    <a:p>
                      <a:r>
                        <a:rPr lang="en-GB" sz="1400" dirty="0"/>
                        <a:t>In Spring 1 Kiwi class will be learning about pitch, rhythm, and pulse. We will use ukuleles in this half term to aid our understanding.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3497660680"/>
              </p:ext>
            </p:extLst>
          </p:nvPr>
        </p:nvGraphicFramePr>
        <p:xfrm>
          <a:off x="8073080" y="4458729"/>
          <a:ext cx="1965771" cy="2305874"/>
        </p:xfrm>
        <a:graphic>
          <a:graphicData uri="http://schemas.openxmlformats.org/drawingml/2006/table">
            <a:tbl>
              <a:tblPr firstRow="1" bandRow="1">
                <a:tableStyleId>{93296810-A885-4BE3-A3E7-6D5BEEA58F35}</a:tableStyleId>
              </a:tblPr>
              <a:tblGrid>
                <a:gridCol w="1965771">
                  <a:extLst>
                    <a:ext uri="{9D8B030D-6E8A-4147-A177-3AD203B41FA5}">
                      <a16:colId xmlns:a16="http://schemas.microsoft.com/office/drawing/2014/main" val="1337843456"/>
                    </a:ext>
                  </a:extLst>
                </a:gridCol>
              </a:tblGrid>
              <a:tr h="490795">
                <a:tc>
                  <a:txBody>
                    <a:bodyPr/>
                    <a:lstStyle/>
                    <a:p>
                      <a:r>
                        <a:rPr lang="en-GB" dirty="0"/>
                        <a:t>PSHE</a:t>
                      </a:r>
                    </a:p>
                  </a:txBody>
                  <a:tcPr anchor="ctr"/>
                </a:tc>
                <a:extLst>
                  <a:ext uri="{0D108BD9-81ED-4DB2-BD59-A6C34878D82A}">
                    <a16:rowId xmlns:a16="http://schemas.microsoft.com/office/drawing/2014/main" val="1786578608"/>
                  </a:ext>
                </a:extLst>
              </a:tr>
              <a:tr h="1815079">
                <a:tc>
                  <a:txBody>
                    <a:bodyPr/>
                    <a:lstStyle/>
                    <a:p>
                      <a:pPr lvl="0">
                        <a:buNone/>
                      </a:pPr>
                      <a:r>
                        <a:rPr lang="en-GB" sz="1200" i="0" dirty="0"/>
                        <a:t>In Spring 1, we will be learning about our dreams, goals, and aspirations. We will talk about having a positive mindset, how to work towards our goals, how to help others, and how it feels to </a:t>
                      </a:r>
                      <a:r>
                        <a:rPr lang="en-GB" sz="1200" i="0" err="1"/>
                        <a:t>suport</a:t>
                      </a:r>
                      <a:r>
                        <a:rPr lang="en-GB" sz="1200" i="0" dirty="0"/>
                        <a:t> yourself and others.</a:t>
                      </a: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1428773312"/>
              </p:ext>
            </p:extLst>
          </p:nvPr>
        </p:nvGraphicFramePr>
        <p:xfrm>
          <a:off x="10118834" y="4440989"/>
          <a:ext cx="1857600" cy="230390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238">
                <a:tc>
                  <a:txBody>
                    <a:bodyPr/>
                    <a:lstStyle/>
                    <a:p>
                      <a:r>
                        <a:rPr lang="en-GB" dirty="0"/>
                        <a:t>RE</a:t>
                      </a:r>
                    </a:p>
                  </a:txBody>
                  <a:tcPr anchor="ctr"/>
                </a:tc>
                <a:extLst>
                  <a:ext uri="{0D108BD9-81ED-4DB2-BD59-A6C34878D82A}">
                    <a16:rowId xmlns:a16="http://schemas.microsoft.com/office/drawing/2014/main" val="1786578608"/>
                  </a:ext>
                </a:extLst>
              </a:tr>
              <a:tr h="1813668">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rPr>
                        <a:t>In Spring 1, we will be learning about why Christians believe God gave Jesus to the world. This will include showing </a:t>
                      </a:r>
                      <a:r>
                        <a:rPr lang="en-GB" sz="1400" kern="1200">
                          <a:solidFill>
                            <a:schemeClr val="dk1"/>
                          </a:solidFill>
                          <a:effectLst/>
                          <a:latin typeface="+mn-lt"/>
                          <a:ea typeface="+mn-ea"/>
                          <a:cs typeface="+mn-cs"/>
                        </a:rPr>
                        <a:t>kindness</a:t>
                      </a:r>
                      <a:r>
                        <a:rPr lang="en-GB" sz="1400" kern="1200" dirty="0">
                          <a:solidFill>
                            <a:schemeClr val="dk1"/>
                          </a:solidFill>
                          <a:effectLst/>
                          <a:latin typeface="+mn-lt"/>
                          <a:ea typeface="+mn-ea"/>
                          <a:cs typeface="+mn-cs"/>
                        </a:rPr>
                        <a:t> and love to the planet and to those around us.</a:t>
                      </a: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C022E6C8-2687-45D1-BC28-9C94ACD6EB05}"/>
              </a:ext>
            </a:extLst>
          </p:cNvPr>
          <p:cNvGraphicFramePr>
            <a:graphicFrameLocks noGrp="1"/>
          </p:cNvGraphicFramePr>
          <p:nvPr>
            <p:extLst>
              <p:ext uri="{D42A27DB-BD31-4B8C-83A1-F6EECF244321}">
                <p14:modId xmlns:p14="http://schemas.microsoft.com/office/powerpoint/2010/main" val="2115992950"/>
              </p:ext>
            </p:extLst>
          </p:nvPr>
        </p:nvGraphicFramePr>
        <p:xfrm>
          <a:off x="8186064" y="2151762"/>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Computing</a:t>
                      </a:r>
                    </a:p>
                  </a:txBody>
                  <a:tcPr anchor="ctr"/>
                </a:tc>
                <a:extLst>
                  <a:ext uri="{0D108BD9-81ED-4DB2-BD59-A6C34878D82A}">
                    <a16:rowId xmlns:a16="http://schemas.microsoft.com/office/drawing/2014/main" val="1786578608"/>
                  </a:ext>
                </a:extLst>
              </a:tr>
              <a:tr h="1716852">
                <a:tc>
                  <a:txBody>
                    <a:bodyPr/>
                    <a:lstStyle/>
                    <a:p>
                      <a:r>
                        <a:rPr lang="en-GB" sz="1400" i="0" dirty="0"/>
                        <a:t>I</a:t>
                      </a:r>
                      <a:r>
                        <a:rPr lang="en-GB" sz="1200" i="0" dirty="0"/>
                        <a:t>n Spring 1, we will be learning about how to make music computers, including focuses on rhythm, sequencing, and creating a piece of music that represents </a:t>
                      </a:r>
                      <a:r>
                        <a:rPr lang="en-GB" sz="1200" i="0"/>
                        <a:t>a chosen animal.</a:t>
                      </a:r>
                      <a:endParaRPr lang="en-GB" sz="1200" i="0" dirty="0"/>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F45B6582-5930-4BEB-8105-0A3848F608C7}"/>
              </a:ext>
            </a:extLst>
          </p:cNvPr>
          <p:cNvGraphicFramePr>
            <a:graphicFrameLocks noGrp="1"/>
          </p:cNvGraphicFramePr>
          <p:nvPr>
            <p:extLst>
              <p:ext uri="{D42A27DB-BD31-4B8C-83A1-F6EECF244321}">
                <p14:modId xmlns:p14="http://schemas.microsoft.com/office/powerpoint/2010/main" val="2760730721"/>
              </p:ext>
            </p:extLst>
          </p:nvPr>
        </p:nvGraphicFramePr>
        <p:xfrm>
          <a:off x="10131898" y="2151761"/>
          <a:ext cx="1857600" cy="2201595"/>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PE</a:t>
                      </a:r>
                    </a:p>
                  </a:txBody>
                  <a:tcPr anchor="ctr"/>
                </a:tc>
                <a:extLst>
                  <a:ext uri="{0D108BD9-81ED-4DB2-BD59-A6C34878D82A}">
                    <a16:rowId xmlns:a16="http://schemas.microsoft.com/office/drawing/2014/main" val="1786578608"/>
                  </a:ext>
                </a:extLst>
              </a:tr>
              <a:tr h="1716852">
                <a:tc>
                  <a:txBody>
                    <a:bodyPr/>
                    <a:lstStyle/>
                    <a:p>
                      <a:r>
                        <a:rPr lang="en-GB" sz="1200" i="0" dirty="0"/>
                        <a:t>Our topic in Spring 1 is gymnastics. We will be learning about how to create sequences of controlled poses, understanding how to safely roll, and how to use and  move between </a:t>
                      </a:r>
                      <a:r>
                        <a:rPr lang="en-GB" sz="1200" b="0" i="0" u="none" strike="noStrike" noProof="0" dirty="0">
                          <a:latin typeface="Calibri"/>
                        </a:rPr>
                        <a:t>apparatus</a:t>
                      </a:r>
                      <a:r>
                        <a:rPr lang="en-GB" sz="1200" i="0" dirty="0"/>
                        <a:t>.</a:t>
                      </a: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2BC8FF-D64D-430B-B35D-F2C5F72C9672}">
  <ds:schemaRefs>
    <ds:schemaRef ds:uri="http://purl.org/dc/terms/"/>
    <ds:schemaRef ds:uri="d4bfe957-5417-4326-b3ca-2e7faf1b0fa8"/>
    <ds:schemaRef ds:uri="http://schemas.microsoft.com/office/2006/metadata/properties"/>
    <ds:schemaRef ds:uri="http://purl.org/dc/elements/1.1/"/>
    <ds:schemaRef ds:uri="http://purl.org/dc/dcmitype/"/>
    <ds:schemaRef ds:uri="http://schemas.openxmlformats.org/package/2006/metadata/core-properties"/>
    <ds:schemaRef ds:uri="http://schemas.microsoft.com/office/2006/documentManagement/types"/>
    <ds:schemaRef ds:uri="566cb0dc-d351-45af-9abe-2a4c6f397d9b"/>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643</TotalTime>
  <Words>519</Words>
  <Application>Microsoft Office PowerPoint</Application>
  <PresentationFormat>Widescreen</PresentationFormat>
  <Paragraphs>26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Elisa Walker</cp:lastModifiedBy>
  <cp:revision>263</cp:revision>
  <dcterms:created xsi:type="dcterms:W3CDTF">2022-01-07T10:34:56Z</dcterms:created>
  <dcterms:modified xsi:type="dcterms:W3CDTF">2025-01-10T11:50:37Z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