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p:scale>
          <a:sx n="75" d="100"/>
          <a:sy n="75" d="100"/>
        </p:scale>
        <p:origin x="32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a Walker" userId="cf981a96-68f6-495c-800d-6045268a44ad" providerId="ADAL" clId="{0114329C-C36E-4873-95E2-EB62C14C4A80}"/>
    <pc:docChg chg="custSel modSld">
      <pc:chgData name="Elisa Walker" userId="cf981a96-68f6-495c-800d-6045268a44ad" providerId="ADAL" clId="{0114329C-C36E-4873-95E2-EB62C14C4A80}" dt="2025-08-29T15:03:11.771" v="683" actId="20577"/>
      <pc:docMkLst>
        <pc:docMk/>
      </pc:docMkLst>
      <pc:sldChg chg="modSp mod">
        <pc:chgData name="Elisa Walker" userId="cf981a96-68f6-495c-800d-6045268a44ad" providerId="ADAL" clId="{0114329C-C36E-4873-95E2-EB62C14C4A80}" dt="2025-08-29T15:03:11.771" v="683" actId="20577"/>
        <pc:sldMkLst>
          <pc:docMk/>
          <pc:sldMk cId="3514798268" sldId="256"/>
        </pc:sldMkLst>
        <pc:graphicFrameChg chg="modGraphic">
          <ac:chgData name="Elisa Walker" userId="cf981a96-68f6-495c-800d-6045268a44ad" providerId="ADAL" clId="{0114329C-C36E-4873-95E2-EB62C14C4A80}" dt="2025-08-29T15:02:12.448" v="545" actId="20577"/>
          <ac:graphicFrameMkLst>
            <pc:docMk/>
            <pc:sldMk cId="3514798268" sldId="256"/>
            <ac:graphicFrameMk id="9" creationId="{144B4083-B2DA-4CA1-AEF1-973FE94A42AE}"/>
          </ac:graphicFrameMkLst>
        </pc:graphicFrameChg>
        <pc:graphicFrameChg chg="modGraphic">
          <ac:chgData name="Elisa Walker" userId="cf981a96-68f6-495c-800d-6045268a44ad" providerId="ADAL" clId="{0114329C-C36E-4873-95E2-EB62C14C4A80}" dt="2025-08-29T15:03:11.771" v="683" actId="20577"/>
          <ac:graphicFrameMkLst>
            <pc:docMk/>
            <pc:sldMk cId="3514798268" sldId="256"/>
            <ac:graphicFrameMk id="15" creationId="{513AC508-FC68-42F9-A28F-33BEB6A5937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14EC1B-AE43-4922-AAFB-A8851203A8D4}" type="datetimeFigureOut">
              <a:rPr lang="en-GB" smtClean="0"/>
              <a:t>29/08/2025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816A07-C4BA-4DA8-AA0E-0DF27B5C061F}" type="slidenum">
              <a:rPr lang="en-GB" smtClean="0"/>
              <a:t>‹#›</a:t>
            </a:fld>
            <a:endParaRPr lang="en-GB"/>
          </a:p>
        </p:txBody>
      </p:sp>
    </p:spTree>
    <p:extLst>
      <p:ext uri="{BB962C8B-B14F-4D97-AF65-F5344CB8AC3E}">
        <p14:creationId xmlns:p14="http://schemas.microsoft.com/office/powerpoint/2010/main" val="1917883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0816A07-C4BA-4DA8-AA0E-0DF27B5C061F}" type="slidenum">
              <a:rPr lang="en-GB" smtClean="0"/>
              <a:t>1</a:t>
            </a:fld>
            <a:endParaRPr lang="en-GB"/>
          </a:p>
        </p:txBody>
      </p:sp>
    </p:spTree>
    <p:extLst>
      <p:ext uri="{BB962C8B-B14F-4D97-AF65-F5344CB8AC3E}">
        <p14:creationId xmlns:p14="http://schemas.microsoft.com/office/powerpoint/2010/main" val="728068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29/08/2025</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29/08/2025</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49525"/>
            <a:ext cx="3792165" cy="919421"/>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200" b="0" i="0" u="none" strike="noStrike" cap="none" normalizeH="0" baseline="0" dirty="0">
                <a:ln>
                  <a:noFill/>
                </a:ln>
                <a:solidFill>
                  <a:srgbClr val="000000"/>
                </a:solidFill>
                <a:effectLst/>
                <a:latin typeface="SassoonCRInfant" panose="00000400000000000000" pitchFamily="2" charset="0"/>
                <a:cs typeface="Lucida Sans Unicode" panose="020B0602030504020204" pitchFamily="34" charset="0"/>
              </a:rPr>
              <a:t>Year 4 – </a:t>
            </a:r>
            <a:r>
              <a:rPr lang="en-GB" altLang="en-US" sz="2200" dirty="0">
                <a:solidFill>
                  <a:srgbClr val="000000"/>
                </a:solidFill>
                <a:latin typeface="SassoonCRInfant" panose="00000400000000000000" pitchFamily="2" charset="0"/>
                <a:cs typeface="Lucida Sans Unicode" panose="020B0602030504020204" pitchFamily="34" charset="0"/>
              </a:rPr>
              <a:t>Flamingo class</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200" dirty="0">
                <a:solidFill>
                  <a:srgbClr val="000000"/>
                </a:solidFill>
                <a:latin typeface="SassoonCRInfant" panose="00000400000000000000" pitchFamily="2" charset="0"/>
                <a:cs typeface="Lucida Sans Unicode" panose="020B0602030504020204" pitchFamily="34" charset="0"/>
              </a:rPr>
              <a:t>Autumn 1 C</a:t>
            </a:r>
            <a:r>
              <a:rPr kumimoji="0" lang="en-GB" altLang="en-US" sz="2200" b="0" i="0" u="none" strike="noStrike" cap="none" normalizeH="0" baseline="0" dirty="0">
                <a:ln>
                  <a:noFill/>
                </a:ln>
                <a:solidFill>
                  <a:srgbClr val="000000"/>
                </a:solidFill>
                <a:effectLst/>
                <a:latin typeface="SassoonCRInfant" panose="00000400000000000000" pitchFamily="2" charset="0"/>
                <a:cs typeface="Lucida Sans Unicode" panose="020B0602030504020204" pitchFamily="34" charset="0"/>
              </a:rPr>
              <a:t>urriculum Map </a:t>
            </a: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987461562"/>
              </p:ext>
            </p:extLst>
          </p:nvPr>
        </p:nvGraphicFramePr>
        <p:xfrm>
          <a:off x="4200600" y="149525"/>
          <a:ext cx="3790800" cy="2165226"/>
        </p:xfrm>
        <a:graphic>
          <a:graphicData uri="http://schemas.openxmlformats.org/drawingml/2006/table">
            <a:tbl>
              <a:tblPr firstRow="1" bandRow="1">
                <a:tableStyleId>{93296810-A885-4BE3-A3E7-6D5BEEA58F35}</a:tableStyleId>
              </a:tblPr>
              <a:tblGrid>
                <a:gridCol w="3790800">
                  <a:extLst>
                    <a:ext uri="{9D8B030D-6E8A-4147-A177-3AD203B41FA5}">
                      <a16:colId xmlns:a16="http://schemas.microsoft.com/office/drawing/2014/main" val="1337843456"/>
                    </a:ext>
                  </a:extLst>
                </a:gridCol>
              </a:tblGrid>
              <a:tr h="366906">
                <a:tc>
                  <a:txBody>
                    <a:bodyPr/>
                    <a:lstStyle/>
                    <a:p>
                      <a:r>
                        <a:rPr lang="en-GB" dirty="0"/>
                        <a:t>English</a:t>
                      </a:r>
                    </a:p>
                  </a:txBody>
                  <a:tcPr anchor="ctr"/>
                </a:tc>
                <a:extLst>
                  <a:ext uri="{0D108BD9-81ED-4DB2-BD59-A6C34878D82A}">
                    <a16:rowId xmlns:a16="http://schemas.microsoft.com/office/drawing/2014/main" val="1786578608"/>
                  </a:ext>
                </a:extLst>
              </a:tr>
              <a:tr h="1589923">
                <a:tc>
                  <a:txBody>
                    <a:bodyPr/>
                    <a:lstStyle/>
                    <a:p>
                      <a:r>
                        <a:rPr lang="en-GB" sz="1400" dirty="0"/>
                        <a:t>We</a:t>
                      </a:r>
                      <a:r>
                        <a:rPr lang="en-GB" sz="1400" baseline="0" dirty="0"/>
                        <a:t> will begin the year by reading</a:t>
                      </a:r>
                      <a:r>
                        <a:rPr lang="en-GB" sz="1400" i="1" baseline="0" dirty="0"/>
                        <a:t> Arthur and the Golden Rope </a:t>
                      </a:r>
                      <a:r>
                        <a:rPr lang="en-GB" sz="1400" baseline="0" dirty="0"/>
                        <a:t>and producing our own graphic novel panels with the purpose of entertaining the reader. We will then explore writing to persuade, using </a:t>
                      </a:r>
                      <a:r>
                        <a:rPr lang="en-GB" sz="1400" i="1" baseline="0" dirty="0"/>
                        <a:t>The King who Banned the Dark</a:t>
                      </a:r>
                      <a:r>
                        <a:rPr lang="en-GB" sz="1400" baseline="0" dirty="0"/>
                        <a:t> as inspiration. We will finish the half term with a poetry unit focused on </a:t>
                      </a:r>
                      <a:r>
                        <a:rPr lang="en-GB" sz="1400" i="1" baseline="0" dirty="0"/>
                        <a:t>A Small Dragon </a:t>
                      </a:r>
                      <a:r>
                        <a:rPr lang="en-GB" sz="1400" baseline="0" dirty="0"/>
                        <a:t>by Brian Patten.</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844512205"/>
              </p:ext>
            </p:extLst>
          </p:nvPr>
        </p:nvGraphicFramePr>
        <p:xfrm>
          <a:off x="8198698" y="149525"/>
          <a:ext cx="3790800" cy="1950720"/>
        </p:xfrm>
        <a:graphic>
          <a:graphicData uri="http://schemas.openxmlformats.org/drawingml/2006/table">
            <a:tbl>
              <a:tblPr firstRow="1" bandRow="1">
                <a:tableStyleId>{93296810-A885-4BE3-A3E7-6D5BEEA58F35}</a:tableStyleId>
              </a:tblPr>
              <a:tblGrid>
                <a:gridCol w="3790800">
                  <a:extLst>
                    <a:ext uri="{9D8B030D-6E8A-4147-A177-3AD203B41FA5}">
                      <a16:colId xmlns:a16="http://schemas.microsoft.com/office/drawing/2014/main" val="1337843456"/>
                    </a:ext>
                  </a:extLst>
                </a:gridCol>
              </a:tblGrid>
              <a:tr h="322052">
                <a:tc>
                  <a:txBody>
                    <a:bodyPr/>
                    <a:lstStyle/>
                    <a:p>
                      <a:r>
                        <a:rPr lang="en-GB" dirty="0"/>
                        <a:t>Maths</a:t>
                      </a:r>
                    </a:p>
                  </a:txBody>
                  <a:tcPr anchor="ctr"/>
                </a:tc>
                <a:extLst>
                  <a:ext uri="{0D108BD9-81ED-4DB2-BD59-A6C34878D82A}">
                    <a16:rowId xmlns:a16="http://schemas.microsoft.com/office/drawing/2014/main" val="1786578608"/>
                  </a:ext>
                </a:extLst>
              </a:tr>
              <a:tr h="1544865">
                <a:tc>
                  <a:txBody>
                    <a:bodyPr/>
                    <a:lstStyle/>
                    <a:p>
                      <a:r>
                        <a:rPr lang="en-GB" sz="1400" dirty="0"/>
                        <a:t>We</a:t>
                      </a:r>
                      <a:r>
                        <a:rPr lang="en-GB" sz="1400" baseline="0" dirty="0"/>
                        <a:t>’ll hit the ground running by introducing thousands in our Place Value unit before moving on to addition, subtraction, multiplication, and division with 4-digit numbers. We’ll begin brushing up on our times tables ready for the Multiplication Check at the end of the year – lots of Times Table Rock Stars for us!</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347960944"/>
              </p:ext>
            </p:extLst>
          </p:nvPr>
        </p:nvGraphicFramePr>
        <p:xfrm>
          <a:off x="201137" y="1158602"/>
          <a:ext cx="3792164" cy="1790127"/>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405371">
                <a:tc>
                  <a:txBody>
                    <a:bodyPr/>
                    <a:lstStyle/>
                    <a:p>
                      <a:r>
                        <a:rPr lang="en-GB" dirty="0"/>
                        <a:t>Science</a:t>
                      </a:r>
                    </a:p>
                  </a:txBody>
                  <a:tcPr anchor="ctr"/>
                </a:tc>
                <a:extLst>
                  <a:ext uri="{0D108BD9-81ED-4DB2-BD59-A6C34878D82A}">
                    <a16:rowId xmlns:a16="http://schemas.microsoft.com/office/drawing/2014/main" val="1786578608"/>
                  </a:ext>
                </a:extLst>
              </a:tr>
              <a:tr h="1384756">
                <a:tc>
                  <a:txBody>
                    <a:bodyPr/>
                    <a:lstStyle/>
                    <a:p>
                      <a:r>
                        <a:rPr lang="en-GB" sz="1400" dirty="0"/>
                        <a:t>We’ll kickstart our Science learning by exploring all there is to know about Plants. We’ll revise the conditions needed for growth and learn the functions of plant parts related to photosynthesis and pollination. We’ll observe how water travels through stems in a fun experiment!</a:t>
                      </a: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1522874425"/>
              </p:ext>
            </p:extLst>
          </p:nvPr>
        </p:nvGraphicFramePr>
        <p:xfrm>
          <a:off x="201819" y="3029944"/>
          <a:ext cx="3790800" cy="1790127"/>
        </p:xfrm>
        <a:graphic>
          <a:graphicData uri="http://schemas.openxmlformats.org/drawingml/2006/table">
            <a:tbl>
              <a:tblPr firstRow="1" bandRow="1">
                <a:tableStyleId>{93296810-A885-4BE3-A3E7-6D5BEEA58F35}</a:tableStyleId>
              </a:tblPr>
              <a:tblGrid>
                <a:gridCol w="3790800">
                  <a:extLst>
                    <a:ext uri="{9D8B030D-6E8A-4147-A177-3AD203B41FA5}">
                      <a16:colId xmlns:a16="http://schemas.microsoft.com/office/drawing/2014/main" val="1337843456"/>
                    </a:ext>
                  </a:extLst>
                </a:gridCol>
              </a:tblGrid>
              <a:tr h="418527">
                <a:tc>
                  <a:txBody>
                    <a:bodyPr/>
                    <a:lstStyle/>
                    <a:p>
                      <a:r>
                        <a:rPr lang="en-GB" dirty="0"/>
                        <a:t>History</a:t>
                      </a:r>
                    </a:p>
                  </a:txBody>
                  <a:tcPr anchor="ctr"/>
                </a:tc>
                <a:extLst>
                  <a:ext uri="{0D108BD9-81ED-4DB2-BD59-A6C34878D82A}">
                    <a16:rowId xmlns:a16="http://schemas.microsoft.com/office/drawing/2014/main" val="1786578608"/>
                  </a:ext>
                </a:extLst>
              </a:tr>
              <a:tr h="1354718">
                <a:tc>
                  <a:txBody>
                    <a:bodyPr/>
                    <a:lstStyle/>
                    <a:p>
                      <a:r>
                        <a:rPr lang="en-GB" sz="1400" dirty="0"/>
                        <a:t>We</a:t>
                      </a:r>
                      <a:r>
                        <a:rPr lang="en-GB" sz="1400" baseline="0" dirty="0"/>
                        <a:t> will refresh our knowledge of the Stone Age, discovering in detail how weapons, food, homes, and lifestyles changed over time. We will investigate </a:t>
                      </a:r>
                      <a:r>
                        <a:rPr lang="en-GB" sz="1400" baseline="0" dirty="0" err="1"/>
                        <a:t>Skara</a:t>
                      </a:r>
                      <a:r>
                        <a:rPr lang="en-GB" sz="1400" baseline="0" dirty="0"/>
                        <a:t> Brae, the Lascaux caves, and Northern Tanzania to work out more about our ancestors. </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4169560421"/>
              </p:ext>
            </p:extLst>
          </p:nvPr>
        </p:nvGraphicFramePr>
        <p:xfrm>
          <a:off x="215566" y="4901286"/>
          <a:ext cx="3790800" cy="1786928"/>
        </p:xfrm>
        <a:graphic>
          <a:graphicData uri="http://schemas.openxmlformats.org/drawingml/2006/table">
            <a:tbl>
              <a:tblPr firstRow="1" bandRow="1">
                <a:tableStyleId>{93296810-A885-4BE3-A3E7-6D5BEEA58F35}</a:tableStyleId>
              </a:tblPr>
              <a:tblGrid>
                <a:gridCol w="3790800">
                  <a:extLst>
                    <a:ext uri="{9D8B030D-6E8A-4147-A177-3AD203B41FA5}">
                      <a16:colId xmlns:a16="http://schemas.microsoft.com/office/drawing/2014/main" val="1337843456"/>
                    </a:ext>
                  </a:extLst>
                </a:gridCol>
              </a:tblGrid>
              <a:tr h="394369">
                <a:tc>
                  <a:txBody>
                    <a:bodyPr/>
                    <a:lstStyle/>
                    <a:p>
                      <a:r>
                        <a:rPr lang="en-GB" dirty="0"/>
                        <a:t>Geography</a:t>
                      </a:r>
                    </a:p>
                  </a:txBody>
                  <a:tcPr anchor="ctr"/>
                </a:tc>
                <a:extLst>
                  <a:ext uri="{0D108BD9-81ED-4DB2-BD59-A6C34878D82A}">
                    <a16:rowId xmlns:a16="http://schemas.microsoft.com/office/drawing/2014/main" val="1786578608"/>
                  </a:ext>
                </a:extLst>
              </a:tr>
              <a:tr h="1392559">
                <a:tc>
                  <a:txBody>
                    <a:bodyPr/>
                    <a:lstStyle/>
                    <a:p>
                      <a:r>
                        <a:rPr lang="en-GB" sz="1400" dirty="0"/>
                        <a:t>We</a:t>
                      </a:r>
                      <a:r>
                        <a:rPr lang="en-GB" sz="1400" baseline="0" dirty="0"/>
                        <a:t> will start by refreshing our knowledge of maps before exploring the populations, rivers, and mountains of Europe. We will soon be experts at using atlases and be able to compare the UK with countries such as Italy, Switzerland, and Croatia. </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554928247"/>
              </p:ext>
            </p:extLst>
          </p:nvPr>
        </p:nvGraphicFramePr>
        <p:xfrm>
          <a:off x="4199084" y="2373624"/>
          <a:ext cx="3790800" cy="1737360"/>
        </p:xfrm>
        <a:graphic>
          <a:graphicData uri="http://schemas.openxmlformats.org/drawingml/2006/table">
            <a:tbl>
              <a:tblPr firstRow="1" bandRow="1">
                <a:tableStyleId>{93296810-A885-4BE3-A3E7-6D5BEEA58F35}</a:tableStyleId>
              </a:tblPr>
              <a:tblGrid>
                <a:gridCol w="3790800">
                  <a:extLst>
                    <a:ext uri="{9D8B030D-6E8A-4147-A177-3AD203B41FA5}">
                      <a16:colId xmlns:a16="http://schemas.microsoft.com/office/drawing/2014/main" val="1337843456"/>
                    </a:ext>
                  </a:extLst>
                </a:gridCol>
              </a:tblGrid>
              <a:tr h="347647">
                <a:tc>
                  <a:txBody>
                    <a:bodyPr/>
                    <a:lstStyle/>
                    <a:p>
                      <a:r>
                        <a:rPr lang="en-GB" dirty="0"/>
                        <a:t>Art</a:t>
                      </a:r>
                    </a:p>
                  </a:txBody>
                  <a:tcPr anchor="ctr"/>
                </a:tc>
                <a:extLst>
                  <a:ext uri="{0D108BD9-81ED-4DB2-BD59-A6C34878D82A}">
                    <a16:rowId xmlns:a16="http://schemas.microsoft.com/office/drawing/2014/main" val="1786578608"/>
                  </a:ext>
                </a:extLst>
              </a:tr>
              <a:tr h="1368905">
                <a:tc>
                  <a:txBody>
                    <a:bodyPr/>
                    <a:lstStyle/>
                    <a:p>
                      <a:r>
                        <a:rPr lang="en-GB" sz="1400" dirty="0"/>
                        <a:t>We</a:t>
                      </a:r>
                      <a:r>
                        <a:rPr lang="en-GB" sz="1400" baseline="0" dirty="0"/>
                        <a:t> will be exploring Symbolist art this half term, looking closely at the life and work of Frida Kahlo. We will study her art style and practise using sketching pencils, watercolour paint, and oil pastels. We hope to produce self-portraits which will be displayed in the corridor for all to enjoy.</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1476388314"/>
              </p:ext>
            </p:extLst>
          </p:nvPr>
        </p:nvGraphicFramePr>
        <p:xfrm>
          <a:off x="4203759" y="4196615"/>
          <a:ext cx="1855958" cy="2552935"/>
        </p:xfrm>
        <a:graphic>
          <a:graphicData uri="http://schemas.openxmlformats.org/drawingml/2006/table">
            <a:tbl>
              <a:tblPr firstRow="1" bandRow="1">
                <a:tableStyleId>{93296810-A885-4BE3-A3E7-6D5BEEA58F35}</a:tableStyleId>
              </a:tblPr>
              <a:tblGrid>
                <a:gridCol w="1855958">
                  <a:extLst>
                    <a:ext uri="{9D8B030D-6E8A-4147-A177-3AD203B41FA5}">
                      <a16:colId xmlns:a16="http://schemas.microsoft.com/office/drawing/2014/main" val="1337843456"/>
                    </a:ext>
                  </a:extLst>
                </a:gridCol>
              </a:tblGrid>
              <a:tr h="491021">
                <a:tc>
                  <a:txBody>
                    <a:bodyPr/>
                    <a:lstStyle/>
                    <a:p>
                      <a:r>
                        <a:rPr lang="en-GB" dirty="0"/>
                        <a:t>DT</a:t>
                      </a:r>
                    </a:p>
                  </a:txBody>
                  <a:tcPr anchor="ctr"/>
                </a:tc>
                <a:extLst>
                  <a:ext uri="{0D108BD9-81ED-4DB2-BD59-A6C34878D82A}">
                    <a16:rowId xmlns:a16="http://schemas.microsoft.com/office/drawing/2014/main" val="1786578608"/>
                  </a:ext>
                </a:extLst>
              </a:tr>
              <a:tr h="2061914">
                <a:tc>
                  <a:txBody>
                    <a:bodyPr/>
                    <a:lstStyle/>
                    <a:p>
                      <a:r>
                        <a:rPr lang="en-GB" sz="1400" dirty="0"/>
                        <a:t>We</a:t>
                      </a:r>
                      <a:r>
                        <a:rPr lang="en-GB" sz="1400" baseline="0" dirty="0"/>
                        <a:t>’ll be learning about shell structures this term. Our task is to design and create a model lunchbox! </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3702927507"/>
              </p:ext>
            </p:extLst>
          </p:nvPr>
        </p:nvGraphicFramePr>
        <p:xfrm>
          <a:off x="6132284" y="4196615"/>
          <a:ext cx="1857600" cy="2562426"/>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94502">
                <a:tc>
                  <a:txBody>
                    <a:bodyPr/>
                    <a:lstStyle/>
                    <a:p>
                      <a:r>
                        <a:rPr lang="en-GB" dirty="0"/>
                        <a:t>Music</a:t>
                      </a:r>
                    </a:p>
                  </a:txBody>
                  <a:tcPr anchor="ctr"/>
                </a:tc>
                <a:extLst>
                  <a:ext uri="{0D108BD9-81ED-4DB2-BD59-A6C34878D82A}">
                    <a16:rowId xmlns:a16="http://schemas.microsoft.com/office/drawing/2014/main" val="1786578608"/>
                  </a:ext>
                </a:extLst>
              </a:tr>
              <a:tr h="2067924">
                <a:tc>
                  <a:txBody>
                    <a:bodyPr/>
                    <a:lstStyle/>
                    <a:p>
                      <a:r>
                        <a:rPr lang="en-GB" sz="1400" dirty="0"/>
                        <a:t>Pupils will be learning about the history to pop music through</a:t>
                      </a:r>
                      <a:r>
                        <a:rPr lang="en-GB" sz="1400" baseline="0" dirty="0"/>
                        <a:t> learning the song ‘Mamma Mia’ by ABBA. Sorry in advance if it gets stuck in your head!</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2460651888"/>
              </p:ext>
            </p:extLst>
          </p:nvPr>
        </p:nvGraphicFramePr>
        <p:xfrm>
          <a:off x="8195969" y="4440989"/>
          <a:ext cx="1857600" cy="2305874"/>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90795">
                <a:tc>
                  <a:txBody>
                    <a:bodyPr/>
                    <a:lstStyle/>
                    <a:p>
                      <a:r>
                        <a:rPr lang="en-GB" dirty="0"/>
                        <a:t>PSHE</a:t>
                      </a:r>
                    </a:p>
                  </a:txBody>
                  <a:tcPr anchor="ctr"/>
                </a:tc>
                <a:extLst>
                  <a:ext uri="{0D108BD9-81ED-4DB2-BD59-A6C34878D82A}">
                    <a16:rowId xmlns:a16="http://schemas.microsoft.com/office/drawing/2014/main" val="1786578608"/>
                  </a:ext>
                </a:extLst>
              </a:tr>
              <a:tr h="1815079">
                <a:tc>
                  <a:txBody>
                    <a:bodyPr/>
                    <a:lstStyle/>
                    <a:p>
                      <a:r>
                        <a:rPr lang="en-GB" sz="1400" i="0" dirty="0"/>
                        <a:t>We will firstly explore ‘Being Me in My World’ and discuss topics such as</a:t>
                      </a:r>
                      <a:r>
                        <a:rPr lang="en-GB" sz="1400" i="0" baseline="0" dirty="0"/>
                        <a:t> teamwork, responsibility, respect, and community.</a:t>
                      </a:r>
                      <a:endParaRPr lang="en-GB" sz="1400" i="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434220626"/>
              </p:ext>
            </p:extLst>
          </p:nvPr>
        </p:nvGraphicFramePr>
        <p:xfrm>
          <a:off x="10118834" y="4440989"/>
          <a:ext cx="1857600" cy="2303906"/>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90238">
                <a:tc>
                  <a:txBody>
                    <a:bodyPr/>
                    <a:lstStyle/>
                    <a:p>
                      <a:r>
                        <a:rPr lang="en-GB" dirty="0"/>
                        <a:t>RE</a:t>
                      </a:r>
                    </a:p>
                  </a:txBody>
                  <a:tcPr anchor="ctr"/>
                </a:tc>
                <a:extLst>
                  <a:ext uri="{0D108BD9-81ED-4DB2-BD59-A6C34878D82A}">
                    <a16:rowId xmlns:a16="http://schemas.microsoft.com/office/drawing/2014/main" val="1786578608"/>
                  </a:ext>
                </a:extLst>
              </a:tr>
              <a:tr h="18136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We</a:t>
                      </a:r>
                      <a:r>
                        <a:rPr lang="en-GB" sz="1400" kern="1200" baseline="0" dirty="0">
                          <a:solidFill>
                            <a:schemeClr val="dk1"/>
                          </a:solidFill>
                          <a:effectLst/>
                          <a:latin typeface="+mn-lt"/>
                          <a:ea typeface="+mn-ea"/>
                          <a:cs typeface="+mn-cs"/>
                        </a:rPr>
                        <a:t> will explore Humanism and learn what motivates Humanists to lead good lives. We will link back to our own experiences and values as we go.</a:t>
                      </a:r>
                      <a:endParaRPr lang="en-GB" sz="140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graphicFrame>
        <p:nvGraphicFramePr>
          <p:cNvPr id="19" name="Table 18">
            <a:extLst>
              <a:ext uri="{FF2B5EF4-FFF2-40B4-BE49-F238E27FC236}">
                <a16:creationId xmlns:a16="http://schemas.microsoft.com/office/drawing/2014/main" id="{C022E6C8-2687-45D1-BC28-9C94ACD6EB05}"/>
              </a:ext>
            </a:extLst>
          </p:cNvPr>
          <p:cNvGraphicFramePr>
            <a:graphicFrameLocks noGrp="1"/>
          </p:cNvGraphicFramePr>
          <p:nvPr>
            <p:extLst>
              <p:ext uri="{D42A27DB-BD31-4B8C-83A1-F6EECF244321}">
                <p14:modId xmlns:p14="http://schemas.microsoft.com/office/powerpoint/2010/main" val="358510469"/>
              </p:ext>
            </p:extLst>
          </p:nvPr>
        </p:nvGraphicFramePr>
        <p:xfrm>
          <a:off x="8203222" y="2180073"/>
          <a:ext cx="1857600" cy="2181087"/>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64235">
                <a:tc>
                  <a:txBody>
                    <a:bodyPr/>
                    <a:lstStyle/>
                    <a:p>
                      <a:r>
                        <a:rPr lang="en-GB" dirty="0"/>
                        <a:t>Computing</a:t>
                      </a:r>
                    </a:p>
                  </a:txBody>
                  <a:tcPr anchor="ctr"/>
                </a:tc>
                <a:extLst>
                  <a:ext uri="{0D108BD9-81ED-4DB2-BD59-A6C34878D82A}">
                    <a16:rowId xmlns:a16="http://schemas.microsoft.com/office/drawing/2014/main" val="1786578608"/>
                  </a:ext>
                </a:extLst>
              </a:tr>
              <a:tr h="1716852">
                <a:tc>
                  <a:txBody>
                    <a:bodyPr/>
                    <a:lstStyle/>
                    <a:p>
                      <a:r>
                        <a:rPr lang="en-GB" sz="1400" i="0" dirty="0"/>
                        <a:t>We will</a:t>
                      </a:r>
                      <a:r>
                        <a:rPr lang="en-GB" sz="1400" i="0" baseline="0" dirty="0"/>
                        <a:t> be </a:t>
                      </a:r>
                      <a:r>
                        <a:rPr lang="en-GB" sz="1400" i="0" dirty="0"/>
                        <a:t>learning about the Internet this half term</a:t>
                      </a:r>
                      <a:r>
                        <a:rPr lang="en-GB" sz="1400" i="0" baseline="0" dirty="0"/>
                        <a:t>. We will cover networks, sharing information, websites, and how to keep safe online.</a:t>
                      </a:r>
                      <a:endParaRPr lang="en-GB" sz="1400" i="0" dirty="0"/>
                    </a:p>
                  </a:txBody>
                  <a:tcPr/>
                </a:tc>
                <a:extLst>
                  <a:ext uri="{0D108BD9-81ED-4DB2-BD59-A6C34878D82A}">
                    <a16:rowId xmlns:a16="http://schemas.microsoft.com/office/drawing/2014/main" val="2171682978"/>
                  </a:ext>
                </a:extLst>
              </a:tr>
            </a:tbl>
          </a:graphicData>
        </a:graphic>
      </p:graphicFrame>
      <p:graphicFrame>
        <p:nvGraphicFramePr>
          <p:cNvPr id="20" name="Table 19">
            <a:extLst>
              <a:ext uri="{FF2B5EF4-FFF2-40B4-BE49-F238E27FC236}">
                <a16:creationId xmlns:a16="http://schemas.microsoft.com/office/drawing/2014/main" id="{F45B6582-5930-4BEB-8105-0A3848F608C7}"/>
              </a:ext>
            </a:extLst>
          </p:cNvPr>
          <p:cNvGraphicFramePr>
            <a:graphicFrameLocks noGrp="1"/>
          </p:cNvGraphicFramePr>
          <p:nvPr>
            <p:extLst>
              <p:ext uri="{D42A27DB-BD31-4B8C-83A1-F6EECF244321}">
                <p14:modId xmlns:p14="http://schemas.microsoft.com/office/powerpoint/2010/main" val="3100066660"/>
              </p:ext>
            </p:extLst>
          </p:nvPr>
        </p:nvGraphicFramePr>
        <p:xfrm>
          <a:off x="10131898" y="2180073"/>
          <a:ext cx="1857600" cy="2181087"/>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64235">
                <a:tc>
                  <a:txBody>
                    <a:bodyPr/>
                    <a:lstStyle/>
                    <a:p>
                      <a:r>
                        <a:rPr lang="en-GB" dirty="0"/>
                        <a:t>PE</a:t>
                      </a:r>
                    </a:p>
                  </a:txBody>
                  <a:tcPr anchor="ctr"/>
                </a:tc>
                <a:extLst>
                  <a:ext uri="{0D108BD9-81ED-4DB2-BD59-A6C34878D82A}">
                    <a16:rowId xmlns:a16="http://schemas.microsoft.com/office/drawing/2014/main" val="1786578608"/>
                  </a:ext>
                </a:extLst>
              </a:tr>
              <a:tr h="1716852">
                <a:tc>
                  <a:txBody>
                    <a:bodyPr/>
                    <a:lstStyle/>
                    <a:p>
                      <a:r>
                        <a:rPr lang="en-GB" sz="1400" i="0" dirty="0"/>
                        <a:t>Children will develop their</a:t>
                      </a:r>
                      <a:r>
                        <a:rPr lang="en-GB" sz="1400" i="0" baseline="0" dirty="0"/>
                        <a:t> knowledge of attacking and defending within invasion games through Tag Rugby this half term.</a:t>
                      </a:r>
                      <a:endParaRPr lang="en-GB" sz="1400" i="0" dirty="0"/>
                    </a:p>
                  </a:txBody>
                  <a:tcPr/>
                </a:tc>
                <a:extLst>
                  <a:ext uri="{0D108BD9-81ED-4DB2-BD59-A6C34878D82A}">
                    <a16:rowId xmlns:a16="http://schemas.microsoft.com/office/drawing/2014/main" val="2171682978"/>
                  </a:ext>
                </a:extLst>
              </a:tr>
            </a:tbl>
          </a:graphicData>
        </a:graphic>
      </p:graphicFrame>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a49b8bd-d29e-4d46-aff1-e5ae5b220632">
      <Terms xmlns="http://schemas.microsoft.com/office/infopath/2007/PartnerControls"/>
    </lcf76f155ced4ddcb4097134ff3c332f>
    <TaxCatchAll xmlns="6749df9f-eb47-44f2-be0e-f72bd5306b5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1" ma:contentTypeDescription="Create a new document." ma:contentTypeScope="" ma:versionID="99fa8e0e531a8530a1af408fe84952ac">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099767615f317d14d67947b414d92210"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2.xml><?xml version="1.0" encoding="utf-8"?>
<ds:datastoreItem xmlns:ds="http://schemas.openxmlformats.org/officeDocument/2006/customXml" ds:itemID="{FD2BC8FF-D64D-430B-B35D-F2C5F72C967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566cb0dc-d351-45af-9abe-2a4c6f397d9b"/>
    <ds:schemaRef ds:uri="http://purl.org/dc/elements/1.1/"/>
    <ds:schemaRef ds:uri="http://schemas.microsoft.com/office/2006/metadata/properties"/>
    <ds:schemaRef ds:uri="d4bfe957-5417-4326-b3ca-2e7faf1b0fa8"/>
    <ds:schemaRef ds:uri="http://www.w3.org/XML/1998/namespace"/>
    <ds:schemaRef ds:uri="http://purl.org/dc/dcmitype/"/>
  </ds:schemaRefs>
</ds:datastoreItem>
</file>

<file path=customXml/itemProps3.xml><?xml version="1.0" encoding="utf-8"?>
<ds:datastoreItem xmlns:ds="http://schemas.openxmlformats.org/officeDocument/2006/customXml" ds:itemID="{39D7421F-8D0A-4C6F-9018-0FAC07234AC5}"/>
</file>

<file path=docProps/app.xml><?xml version="1.0" encoding="utf-8"?>
<Properties xmlns="http://schemas.openxmlformats.org/officeDocument/2006/extended-properties" xmlns:vt="http://schemas.openxmlformats.org/officeDocument/2006/docPropsVTypes">
  <TotalTime>728</TotalTime>
  <Words>494</Words>
  <Application>Microsoft Office PowerPoint</Application>
  <PresentationFormat>Widescreen</PresentationFormat>
  <Paragraphs>27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Calibri Light</vt:lpstr>
      <vt:lpstr>SassoonCRInfant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Elisa Walker</cp:lastModifiedBy>
  <cp:revision>28</cp:revision>
  <dcterms:created xsi:type="dcterms:W3CDTF">2022-01-07T10:34:56Z</dcterms:created>
  <dcterms:modified xsi:type="dcterms:W3CDTF">2025-08-29T15:03:44Z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