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B494F6-7A4A-0AB0-2601-A4DA137DED4C}" v="987" dt="2024-09-11T19:30:18.2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p:scale>
          <a:sx n="68" d="100"/>
          <a:sy n="68"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5B3B59-B088-4313-A11A-70658AFC885E}" type="datetimeFigureOut">
              <a:rPr lang="en-GB" smtClean="0"/>
              <a:t>11/09/2024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1B8671-C9AC-4303-B47F-1F5756C34541}" type="slidenum">
              <a:rPr lang="en-GB" smtClean="0"/>
              <a:t>‹#›</a:t>
            </a:fld>
            <a:endParaRPr lang="en-GB"/>
          </a:p>
        </p:txBody>
      </p:sp>
    </p:spTree>
    <p:extLst>
      <p:ext uri="{BB962C8B-B14F-4D97-AF65-F5344CB8AC3E}">
        <p14:creationId xmlns:p14="http://schemas.microsoft.com/office/powerpoint/2010/main" val="470562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1B8671-C9AC-4303-B47F-1F5756C34541}" type="slidenum">
              <a:rPr lang="en-GB" smtClean="0"/>
              <a:t>1</a:t>
            </a:fld>
            <a:endParaRPr lang="en-GB"/>
          </a:p>
        </p:txBody>
      </p:sp>
    </p:spTree>
    <p:extLst>
      <p:ext uri="{BB962C8B-B14F-4D97-AF65-F5344CB8AC3E}">
        <p14:creationId xmlns:p14="http://schemas.microsoft.com/office/powerpoint/2010/main" val="2615873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11/09/2024</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11/09/2024</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194329" y="90440"/>
            <a:ext cx="4163470" cy="664049"/>
          </a:xfrm>
          <a:prstGeom prst="rect">
            <a:avLst/>
          </a:prstGeom>
          <a:noFill/>
          <a:ln w="28575" algn="in">
            <a:solidFill>
              <a:schemeClr val="accent5"/>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kumimoji="0" lang="en-GB" altLang="en-US" sz="2000" b="0" i="0" u="none" strike="noStrike" cap="none" normalizeH="0" baseline="0" dirty="0">
                <a:ln>
                  <a:noFill/>
                </a:ln>
                <a:solidFill>
                  <a:srgbClr val="000000"/>
                </a:solidFill>
                <a:effectLst/>
                <a:latin typeface="Sassoon Penpals"/>
              </a:rPr>
              <a:t>Year </a:t>
            </a:r>
            <a:r>
              <a:rPr lang="en-GB" altLang="en-US" sz="2000" dirty="0">
                <a:solidFill>
                  <a:srgbClr val="000000"/>
                </a:solidFill>
                <a:latin typeface="Sassoon Penpals"/>
              </a:rPr>
              <a:t>2 </a:t>
            </a:r>
            <a:r>
              <a:rPr kumimoji="0" lang="en-GB" altLang="en-US" sz="2000" b="0" i="0" u="none" strike="noStrike" cap="none" normalizeH="0" baseline="0" dirty="0">
                <a:ln>
                  <a:noFill/>
                </a:ln>
                <a:solidFill>
                  <a:srgbClr val="000000"/>
                </a:solidFill>
                <a:effectLst/>
                <a:latin typeface="Sassoon Penpals"/>
              </a:rPr>
              <a:t>– </a:t>
            </a:r>
            <a:r>
              <a:rPr lang="en-GB" altLang="en-US" sz="2000" dirty="0">
                <a:solidFill>
                  <a:srgbClr val="000000"/>
                </a:solidFill>
                <a:latin typeface="Sassoon Penpals"/>
              </a:rPr>
              <a:t>Kiwi</a:t>
            </a:r>
            <a:r>
              <a:rPr kumimoji="0" lang="en-GB" altLang="en-US" sz="2000" b="0" i="0" u="none" strike="noStrike" cap="none" normalizeH="0" baseline="0" dirty="0">
                <a:ln>
                  <a:noFill/>
                </a:ln>
                <a:solidFill>
                  <a:srgbClr val="000000"/>
                </a:solidFill>
                <a:effectLst/>
                <a:latin typeface="Sassoon Penpals"/>
              </a:rPr>
              <a:t> Class </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dirty="0">
                <a:solidFill>
                  <a:srgbClr val="000000"/>
                </a:solidFill>
                <a:latin typeface="Sassoon Penpals" panose="02000400000000000000" pitchFamily="50" charset="0"/>
              </a:rPr>
              <a:t>Autumn Term Learning Map </a:t>
            </a:r>
            <a:endParaRPr kumimoji="0" lang="en-GB" altLang="en-US" sz="2000" b="0" i="0" u="none" strike="noStrike" cap="none" normalizeH="0" baseline="0" dirty="0">
              <a:ln>
                <a:noFill/>
              </a:ln>
              <a:solidFill>
                <a:srgbClr val="000000"/>
              </a:solidFill>
              <a:effectLst/>
              <a:latin typeface="Sassoon Penpals" panose="02000400000000000000" pitchFamily="50" charset="0"/>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577914826"/>
              </p:ext>
            </p:extLst>
          </p:nvPr>
        </p:nvGraphicFramePr>
        <p:xfrm>
          <a:off x="4464117" y="90440"/>
          <a:ext cx="3686721" cy="2682240"/>
        </p:xfrm>
        <a:graphic>
          <a:graphicData uri="http://schemas.openxmlformats.org/drawingml/2006/table">
            <a:tbl>
              <a:tblPr firstRow="1" bandRow="1">
                <a:tableStyleId>{7DF18680-E054-41AD-8BC1-D1AEF772440D}</a:tableStyleId>
              </a:tblPr>
              <a:tblGrid>
                <a:gridCol w="3686721">
                  <a:extLst>
                    <a:ext uri="{9D8B030D-6E8A-4147-A177-3AD203B41FA5}">
                      <a16:colId xmlns:a16="http://schemas.microsoft.com/office/drawing/2014/main" val="1337843456"/>
                    </a:ext>
                  </a:extLst>
                </a:gridCol>
              </a:tblGrid>
              <a:tr h="367492">
                <a:tc>
                  <a:txBody>
                    <a:bodyPr/>
                    <a:lstStyle/>
                    <a:p>
                      <a:r>
                        <a:rPr lang="en-GB" sz="2000" dirty="0">
                          <a:latin typeface="Sassoon Penpals" panose="02000400000000000000" pitchFamily="50" charset="0"/>
                        </a:rPr>
                        <a:t>English </a:t>
                      </a:r>
                    </a:p>
                  </a:txBody>
                  <a:tcPr anchor="ctr"/>
                </a:tc>
                <a:extLst>
                  <a:ext uri="{0D108BD9-81ED-4DB2-BD59-A6C34878D82A}">
                    <a16:rowId xmlns:a16="http://schemas.microsoft.com/office/drawing/2014/main" val="1786578608"/>
                  </a:ext>
                </a:extLst>
              </a:tr>
              <a:tr h="2120147">
                <a:tc>
                  <a:txBody>
                    <a:bodyPr/>
                    <a:lstStyle/>
                    <a:p>
                      <a:r>
                        <a:rPr lang="en-GB" sz="1600" dirty="0">
                          <a:latin typeface="Sassoon Penpals"/>
                        </a:rPr>
                        <a:t>In Autumn 1, we will read texts themed on 'A twist in a tale' including The Goldilocks project</a:t>
                      </a:r>
                      <a:r>
                        <a:rPr lang="en-GB" sz="1600" i="1" dirty="0">
                          <a:latin typeface="Sassoon Penpals"/>
                        </a:rPr>
                        <a:t> </a:t>
                      </a:r>
                      <a:r>
                        <a:rPr lang="en-GB" sz="1600" i="0" dirty="0">
                          <a:latin typeface="Sassoon Penpals"/>
                        </a:rPr>
                        <a:t>and Jim and the beanstalk</a:t>
                      </a:r>
                      <a:r>
                        <a:rPr lang="en-GB" sz="1600" dirty="0">
                          <a:latin typeface="Sassoon Penpals"/>
                        </a:rPr>
                        <a:t>. In Autumn 2, we will read texts with themes of conservation and creations like The journey home and We are the water protectors.</a:t>
                      </a:r>
                      <a:r>
                        <a:rPr lang="en-GB" sz="1600" i="1" dirty="0">
                          <a:latin typeface="Sassoon Penpals"/>
                        </a:rPr>
                        <a:t> </a:t>
                      </a:r>
                      <a:r>
                        <a:rPr lang="en-GB" sz="1600" i="0" dirty="0">
                          <a:latin typeface="Sassoon Penpals"/>
                        </a:rPr>
                        <a:t>We will focus on familiarising and retelling stories, building on our skills.</a:t>
                      </a: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4213349715"/>
              </p:ext>
            </p:extLst>
          </p:nvPr>
        </p:nvGraphicFramePr>
        <p:xfrm>
          <a:off x="8280651" y="90440"/>
          <a:ext cx="3771649" cy="2516386"/>
        </p:xfrm>
        <a:graphic>
          <a:graphicData uri="http://schemas.openxmlformats.org/drawingml/2006/table">
            <a:tbl>
              <a:tblPr firstRow="1" bandRow="1">
                <a:tableStyleId>{7DF18680-E054-41AD-8BC1-D1AEF772440D}</a:tableStyleId>
              </a:tblPr>
              <a:tblGrid>
                <a:gridCol w="3771649">
                  <a:extLst>
                    <a:ext uri="{9D8B030D-6E8A-4147-A177-3AD203B41FA5}">
                      <a16:colId xmlns:a16="http://schemas.microsoft.com/office/drawing/2014/main" val="1337843456"/>
                    </a:ext>
                  </a:extLst>
                </a:gridCol>
              </a:tblGrid>
              <a:tr h="414089">
                <a:tc>
                  <a:txBody>
                    <a:bodyPr/>
                    <a:lstStyle/>
                    <a:p>
                      <a:r>
                        <a:rPr lang="en-GB" sz="2000" dirty="0">
                          <a:latin typeface="Sassoon Penpals" panose="02000400000000000000" pitchFamily="50" charset="0"/>
                        </a:rPr>
                        <a:t>Maths</a:t>
                      </a:r>
                    </a:p>
                  </a:txBody>
                  <a:tcPr anchor="ctr"/>
                </a:tc>
                <a:extLst>
                  <a:ext uri="{0D108BD9-81ED-4DB2-BD59-A6C34878D82A}">
                    <a16:rowId xmlns:a16="http://schemas.microsoft.com/office/drawing/2014/main" val="1786578608"/>
                  </a:ext>
                </a:extLst>
              </a:tr>
              <a:tr h="2102297">
                <a:tc>
                  <a:txBody>
                    <a:bodyPr/>
                    <a:lstStyle/>
                    <a:p>
                      <a:r>
                        <a:rPr lang="en-GB" sz="1500" dirty="0">
                          <a:latin typeface="Sassoon Penpals"/>
                        </a:rPr>
                        <a:t>In Autumn 1, We will be learning about number and place value and then addition and subtraction. In Autumn 2, we will continue to about learn Addition and Subtraction , after that moving onto measurement. We will be applying our place value knowledge and use that to help us with adding or taking away for numbers up to 100.</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1939470373"/>
              </p:ext>
            </p:extLst>
          </p:nvPr>
        </p:nvGraphicFramePr>
        <p:xfrm>
          <a:off x="201137" y="826206"/>
          <a:ext cx="4163471" cy="1773245"/>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401548">
                <a:tc>
                  <a:txBody>
                    <a:bodyPr/>
                    <a:lstStyle/>
                    <a:p>
                      <a:r>
                        <a:rPr lang="en-GB" sz="2000" dirty="0">
                          <a:latin typeface="Sassoon Penpals" panose="02000400000000000000" pitchFamily="50" charset="0"/>
                        </a:rPr>
                        <a:t>Phonics</a:t>
                      </a:r>
                    </a:p>
                  </a:txBody>
                  <a:tcPr anchor="ctr"/>
                </a:tc>
                <a:extLst>
                  <a:ext uri="{0D108BD9-81ED-4DB2-BD59-A6C34878D82A}">
                    <a16:rowId xmlns:a16="http://schemas.microsoft.com/office/drawing/2014/main" val="1786578608"/>
                  </a:ext>
                </a:extLst>
              </a:tr>
              <a:tr h="1371697">
                <a:tc>
                  <a:txBody>
                    <a:bodyPr/>
                    <a:lstStyle/>
                    <a:p>
                      <a:r>
                        <a:rPr lang="en-GB" sz="1800" dirty="0">
                          <a:latin typeface="Sassoon Penpals"/>
                        </a:rPr>
                        <a:t>In Autumn 1, we will revise our Phase 5 graphemes in the first five weeks. We will then move onto </a:t>
                      </a:r>
                      <a:r>
                        <a:rPr lang="en-GB" sz="1800">
                          <a:latin typeface="Sassoon Penpals"/>
                        </a:rPr>
                        <a:t>practicing</a:t>
                      </a:r>
                      <a:r>
                        <a:rPr lang="en-GB" sz="1800" dirty="0">
                          <a:latin typeface="Sassoon Penpals"/>
                        </a:rPr>
                        <a:t> our fluency reading the rest of the Autumn term. </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666306782"/>
              </p:ext>
            </p:extLst>
          </p:nvPr>
        </p:nvGraphicFramePr>
        <p:xfrm>
          <a:off x="201137" y="2755510"/>
          <a:ext cx="4163471" cy="1973007"/>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418527">
                <a:tc>
                  <a:txBody>
                    <a:bodyPr/>
                    <a:lstStyle/>
                    <a:p>
                      <a:r>
                        <a:rPr lang="en-GB" sz="2000" dirty="0">
                          <a:latin typeface="Sassoon Penpals" panose="02000400000000000000" pitchFamily="50" charset="0"/>
                        </a:rPr>
                        <a:t>Science </a:t>
                      </a:r>
                    </a:p>
                  </a:txBody>
                  <a:tcPr anchor="ctr"/>
                </a:tc>
                <a:extLst>
                  <a:ext uri="{0D108BD9-81ED-4DB2-BD59-A6C34878D82A}">
                    <a16:rowId xmlns:a16="http://schemas.microsoft.com/office/drawing/2014/main" val="1786578608"/>
                  </a:ext>
                </a:extLst>
              </a:tr>
              <a:tr h="1354718">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Sassoon Penpals"/>
                        </a:rPr>
                        <a:t>Our topic for Autumn 1 is ‘Everyday materials’. We will learn to group objects based on their material  along with learning more about their properties. </a:t>
                      </a:r>
                      <a:r>
                        <a:rPr lang="en-GB" sz="1600" b="0" i="0" u="none" strike="noStrike" noProof="0" dirty="0">
                          <a:solidFill>
                            <a:srgbClr val="000000"/>
                          </a:solidFill>
                        </a:rPr>
                        <a:t>In Autumn 2,</a:t>
                      </a:r>
                      <a:r>
                        <a:rPr lang="en-GB" sz="1600" dirty="0">
                          <a:latin typeface="Sassoon Penpals"/>
                        </a:rPr>
                        <a:t> we will move on to ‘Animals’ and look at basic classification, diet and food chains.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2234414929"/>
              </p:ext>
            </p:extLst>
          </p:nvPr>
        </p:nvGraphicFramePr>
        <p:xfrm>
          <a:off x="201137" y="4701792"/>
          <a:ext cx="4163471" cy="2020983"/>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406780">
                <a:tc>
                  <a:txBody>
                    <a:bodyPr/>
                    <a:lstStyle/>
                    <a:p>
                      <a:r>
                        <a:rPr lang="en-GB" sz="2000" dirty="0">
                          <a:latin typeface="Sassoon Penpals" panose="02000400000000000000" pitchFamily="50" charset="0"/>
                        </a:rPr>
                        <a:t>History </a:t>
                      </a:r>
                    </a:p>
                  </a:txBody>
                  <a:tcPr anchor="ctr"/>
                </a:tc>
                <a:extLst>
                  <a:ext uri="{0D108BD9-81ED-4DB2-BD59-A6C34878D82A}">
                    <a16:rowId xmlns:a16="http://schemas.microsoft.com/office/drawing/2014/main" val="1786578608"/>
                  </a:ext>
                </a:extLst>
              </a:tr>
              <a:tr h="1614203">
                <a:tc>
                  <a:txBody>
                    <a:bodyPr/>
                    <a:lstStyle/>
                    <a:p>
                      <a:r>
                        <a:rPr lang="en-GB" sz="1800" dirty="0">
                          <a:latin typeface="Sassoon Penpals"/>
                        </a:rPr>
                        <a:t>The first topic that we will explore is ‘Monarchs’ in which we will learn about Queen Elizabeth II. We will then look at The Great Fire of London as part of our ‘Great Events’ unit. </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3514764685"/>
              </p:ext>
            </p:extLst>
          </p:nvPr>
        </p:nvGraphicFramePr>
        <p:xfrm>
          <a:off x="4479269" y="4628256"/>
          <a:ext cx="1783351" cy="2225873"/>
        </p:xfrm>
        <a:graphic>
          <a:graphicData uri="http://schemas.openxmlformats.org/drawingml/2006/table">
            <a:tbl>
              <a:tblPr firstRow="1" bandRow="1">
                <a:tableStyleId>{7DF18680-E054-41AD-8BC1-D1AEF772440D}</a:tableStyleId>
              </a:tblPr>
              <a:tblGrid>
                <a:gridCol w="1783351">
                  <a:extLst>
                    <a:ext uri="{9D8B030D-6E8A-4147-A177-3AD203B41FA5}">
                      <a16:colId xmlns:a16="http://schemas.microsoft.com/office/drawing/2014/main" val="1337843456"/>
                    </a:ext>
                  </a:extLst>
                </a:gridCol>
              </a:tblGrid>
              <a:tr h="413376">
                <a:tc>
                  <a:txBody>
                    <a:bodyPr/>
                    <a:lstStyle/>
                    <a:p>
                      <a:r>
                        <a:rPr lang="en-GB" sz="2000" dirty="0">
                          <a:latin typeface="Sassoon Penpals" panose="02000400000000000000" pitchFamily="50" charset="0"/>
                        </a:rPr>
                        <a:t>Art</a:t>
                      </a:r>
                    </a:p>
                  </a:txBody>
                  <a:tcPr anchor="ctr"/>
                </a:tc>
                <a:extLst>
                  <a:ext uri="{0D108BD9-81ED-4DB2-BD59-A6C34878D82A}">
                    <a16:rowId xmlns:a16="http://schemas.microsoft.com/office/drawing/2014/main" val="1786578608"/>
                  </a:ext>
                </a:extLst>
              </a:tr>
              <a:tr h="1812497">
                <a:tc>
                  <a:txBody>
                    <a:bodyPr/>
                    <a:lstStyle/>
                    <a:p>
                      <a:r>
                        <a:rPr lang="en-GB" sz="1600" dirty="0">
                          <a:latin typeface="Sassoon Penpals"/>
                        </a:rPr>
                        <a:t>In Autumn, we will explore a variety of artists across two topics. The first topic is ‘Portraits’ and the second is ‘At Night’. </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2442483855"/>
              </p:ext>
            </p:extLst>
          </p:nvPr>
        </p:nvGraphicFramePr>
        <p:xfrm>
          <a:off x="10075168" y="4637077"/>
          <a:ext cx="1977132" cy="2118283"/>
        </p:xfrm>
        <a:graphic>
          <a:graphicData uri="http://schemas.openxmlformats.org/drawingml/2006/table">
            <a:tbl>
              <a:tblPr firstRow="1" bandRow="1">
                <a:tableStyleId>{7DF18680-E054-41AD-8BC1-D1AEF772440D}</a:tableStyleId>
              </a:tblPr>
              <a:tblGrid>
                <a:gridCol w="1977132">
                  <a:extLst>
                    <a:ext uri="{9D8B030D-6E8A-4147-A177-3AD203B41FA5}">
                      <a16:colId xmlns:a16="http://schemas.microsoft.com/office/drawing/2014/main" val="1337843456"/>
                    </a:ext>
                  </a:extLst>
                </a:gridCol>
              </a:tblGrid>
              <a:tr h="468323">
                <a:tc>
                  <a:txBody>
                    <a:bodyPr/>
                    <a:lstStyle/>
                    <a:p>
                      <a:r>
                        <a:rPr lang="en-GB" sz="2000" dirty="0">
                          <a:latin typeface="Sassoon Penpals" panose="02000400000000000000" pitchFamily="50" charset="0"/>
                        </a:rPr>
                        <a:t>Computing</a:t>
                      </a:r>
                    </a:p>
                  </a:txBody>
                  <a:tcPr anchor="ctr"/>
                </a:tc>
                <a:extLst>
                  <a:ext uri="{0D108BD9-81ED-4DB2-BD59-A6C34878D82A}">
                    <a16:rowId xmlns:a16="http://schemas.microsoft.com/office/drawing/2014/main" val="1786578608"/>
                  </a:ext>
                </a:extLst>
              </a:tr>
              <a:tr h="1649960">
                <a:tc>
                  <a:txBody>
                    <a:bodyPr/>
                    <a:lstStyle/>
                    <a:p>
                      <a:r>
                        <a:rPr lang="en-GB" sz="1400" dirty="0">
                          <a:latin typeface="Sassoon Penpals"/>
                        </a:rPr>
                        <a:t>We will first explore the technology around us, including computers. Then using computers we will learn how to create digital paintings. </a:t>
                      </a: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2906597427"/>
              </p:ext>
            </p:extLst>
          </p:nvPr>
        </p:nvGraphicFramePr>
        <p:xfrm>
          <a:off x="10075168" y="2690794"/>
          <a:ext cx="1981426" cy="1908395"/>
        </p:xfrm>
        <a:graphic>
          <a:graphicData uri="http://schemas.openxmlformats.org/drawingml/2006/table">
            <a:tbl>
              <a:tblPr firstRow="1" bandRow="1">
                <a:tableStyleId>{7DF18680-E054-41AD-8BC1-D1AEF772440D}</a:tableStyleId>
              </a:tblPr>
              <a:tblGrid>
                <a:gridCol w="1981426">
                  <a:extLst>
                    <a:ext uri="{9D8B030D-6E8A-4147-A177-3AD203B41FA5}">
                      <a16:colId xmlns:a16="http://schemas.microsoft.com/office/drawing/2014/main" val="1337843456"/>
                    </a:ext>
                  </a:extLst>
                </a:gridCol>
              </a:tblGrid>
              <a:tr h="440117">
                <a:tc>
                  <a:txBody>
                    <a:bodyPr/>
                    <a:lstStyle/>
                    <a:p>
                      <a:r>
                        <a:rPr lang="en-GB" sz="2000" dirty="0">
                          <a:latin typeface="Sassoon Penpals" panose="02000400000000000000" pitchFamily="50" charset="0"/>
                        </a:rPr>
                        <a:t>PSHE</a:t>
                      </a:r>
                    </a:p>
                  </a:txBody>
                  <a:tcPr anchor="ctr"/>
                </a:tc>
                <a:extLst>
                  <a:ext uri="{0D108BD9-81ED-4DB2-BD59-A6C34878D82A}">
                    <a16:rowId xmlns:a16="http://schemas.microsoft.com/office/drawing/2014/main" val="1786578608"/>
                  </a:ext>
                </a:extLst>
              </a:tr>
              <a:tr h="1468278">
                <a:tc>
                  <a:txBody>
                    <a:bodyPr/>
                    <a:lstStyle/>
                    <a:p>
                      <a:r>
                        <a:rPr lang="en-GB" sz="1800" dirty="0">
                          <a:latin typeface="Sassoon Penpals" panose="02000400000000000000" pitchFamily="50" charset="0"/>
                        </a:rPr>
                        <a:t>Our Autumn topics are ‘Being Me in My World’ and ‘Celebrating Differences’.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460236294"/>
              </p:ext>
            </p:extLst>
          </p:nvPr>
        </p:nvGraphicFramePr>
        <p:xfrm>
          <a:off x="8280652" y="2690795"/>
          <a:ext cx="1716860" cy="1908394"/>
        </p:xfrm>
        <a:graphic>
          <a:graphicData uri="http://schemas.openxmlformats.org/drawingml/2006/table">
            <a:tbl>
              <a:tblPr firstRow="1" bandRow="1">
                <a:tableStyleId>{7DF18680-E054-41AD-8BC1-D1AEF772440D}</a:tableStyleId>
              </a:tblPr>
              <a:tblGrid>
                <a:gridCol w="1716860">
                  <a:extLst>
                    <a:ext uri="{9D8B030D-6E8A-4147-A177-3AD203B41FA5}">
                      <a16:colId xmlns:a16="http://schemas.microsoft.com/office/drawing/2014/main" val="1337843456"/>
                    </a:ext>
                  </a:extLst>
                </a:gridCol>
              </a:tblGrid>
              <a:tr h="454258">
                <a:tc>
                  <a:txBody>
                    <a:bodyPr/>
                    <a:lstStyle/>
                    <a:p>
                      <a:r>
                        <a:rPr lang="en-GB" sz="2000" dirty="0">
                          <a:latin typeface="Sassoon Penpals" panose="02000400000000000000" pitchFamily="50" charset="0"/>
                        </a:rPr>
                        <a:t>RE</a:t>
                      </a:r>
                    </a:p>
                  </a:txBody>
                  <a:tcPr anchor="ctr"/>
                </a:tc>
                <a:extLst>
                  <a:ext uri="{0D108BD9-81ED-4DB2-BD59-A6C34878D82A}">
                    <a16:rowId xmlns:a16="http://schemas.microsoft.com/office/drawing/2014/main" val="1786578608"/>
                  </a:ext>
                </a:extLst>
              </a:tr>
              <a:tr h="1454136">
                <a:tc>
                  <a:txBody>
                    <a:bodyPr/>
                    <a:lstStyle/>
                    <a:p>
                      <a:pPr marL="0" marR="0" lvl="0" indent="0" algn="l" rtl="0" eaLnBrk="1" fontAlgn="auto" latinLnBrk="0" hangingPunct="1">
                        <a:lnSpc>
                          <a:spcPct val="100000"/>
                        </a:lnSpc>
                        <a:spcBef>
                          <a:spcPts val="0"/>
                        </a:spcBef>
                        <a:spcAft>
                          <a:spcPts val="0"/>
                        </a:spcAft>
                        <a:buClrTx/>
                        <a:buSzTx/>
                        <a:buFontTx/>
                        <a:buNone/>
                      </a:pPr>
                      <a:r>
                        <a:rPr lang="en-GB" sz="1800" dirty="0">
                          <a:latin typeface="Sassoon Penpals"/>
                        </a:rPr>
                        <a:t>Children will be learning about Sikhism and Baisakhi </a:t>
                      </a:r>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1768586926"/>
              </p:ext>
            </p:extLst>
          </p:nvPr>
        </p:nvGraphicFramePr>
        <p:xfrm>
          <a:off x="8267540" y="4637077"/>
          <a:ext cx="1729971" cy="2194841"/>
        </p:xfrm>
        <a:graphic>
          <a:graphicData uri="http://schemas.openxmlformats.org/drawingml/2006/table">
            <a:tbl>
              <a:tblPr firstRow="1" bandRow="1">
                <a:tableStyleId>{7DF18680-E054-41AD-8BC1-D1AEF772440D}</a:tableStyleId>
              </a:tblPr>
              <a:tblGrid>
                <a:gridCol w="1729971">
                  <a:extLst>
                    <a:ext uri="{9D8B030D-6E8A-4147-A177-3AD203B41FA5}">
                      <a16:colId xmlns:a16="http://schemas.microsoft.com/office/drawing/2014/main" val="1337843456"/>
                    </a:ext>
                  </a:extLst>
                </a:gridCol>
              </a:tblGrid>
              <a:tr h="457577">
                <a:tc>
                  <a:txBody>
                    <a:bodyPr/>
                    <a:lstStyle/>
                    <a:p>
                      <a:r>
                        <a:rPr lang="en-GB" sz="2000" dirty="0">
                          <a:latin typeface="Sassoon Penpals" panose="02000400000000000000" pitchFamily="50" charset="0"/>
                        </a:rPr>
                        <a:t>PE</a:t>
                      </a:r>
                    </a:p>
                  </a:txBody>
                  <a:tcPr anchor="ctr"/>
                </a:tc>
                <a:extLst>
                  <a:ext uri="{0D108BD9-81ED-4DB2-BD59-A6C34878D82A}">
                    <a16:rowId xmlns:a16="http://schemas.microsoft.com/office/drawing/2014/main" val="1786578608"/>
                  </a:ext>
                </a:extLst>
              </a:tr>
              <a:tr h="17372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Sassoon Penpals"/>
                        </a:rPr>
                        <a:t>We will begin with  developing our fundamental movement skills in Autumn 1 and then dance in Autumn 2.</a:t>
                      </a:r>
                    </a:p>
                  </a:txBody>
                  <a:tcPr/>
                </a:tc>
                <a:extLst>
                  <a:ext uri="{0D108BD9-81ED-4DB2-BD59-A6C34878D82A}">
                    <a16:rowId xmlns:a16="http://schemas.microsoft.com/office/drawing/2014/main" val="2171682978"/>
                  </a:ext>
                </a:extLst>
              </a:tr>
            </a:tbl>
          </a:graphicData>
        </a:graphic>
      </p:graphicFrame>
      <p:graphicFrame>
        <p:nvGraphicFramePr>
          <p:cNvPr id="19" name="Table 18">
            <a:extLst>
              <a:ext uri="{FF2B5EF4-FFF2-40B4-BE49-F238E27FC236}">
                <a16:creationId xmlns:a16="http://schemas.microsoft.com/office/drawing/2014/main" id="{614B8E49-FF1B-4C0F-A659-326E9F34802C}"/>
              </a:ext>
            </a:extLst>
          </p:cNvPr>
          <p:cNvGraphicFramePr>
            <a:graphicFrameLocks noGrp="1"/>
          </p:cNvGraphicFramePr>
          <p:nvPr>
            <p:extLst>
              <p:ext uri="{D42A27DB-BD31-4B8C-83A1-F6EECF244321}">
                <p14:modId xmlns:p14="http://schemas.microsoft.com/office/powerpoint/2010/main" val="3935249527"/>
              </p:ext>
            </p:extLst>
          </p:nvPr>
        </p:nvGraphicFramePr>
        <p:xfrm>
          <a:off x="6299550" y="4625845"/>
          <a:ext cx="1866440" cy="2224051"/>
        </p:xfrm>
        <a:graphic>
          <a:graphicData uri="http://schemas.openxmlformats.org/drawingml/2006/table">
            <a:tbl>
              <a:tblPr firstRow="1" bandRow="1">
                <a:tableStyleId>{7DF18680-E054-41AD-8BC1-D1AEF772440D}</a:tableStyleId>
              </a:tblPr>
              <a:tblGrid>
                <a:gridCol w="1866440">
                  <a:extLst>
                    <a:ext uri="{9D8B030D-6E8A-4147-A177-3AD203B41FA5}">
                      <a16:colId xmlns:a16="http://schemas.microsoft.com/office/drawing/2014/main" val="1337843456"/>
                    </a:ext>
                  </a:extLst>
                </a:gridCol>
              </a:tblGrid>
              <a:tr h="425731">
                <a:tc>
                  <a:txBody>
                    <a:bodyPr/>
                    <a:lstStyle/>
                    <a:p>
                      <a:r>
                        <a:rPr lang="en-GB" sz="2000" dirty="0">
                          <a:latin typeface="Sassoon Penpals" panose="02000400000000000000" pitchFamily="50" charset="0"/>
                        </a:rPr>
                        <a:t>DT</a:t>
                      </a:r>
                    </a:p>
                  </a:txBody>
                  <a:tcPr anchor="ctr"/>
                </a:tc>
                <a:extLst>
                  <a:ext uri="{0D108BD9-81ED-4DB2-BD59-A6C34878D82A}">
                    <a16:rowId xmlns:a16="http://schemas.microsoft.com/office/drawing/2014/main" val="1786578608"/>
                  </a:ext>
                </a:extLst>
              </a:tr>
              <a:tr h="17803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Sassoon Penpals"/>
                        </a:rPr>
                        <a:t>We will learn about different types of structures and be practising the ‘design, make, break and repeat’ method. </a:t>
                      </a:r>
                    </a:p>
                  </a:txBody>
                  <a:tcPr/>
                </a:tc>
                <a:extLst>
                  <a:ext uri="{0D108BD9-81ED-4DB2-BD59-A6C34878D82A}">
                    <a16:rowId xmlns:a16="http://schemas.microsoft.com/office/drawing/2014/main" val="2171682978"/>
                  </a:ext>
                </a:extLst>
              </a:tr>
            </a:tbl>
          </a:graphicData>
        </a:graphic>
      </p:graphicFrame>
      <p:graphicFrame>
        <p:nvGraphicFramePr>
          <p:cNvPr id="20" name="Table 19">
            <a:extLst>
              <a:ext uri="{FF2B5EF4-FFF2-40B4-BE49-F238E27FC236}">
                <a16:creationId xmlns:a16="http://schemas.microsoft.com/office/drawing/2014/main" id="{71600C2F-EC17-4378-B5AB-FE9E381046E7}"/>
              </a:ext>
            </a:extLst>
          </p:cNvPr>
          <p:cNvGraphicFramePr>
            <a:graphicFrameLocks noGrp="1"/>
          </p:cNvGraphicFramePr>
          <p:nvPr>
            <p:extLst>
              <p:ext uri="{D42A27DB-BD31-4B8C-83A1-F6EECF244321}">
                <p14:modId xmlns:p14="http://schemas.microsoft.com/office/powerpoint/2010/main" val="2052043034"/>
              </p:ext>
            </p:extLst>
          </p:nvPr>
        </p:nvGraphicFramePr>
        <p:xfrm>
          <a:off x="4479269" y="2696081"/>
          <a:ext cx="3686721" cy="1767840"/>
        </p:xfrm>
        <a:graphic>
          <a:graphicData uri="http://schemas.openxmlformats.org/drawingml/2006/table">
            <a:tbl>
              <a:tblPr firstRow="1" bandRow="1">
                <a:tableStyleId>{7DF18680-E054-41AD-8BC1-D1AEF772440D}</a:tableStyleId>
              </a:tblPr>
              <a:tblGrid>
                <a:gridCol w="3686721">
                  <a:extLst>
                    <a:ext uri="{9D8B030D-6E8A-4147-A177-3AD203B41FA5}">
                      <a16:colId xmlns:a16="http://schemas.microsoft.com/office/drawing/2014/main" val="1337843456"/>
                    </a:ext>
                  </a:extLst>
                </a:gridCol>
              </a:tblGrid>
              <a:tr h="329690">
                <a:tc>
                  <a:txBody>
                    <a:bodyPr/>
                    <a:lstStyle/>
                    <a:p>
                      <a:r>
                        <a:rPr lang="en-GB" sz="2000" dirty="0">
                          <a:latin typeface="Sassoon Penpals" panose="02000400000000000000" pitchFamily="50" charset="0"/>
                        </a:rPr>
                        <a:t>Geography </a:t>
                      </a:r>
                    </a:p>
                  </a:txBody>
                  <a:tcPr anchor="ctr"/>
                </a:tc>
                <a:extLst>
                  <a:ext uri="{0D108BD9-81ED-4DB2-BD59-A6C34878D82A}">
                    <a16:rowId xmlns:a16="http://schemas.microsoft.com/office/drawing/2014/main" val="1786578608"/>
                  </a:ext>
                </a:extLst>
              </a:tr>
              <a:tr h="1308125">
                <a:tc>
                  <a:txBody>
                    <a:bodyPr/>
                    <a:lstStyle/>
                    <a:p>
                      <a:r>
                        <a:rPr lang="en-GB" sz="1400" dirty="0">
                          <a:latin typeface="Sassoon Penpals"/>
                        </a:rPr>
                        <a:t>We will learn about the Earth. Our focus over the Autumn term is on the UK. We will also focus on </a:t>
                      </a:r>
                      <a:r>
                        <a:rPr lang="en-GB" sz="1400" dirty="0" err="1">
                          <a:latin typeface="Sassoon Penpals"/>
                        </a:rPr>
                        <a:t>builing</a:t>
                      </a:r>
                      <a:r>
                        <a:rPr lang="en-GB" sz="1400" dirty="0">
                          <a:latin typeface="Sassoon Penpals"/>
                        </a:rPr>
                        <a:t> upon our previous map skills, compass directions and knowledge of human vs physical features. We will then look in </a:t>
                      </a:r>
                      <a:r>
                        <a:rPr lang="en-GB" sz="1400" dirty="0" err="1">
                          <a:latin typeface="Sassoon Penpals"/>
                        </a:rPr>
                        <a:t>greather</a:t>
                      </a:r>
                      <a:r>
                        <a:rPr lang="en-GB" sz="1400" dirty="0">
                          <a:latin typeface="Sassoon Penpals"/>
                        </a:rPr>
                        <a:t> detail at the British Isle​</a:t>
                      </a:r>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66cb0dc-d351-45af-9abe-2a4c6f397d9b">
      <Terms xmlns="http://schemas.microsoft.com/office/infopath/2007/PartnerControls"/>
    </lcf76f155ced4ddcb4097134ff3c332f>
    <TaxCatchAll xmlns="d4bfe957-5417-4326-b3ca-2e7faf1b0fa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798A8CDD61D742AD1F06CEBAFB0290" ma:contentTypeVersion="16" ma:contentTypeDescription="Create a new document." ma:contentTypeScope="" ma:versionID="5cd1b97321fdbf455848307945bc4b31">
  <xsd:schema xmlns:xsd="http://www.w3.org/2001/XMLSchema" xmlns:xs="http://www.w3.org/2001/XMLSchema" xmlns:p="http://schemas.microsoft.com/office/2006/metadata/properties" xmlns:ns2="566cb0dc-d351-45af-9abe-2a4c6f397d9b" xmlns:ns3="d4bfe957-5417-4326-b3ca-2e7faf1b0fa8" targetNamespace="http://schemas.microsoft.com/office/2006/metadata/properties" ma:root="true" ma:fieldsID="cc9c18d10f4609ab73a54128534ca958" ns2:_="" ns3:_="">
    <xsd:import namespace="566cb0dc-d351-45af-9abe-2a4c6f397d9b"/>
    <xsd:import namespace="d4bfe957-5417-4326-b3ca-2e7faf1b0fa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6cb0dc-d351-45af-9abe-2a4c6f397d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4bfe957-5417-4326-b3ca-2e7faf1b0fa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eb1072c-ecf9-4c07-8a21-80e52c02d8cf}" ma:internalName="TaxCatchAll" ma:showField="CatchAllData" ma:web="d4bfe957-5417-4326-b3ca-2e7faf1b0f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FD2BC8FF-D64D-430B-B35D-F2C5F72C9672}">
  <ds:schemaRefs>
    <ds:schemaRef ds:uri="http://schemas.microsoft.com/office/2006/metadata/properties"/>
    <ds:schemaRef ds:uri="d4bfe957-5417-4326-b3ca-2e7faf1b0fa8"/>
    <ds:schemaRef ds:uri="http://purl.org/dc/terms/"/>
    <ds:schemaRef ds:uri="566cb0dc-d351-45af-9abe-2a4c6f397d9b"/>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338D159-D274-4E15-A58B-07196265F3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6cb0dc-d351-45af-9abe-2a4c6f397d9b"/>
    <ds:schemaRef ds:uri="d4bfe957-5417-4326-b3ca-2e7faf1b0f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710</TotalTime>
  <Words>456</Words>
  <Application>Microsoft Office PowerPoint</Application>
  <PresentationFormat>Widescreen</PresentationFormat>
  <Paragraphs>27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Jinjue Lin</cp:lastModifiedBy>
  <cp:revision>152</cp:revision>
  <dcterms:created xsi:type="dcterms:W3CDTF">2022-01-07T10:34:56Z</dcterms:created>
  <dcterms:modified xsi:type="dcterms:W3CDTF">2024-09-11T19:30:48Z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0x010100AA798A8CDD61D742AD1F06CEBAFB0290</vt:lpwstr>
  </property>
</Properties>
</file>