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5EA"/>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8631BA-4426-47B8-B893-FD8C3C86B1C3}" v="2" dt="2026-02-27T16:10:37.1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010" autoAdjust="0"/>
    <p:restoredTop sz="95788"/>
  </p:normalViewPr>
  <p:slideViewPr>
    <p:cSldViewPr snapToGrid="0">
      <p:cViewPr>
        <p:scale>
          <a:sx n="92" d="100"/>
          <a:sy n="92" d="100"/>
        </p:scale>
        <p:origin x="3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omi Stafford" userId="S::nstafford@grove.cambs.sch.uk::f0ec65f8-9b92-4f31-be5f-9f99e94a665c" providerId="AD" clId="Web-{99144FB0-662F-BAFB-DE71-95F36768E4FD}"/>
    <pc:docChg chg="modSld">
      <pc:chgData name="Naomi Stafford" userId="S::nstafford@grove.cambs.sch.uk::f0ec65f8-9b92-4f31-be5f-9f99e94a665c" providerId="AD" clId="Web-{99144FB0-662F-BAFB-DE71-95F36768E4FD}" dt="2026-02-24T18:00:39.048" v="29"/>
      <pc:docMkLst>
        <pc:docMk/>
      </pc:docMkLst>
      <pc:sldChg chg="modSp">
        <pc:chgData name="Naomi Stafford" userId="S::nstafford@grove.cambs.sch.uk::f0ec65f8-9b92-4f31-be5f-9f99e94a665c" providerId="AD" clId="Web-{99144FB0-662F-BAFB-DE71-95F36768E4FD}" dt="2026-02-24T18:00:39.048" v="29"/>
        <pc:sldMkLst>
          <pc:docMk/>
          <pc:sldMk cId="3514798268" sldId="256"/>
        </pc:sldMkLst>
        <pc:graphicFrameChg chg="mod modGraphic">
          <ac:chgData name="Naomi Stafford" userId="S::nstafford@grove.cambs.sch.uk::f0ec65f8-9b92-4f31-be5f-9f99e94a665c" providerId="AD" clId="Web-{99144FB0-662F-BAFB-DE71-95F36768E4FD}" dt="2026-02-24T18:00:39.048" v="29"/>
          <ac:graphicFrameMkLst>
            <pc:docMk/>
            <pc:sldMk cId="3514798268" sldId="256"/>
            <ac:graphicFrameMk id="16" creationId="{31C26C41-BF83-4C9A-8B11-EE06B7BFA4C7}"/>
          </ac:graphicFrameMkLst>
        </pc:graphicFrameChg>
      </pc:sldChg>
    </pc:docChg>
  </pc:docChgLst>
  <pc:docChgLst>
    <pc:chgData name="Naomi Stafford" userId="f0ec65f8-9b92-4f31-be5f-9f99e94a665c" providerId="ADAL" clId="{8F1497FB-5F6A-4319-9ABD-0A6E3907D164}"/>
    <pc:docChg chg="custSel modSld">
      <pc:chgData name="Naomi Stafford" userId="f0ec65f8-9b92-4f31-be5f-9f99e94a665c" providerId="ADAL" clId="{8F1497FB-5F6A-4319-9ABD-0A6E3907D164}" dt="2026-02-27T17:24:01.300" v="149" actId="33524"/>
      <pc:docMkLst>
        <pc:docMk/>
      </pc:docMkLst>
      <pc:sldChg chg="modSp mod">
        <pc:chgData name="Naomi Stafford" userId="f0ec65f8-9b92-4f31-be5f-9f99e94a665c" providerId="ADAL" clId="{8F1497FB-5F6A-4319-9ABD-0A6E3907D164}" dt="2026-02-27T17:24:01.300" v="149" actId="33524"/>
        <pc:sldMkLst>
          <pc:docMk/>
          <pc:sldMk cId="3514798268" sldId="256"/>
        </pc:sldMkLst>
        <pc:graphicFrameChg chg="mod modGraphic">
          <ac:chgData name="Naomi Stafford" userId="f0ec65f8-9b92-4f31-be5f-9f99e94a665c" providerId="ADAL" clId="{8F1497FB-5F6A-4319-9ABD-0A6E3907D164}" dt="2026-02-27T17:24:01.300" v="149" actId="33524"/>
          <ac:graphicFrameMkLst>
            <pc:docMk/>
            <pc:sldMk cId="3514798268" sldId="256"/>
            <ac:graphicFrameMk id="16" creationId="{31C26C41-BF83-4C9A-8B11-EE06B7BFA4C7}"/>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27/02/2026</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27/02/2026</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27/02/2026</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27/02/2026</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27/02/2026</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27/02/2026</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27/02/2026</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27/02/2026</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27/02/2026</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27/02/2026</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27/02/2026</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27/02/2026</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01138" y="199551"/>
            <a:ext cx="4163470" cy="1039713"/>
          </a:xfrm>
          <a:prstGeom prst="rect">
            <a:avLst/>
          </a:prstGeom>
          <a:solidFill>
            <a:schemeClr val="bg1"/>
          </a:solidFill>
          <a:ln w="28575" algn="in">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Calibri" panose="020F0502020204030204" pitchFamily="34" charset="0"/>
              </a:rPr>
              <a:t>Our theme this term is…</a:t>
            </a: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3118704334"/>
              </p:ext>
            </p:extLst>
          </p:nvPr>
        </p:nvGraphicFramePr>
        <p:xfrm>
          <a:off x="4464117" y="208976"/>
          <a:ext cx="3686721" cy="2284124"/>
        </p:xfrm>
        <a:graphic>
          <a:graphicData uri="http://schemas.openxmlformats.org/drawingml/2006/table">
            <a:tbl>
              <a:tblPr firstRow="1" bandRow="1">
                <a:tableStyleId>{5C22544A-7EE6-4342-B048-85BDC9FD1C3A}</a:tableStyleId>
              </a:tblPr>
              <a:tblGrid>
                <a:gridCol w="3686721">
                  <a:extLst>
                    <a:ext uri="{9D8B030D-6E8A-4147-A177-3AD203B41FA5}">
                      <a16:colId xmlns:a16="http://schemas.microsoft.com/office/drawing/2014/main" val="1337843456"/>
                    </a:ext>
                  </a:extLst>
                </a:gridCol>
              </a:tblGrid>
              <a:tr h="369248">
                <a:tc>
                  <a:txBody>
                    <a:bodyPr/>
                    <a:lstStyle/>
                    <a:p>
                      <a:r>
                        <a:rPr lang="en-GB" dirty="0"/>
                        <a:t>English - Writing</a:t>
                      </a:r>
                    </a:p>
                  </a:txBody>
                  <a:tcPr anchor="ctr"/>
                </a:tc>
                <a:extLst>
                  <a:ext uri="{0D108BD9-81ED-4DB2-BD59-A6C34878D82A}">
                    <a16:rowId xmlns:a16="http://schemas.microsoft.com/office/drawing/2014/main" val="1786578608"/>
                  </a:ext>
                </a:extLst>
              </a:tr>
              <a:tr h="19148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aseline="0" dirty="0"/>
                        <a:t>This term, we have started by reading Stella and the Seagull. Taking inspiration from the main character who persuaded her to help recycle. We will writing persuasive speeches for the Senior Leaders at school to improve an issue we have identified. </a:t>
                      </a:r>
                      <a:r>
                        <a:rPr lang="en-GB" sz="1300" baseline="0" dirty="0" err="1"/>
                        <a:t>E.g</a:t>
                      </a:r>
                      <a:r>
                        <a:rPr lang="en-GB" sz="1300" baseline="0" dirty="0"/>
                        <a:t> litter in the playground.  We will end the term by reading </a:t>
                      </a:r>
                      <a:r>
                        <a:rPr lang="en-US" sz="1300" dirty="0"/>
                        <a:t>Ralph Tells A Story, Jabari Jumps and The Proudest Blue. These stories will inspire writing our own memoirs.   </a:t>
                      </a:r>
                      <a:endParaRPr lang="en-GB" sz="1300" baseline="0" dirty="0"/>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1884523392"/>
              </p:ext>
            </p:extLst>
          </p:nvPr>
        </p:nvGraphicFramePr>
        <p:xfrm>
          <a:off x="8198698" y="208975"/>
          <a:ext cx="3792164" cy="2309393"/>
        </p:xfrm>
        <a:graphic>
          <a:graphicData uri="http://schemas.openxmlformats.org/drawingml/2006/table">
            <a:tbl>
              <a:tblPr firstRow="1" bandRow="1">
                <a:tableStyleId>{5C22544A-7EE6-4342-B048-85BDC9FD1C3A}</a:tableStyleId>
              </a:tblPr>
              <a:tblGrid>
                <a:gridCol w="3792164">
                  <a:extLst>
                    <a:ext uri="{9D8B030D-6E8A-4147-A177-3AD203B41FA5}">
                      <a16:colId xmlns:a16="http://schemas.microsoft.com/office/drawing/2014/main" val="1337843456"/>
                    </a:ext>
                  </a:extLst>
                </a:gridCol>
              </a:tblGrid>
              <a:tr h="340491">
                <a:tc>
                  <a:txBody>
                    <a:bodyPr/>
                    <a:lstStyle/>
                    <a:p>
                      <a:r>
                        <a:rPr lang="en-GB" dirty="0"/>
                        <a:t>Maths</a:t>
                      </a:r>
                    </a:p>
                  </a:txBody>
                  <a:tcPr anchor="ctr"/>
                </a:tc>
                <a:extLst>
                  <a:ext uri="{0D108BD9-81ED-4DB2-BD59-A6C34878D82A}">
                    <a16:rowId xmlns:a16="http://schemas.microsoft.com/office/drawing/2014/main" val="1786578608"/>
                  </a:ext>
                </a:extLst>
              </a:tr>
              <a:tr h="19436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a:t>This</a:t>
                      </a:r>
                      <a:r>
                        <a:rPr lang="en-GB" sz="1300" baseline="0" dirty="0"/>
                        <a:t> term, we will drawing and constructing different polygons before </a:t>
                      </a:r>
                      <a:r>
                        <a:rPr lang="en-US" sz="1300" dirty="0"/>
                        <a:t>measuring the perimeter of simple 2-D shapes.  We will then move onto learning the multiplication and division facts related to the 3, 4 and 8 times tables. This will form a basis for solving multiplication and division problems. We then finish by building on our statistics knowledge and explore interpreting and inferring information from pictograms. </a:t>
                      </a:r>
                      <a:endParaRPr lang="en-GB" sz="1300" dirty="0"/>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4033266875"/>
              </p:ext>
            </p:extLst>
          </p:nvPr>
        </p:nvGraphicFramePr>
        <p:xfrm>
          <a:off x="198782" y="1303130"/>
          <a:ext cx="4163471" cy="1574714"/>
        </p:xfrm>
        <a:graphic>
          <a:graphicData uri="http://schemas.openxmlformats.org/drawingml/2006/table">
            <a:tbl>
              <a:tblPr firstRow="1" bandRow="1">
                <a:tableStyleId>{7DF18680-E054-41AD-8BC1-D1AEF772440D}</a:tableStyleId>
              </a:tblPr>
              <a:tblGrid>
                <a:gridCol w="4163471">
                  <a:extLst>
                    <a:ext uri="{9D8B030D-6E8A-4147-A177-3AD203B41FA5}">
                      <a16:colId xmlns:a16="http://schemas.microsoft.com/office/drawing/2014/main" val="1337843456"/>
                    </a:ext>
                  </a:extLst>
                </a:gridCol>
              </a:tblGrid>
              <a:tr h="353266">
                <a:tc>
                  <a:txBody>
                    <a:bodyPr/>
                    <a:lstStyle/>
                    <a:p>
                      <a:r>
                        <a:rPr lang="en-GB" dirty="0"/>
                        <a:t>Science</a:t>
                      </a:r>
                    </a:p>
                  </a:txBody>
                  <a:tcPr anchor="ctr">
                    <a:solidFill>
                      <a:srgbClr val="4472C4"/>
                    </a:solidFill>
                  </a:tcPr>
                </a:tc>
                <a:extLst>
                  <a:ext uri="{0D108BD9-81ED-4DB2-BD59-A6C34878D82A}">
                    <a16:rowId xmlns:a16="http://schemas.microsoft.com/office/drawing/2014/main" val="1786578608"/>
                  </a:ext>
                </a:extLst>
              </a:tr>
              <a:tr h="12089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mn-lt"/>
                          <a:ea typeface="+mn-ea"/>
                          <a:cs typeface="+mn-cs"/>
                        </a:rPr>
                        <a:t>This half-term, we will start by finishing the unit of the solar system and the earth's movement relating to the sun and the moon to the Earth. This half term we will be investigating light and shadows. We will be looking at how light travels and reflects off different </a:t>
                      </a:r>
                      <a:r>
                        <a:rPr lang="en-GB" sz="1400" kern="1200">
                          <a:solidFill>
                            <a:schemeClr val="dk1"/>
                          </a:solidFill>
                          <a:effectLst/>
                          <a:latin typeface="+mn-lt"/>
                          <a:ea typeface="+mn-ea"/>
                          <a:cs typeface="+mn-cs"/>
                        </a:rPr>
                        <a:t>surfaces. </a:t>
                      </a:r>
                      <a:endParaRPr lang="en-GB" sz="1300" baseline="0" dirty="0">
                        <a:solidFill>
                          <a:srgbClr val="000000"/>
                        </a:solidFill>
                      </a:endParaRPr>
                    </a:p>
                  </a:txBody>
                  <a:tcPr>
                    <a:solidFill>
                      <a:srgbClr val="CFD5EA"/>
                    </a:solidFill>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3674506541"/>
              </p:ext>
            </p:extLst>
          </p:nvPr>
        </p:nvGraphicFramePr>
        <p:xfrm>
          <a:off x="202406" y="2994421"/>
          <a:ext cx="4163471" cy="2064682"/>
        </p:xfrm>
        <a:graphic>
          <a:graphicData uri="http://schemas.openxmlformats.org/drawingml/2006/table">
            <a:tbl>
              <a:tblPr firstRow="1" bandRow="1">
                <a:tableStyleId>{5C22544A-7EE6-4342-B048-85BDC9FD1C3A}</a:tableStyleId>
              </a:tblPr>
              <a:tblGrid>
                <a:gridCol w="4163471">
                  <a:extLst>
                    <a:ext uri="{9D8B030D-6E8A-4147-A177-3AD203B41FA5}">
                      <a16:colId xmlns:a16="http://schemas.microsoft.com/office/drawing/2014/main" val="1337843456"/>
                    </a:ext>
                  </a:extLst>
                </a:gridCol>
              </a:tblGrid>
              <a:tr h="394822">
                <a:tc>
                  <a:txBody>
                    <a:bodyPr/>
                    <a:lstStyle/>
                    <a:p>
                      <a:r>
                        <a:rPr lang="en-GB" dirty="0"/>
                        <a:t>Geography and History</a:t>
                      </a:r>
                    </a:p>
                  </a:txBody>
                  <a:tcPr anchor="ctr"/>
                </a:tc>
                <a:extLst>
                  <a:ext uri="{0D108BD9-81ED-4DB2-BD59-A6C34878D82A}">
                    <a16:rowId xmlns:a16="http://schemas.microsoft.com/office/drawing/2014/main" val="1786578608"/>
                  </a:ext>
                </a:extLst>
              </a:tr>
              <a:tr h="16698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mn-lt"/>
                          <a:ea typeface="+mn-ea"/>
                          <a:cs typeface="+mn-cs"/>
                        </a:rPr>
                        <a:t>In geography, we will be learning about Earthquakes and volcanoes. We will be learning how e</a:t>
                      </a:r>
                      <a:r>
                        <a:rPr lang="en-US" sz="1400" kern="1200" dirty="0" err="1">
                          <a:solidFill>
                            <a:schemeClr val="dk1"/>
                          </a:solidFill>
                          <a:effectLst/>
                          <a:latin typeface="+mn-lt"/>
                          <a:ea typeface="+mn-ea"/>
                          <a:cs typeface="+mn-cs"/>
                        </a:rPr>
                        <a:t>arthquakes</a:t>
                      </a:r>
                      <a:r>
                        <a:rPr lang="en-US" sz="1400" kern="1200" dirty="0">
                          <a:solidFill>
                            <a:schemeClr val="dk1"/>
                          </a:solidFill>
                          <a:effectLst/>
                          <a:latin typeface="+mn-lt"/>
                          <a:ea typeface="+mn-ea"/>
                          <a:cs typeface="+mn-cs"/>
                        </a:rPr>
                        <a:t>, mountains, volcanoes and oceans are formed, focusing the Pacific Ring of Fire.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mn-lt"/>
                          <a:ea typeface="+mn-ea"/>
                          <a:cs typeface="+mn-cs"/>
                        </a:rPr>
                        <a:t>In History, we will be looking at the Roman Empire. We will be learning about how the romans created their empire and came to Britain. </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804187993"/>
              </p:ext>
            </p:extLst>
          </p:nvPr>
        </p:nvGraphicFramePr>
        <p:xfrm>
          <a:off x="198782" y="5134614"/>
          <a:ext cx="4163471" cy="1645920"/>
        </p:xfrm>
        <a:graphic>
          <a:graphicData uri="http://schemas.openxmlformats.org/drawingml/2006/table">
            <a:tbl>
              <a:tblPr firstRow="1" bandRow="1">
                <a:tableStyleId>{5C22544A-7EE6-4342-B048-85BDC9FD1C3A}</a:tableStyleId>
              </a:tblPr>
              <a:tblGrid>
                <a:gridCol w="4163471">
                  <a:extLst>
                    <a:ext uri="{9D8B030D-6E8A-4147-A177-3AD203B41FA5}">
                      <a16:colId xmlns:a16="http://schemas.microsoft.com/office/drawing/2014/main" val="1337843456"/>
                    </a:ext>
                  </a:extLst>
                </a:gridCol>
              </a:tblGrid>
              <a:tr h="358187">
                <a:tc>
                  <a:txBody>
                    <a:bodyPr/>
                    <a:lstStyle/>
                    <a:p>
                      <a:r>
                        <a:rPr lang="en-GB" dirty="0"/>
                        <a:t>Art and DT</a:t>
                      </a:r>
                    </a:p>
                  </a:txBody>
                  <a:tcPr anchor="ctr"/>
                </a:tc>
                <a:extLst>
                  <a:ext uri="{0D108BD9-81ED-4DB2-BD59-A6C34878D82A}">
                    <a16:rowId xmlns:a16="http://schemas.microsoft.com/office/drawing/2014/main" val="1786578608"/>
                  </a:ext>
                </a:extLst>
              </a:tr>
              <a:tr h="284372">
                <a:tc>
                  <a:txBody>
                    <a:bodyPr/>
                    <a:lstStyle/>
                    <a:p>
                      <a:r>
                        <a:rPr lang="en-GB" sz="1300" dirty="0"/>
                        <a:t>We will be learning about Art Deco in the</a:t>
                      </a:r>
                      <a:r>
                        <a:rPr lang="en-GB" sz="1300" baseline="0" dirty="0"/>
                        <a:t> 1920s and 1930s and how this style was influenced by other genres. We will be looking in particular at Tamera de </a:t>
                      </a:r>
                      <a:r>
                        <a:rPr lang="en-GB" sz="1300" baseline="0" dirty="0" err="1"/>
                        <a:t>Lempicka</a:t>
                      </a:r>
                      <a:r>
                        <a:rPr lang="en-GB" sz="1300" baseline="0" dirty="0"/>
                        <a:t> ‘s self portrait. In DT, we will be creating paper circuits. We will create </a:t>
                      </a:r>
                      <a:r>
                        <a:rPr lang="en-US" sz="1300" dirty="0"/>
                        <a:t>electrical connections between LEDs, switches and batteries with copper tape.</a:t>
                      </a:r>
                      <a:r>
                        <a:rPr lang="en-US" sz="1300" baseline="0" dirty="0"/>
                        <a:t> </a:t>
                      </a:r>
                      <a:endParaRPr lang="en-GB" sz="1300" dirty="0"/>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200448070"/>
              </p:ext>
            </p:extLst>
          </p:nvPr>
        </p:nvGraphicFramePr>
        <p:xfrm>
          <a:off x="4464117" y="2618958"/>
          <a:ext cx="3686721" cy="1773246"/>
        </p:xfrm>
        <a:graphic>
          <a:graphicData uri="http://schemas.openxmlformats.org/drawingml/2006/table">
            <a:tbl>
              <a:tblPr firstRow="1" bandRow="1">
                <a:tableStyleId>{5C22544A-7EE6-4342-B048-85BDC9FD1C3A}</a:tableStyleId>
              </a:tblPr>
              <a:tblGrid>
                <a:gridCol w="3686721">
                  <a:extLst>
                    <a:ext uri="{9D8B030D-6E8A-4147-A177-3AD203B41FA5}">
                      <a16:colId xmlns:a16="http://schemas.microsoft.com/office/drawing/2014/main" val="1337843456"/>
                    </a:ext>
                  </a:extLst>
                </a:gridCol>
              </a:tblGrid>
              <a:tr h="426075">
                <a:tc>
                  <a:txBody>
                    <a:bodyPr/>
                    <a:lstStyle/>
                    <a:p>
                      <a:r>
                        <a:rPr lang="en-GB" dirty="0"/>
                        <a:t>RE</a:t>
                      </a:r>
                    </a:p>
                  </a:txBody>
                  <a:tcPr anchor="ctr"/>
                </a:tc>
                <a:extLst>
                  <a:ext uri="{0D108BD9-81ED-4DB2-BD59-A6C34878D82A}">
                    <a16:rowId xmlns:a16="http://schemas.microsoft.com/office/drawing/2014/main" val="1786578608"/>
                  </a:ext>
                </a:extLst>
              </a:tr>
              <a:tr h="1347171">
                <a:tc>
                  <a:txBody>
                    <a:bodyPr/>
                    <a:lstStyle/>
                    <a:p>
                      <a:r>
                        <a:rPr lang="en-GB" sz="1300" baseline="0" dirty="0"/>
                        <a:t>This term we will be looking at Christianity and our enquiry question is </a:t>
                      </a:r>
                      <a:r>
                        <a:rPr lang="en-US" sz="1300" b="0" i="0" kern="1200" dirty="0">
                          <a:solidFill>
                            <a:schemeClr val="dk1"/>
                          </a:solidFill>
                          <a:effectLst/>
                          <a:latin typeface="+mn-lt"/>
                          <a:ea typeface="+mn-ea"/>
                          <a:cs typeface="+mn-cs"/>
                        </a:rPr>
                        <a:t>What is 'good' about Good Friday?  We will be looking at the Easter story and its meaning to Christians in the belief that Jesus came back to life and therefore they may receive life after death.</a:t>
                      </a:r>
                      <a:endParaRPr lang="en-GB" sz="1300" baseline="0" dirty="0"/>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1396370505"/>
              </p:ext>
            </p:extLst>
          </p:nvPr>
        </p:nvGraphicFramePr>
        <p:xfrm>
          <a:off x="8198698" y="2618958"/>
          <a:ext cx="3792164" cy="1773246"/>
        </p:xfrm>
        <a:graphic>
          <a:graphicData uri="http://schemas.openxmlformats.org/drawingml/2006/table">
            <a:tbl>
              <a:tblPr firstRow="1" bandRow="1">
                <a:tableStyleId>{5C22544A-7EE6-4342-B048-85BDC9FD1C3A}</a:tableStyleId>
              </a:tblPr>
              <a:tblGrid>
                <a:gridCol w="3792164">
                  <a:extLst>
                    <a:ext uri="{9D8B030D-6E8A-4147-A177-3AD203B41FA5}">
                      <a16:colId xmlns:a16="http://schemas.microsoft.com/office/drawing/2014/main" val="1337843456"/>
                    </a:ext>
                  </a:extLst>
                </a:gridCol>
              </a:tblGrid>
              <a:tr h="371086">
                <a:tc>
                  <a:txBody>
                    <a:bodyPr/>
                    <a:lstStyle/>
                    <a:p>
                      <a:r>
                        <a:rPr lang="en-GB" sz="1800" dirty="0"/>
                        <a:t>Computing</a:t>
                      </a:r>
                    </a:p>
                  </a:txBody>
                  <a:tcPr anchor="ctr"/>
                </a:tc>
                <a:extLst>
                  <a:ext uri="{0D108BD9-81ED-4DB2-BD59-A6C34878D82A}">
                    <a16:rowId xmlns:a16="http://schemas.microsoft.com/office/drawing/2014/main" val="1786578608"/>
                  </a:ext>
                </a:extLst>
              </a:tr>
              <a:tr h="14021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effectLst/>
                          <a:latin typeface="+mn-lt"/>
                          <a:ea typeface="+mn-ea"/>
                          <a:cs typeface="+mn-cs"/>
                        </a:rPr>
                        <a:t>We will be exploring the concept of sequencing in programming through Scratch. It begins with an introduction to the programming environment, which will be new to most learners. We will be introduced to a selection of motion, sound, and event blocks which we will use to create our own programs, featuring sequences.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300" b="0" i="0" u="none" strike="noStrike" noProof="0" dirty="0">
                        <a:latin typeface="Calibri"/>
                      </a:endParaRPr>
                    </a:p>
                  </a:txBody>
                  <a:tcPr/>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2428349758"/>
              </p:ext>
            </p:extLst>
          </p:nvPr>
        </p:nvGraphicFramePr>
        <p:xfrm>
          <a:off x="4464116" y="4473058"/>
          <a:ext cx="1987309" cy="2294899"/>
        </p:xfrm>
        <a:graphic>
          <a:graphicData uri="http://schemas.openxmlformats.org/drawingml/2006/table">
            <a:tbl>
              <a:tblPr firstRow="1" bandRow="1">
                <a:tableStyleId>{5C22544A-7EE6-4342-B048-85BDC9FD1C3A}</a:tableStyleId>
              </a:tblPr>
              <a:tblGrid>
                <a:gridCol w="1987309">
                  <a:extLst>
                    <a:ext uri="{9D8B030D-6E8A-4147-A177-3AD203B41FA5}">
                      <a16:colId xmlns:a16="http://schemas.microsoft.com/office/drawing/2014/main" val="1337843456"/>
                    </a:ext>
                  </a:extLst>
                </a:gridCol>
              </a:tblGrid>
              <a:tr h="436292">
                <a:tc>
                  <a:txBody>
                    <a:bodyPr/>
                    <a:lstStyle/>
                    <a:p>
                      <a:r>
                        <a:rPr lang="en-GB" dirty="0"/>
                        <a:t>PSHE</a:t>
                      </a:r>
                    </a:p>
                  </a:txBody>
                  <a:tcPr anchor="ctr"/>
                </a:tc>
                <a:extLst>
                  <a:ext uri="{0D108BD9-81ED-4DB2-BD59-A6C34878D82A}">
                    <a16:rowId xmlns:a16="http://schemas.microsoft.com/office/drawing/2014/main" val="1786578608"/>
                  </a:ext>
                </a:extLst>
              </a:tr>
              <a:tr h="1858607">
                <a:tc>
                  <a:txBody>
                    <a:bodyPr/>
                    <a:lstStyle/>
                    <a:p>
                      <a:r>
                        <a:rPr lang="en-GB" sz="1200" dirty="0"/>
                        <a:t>We</a:t>
                      </a:r>
                      <a:r>
                        <a:rPr lang="en-GB" sz="1200" baseline="0" dirty="0"/>
                        <a:t> will be looking at the unit ‘healthy me’. We will be looking at keeping ourselves healthy physically and with friendships. We will be discussing how to keep calm in difficult situations and who to call in emergencies. </a:t>
                      </a:r>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3850628555"/>
              </p:ext>
            </p:extLst>
          </p:nvPr>
        </p:nvGraphicFramePr>
        <p:xfrm>
          <a:off x="6512767" y="4472814"/>
          <a:ext cx="1647811" cy="2307720"/>
        </p:xfrm>
        <a:graphic>
          <a:graphicData uri="http://schemas.openxmlformats.org/drawingml/2006/table">
            <a:tbl>
              <a:tblPr firstRow="1" bandRow="1">
                <a:tableStyleId>{5C22544A-7EE6-4342-B048-85BDC9FD1C3A}</a:tableStyleId>
              </a:tblPr>
              <a:tblGrid>
                <a:gridCol w="1647811">
                  <a:extLst>
                    <a:ext uri="{9D8B030D-6E8A-4147-A177-3AD203B41FA5}">
                      <a16:colId xmlns:a16="http://schemas.microsoft.com/office/drawing/2014/main" val="1337843456"/>
                    </a:ext>
                  </a:extLst>
                </a:gridCol>
              </a:tblGrid>
              <a:tr h="445348">
                <a:tc>
                  <a:txBody>
                    <a:bodyPr/>
                    <a:lstStyle/>
                    <a:p>
                      <a:r>
                        <a:rPr lang="en-GB" dirty="0"/>
                        <a:t>PE</a:t>
                      </a:r>
                    </a:p>
                  </a:txBody>
                  <a:tcPr anchor="ctr"/>
                </a:tc>
                <a:extLst>
                  <a:ext uri="{0D108BD9-81ED-4DB2-BD59-A6C34878D82A}">
                    <a16:rowId xmlns:a16="http://schemas.microsoft.com/office/drawing/2014/main" val="1786578608"/>
                  </a:ext>
                </a:extLst>
              </a:tr>
              <a:tr h="1862372">
                <a:tc>
                  <a:txBody>
                    <a:bodyPr/>
                    <a:lstStyle/>
                    <a:p>
                      <a:r>
                        <a:rPr lang="en-GB" sz="1300" baseline="0" dirty="0"/>
                        <a:t>This term, We will be Outdoor adventurous activities (OAA). We will be learning how to problem solve </a:t>
                      </a:r>
                      <a:r>
                        <a:rPr lang="en-GB" sz="1300" baseline="0"/>
                        <a:t>and teamwork </a:t>
                      </a:r>
                      <a:r>
                        <a:rPr lang="en-GB" sz="1300" baseline="0" dirty="0"/>
                        <a:t>through learning to orientate and a map.</a:t>
                      </a:r>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2556036796"/>
              </p:ext>
            </p:extLst>
          </p:nvPr>
        </p:nvGraphicFramePr>
        <p:xfrm>
          <a:off x="8221919" y="4467702"/>
          <a:ext cx="1835339" cy="2305874"/>
        </p:xfrm>
        <a:graphic>
          <a:graphicData uri="http://schemas.openxmlformats.org/drawingml/2006/table">
            <a:tbl>
              <a:tblPr firstRow="1" bandRow="1">
                <a:tableStyleId>{5C22544A-7EE6-4342-B048-85BDC9FD1C3A}</a:tableStyleId>
              </a:tblPr>
              <a:tblGrid>
                <a:gridCol w="1835339">
                  <a:extLst>
                    <a:ext uri="{9D8B030D-6E8A-4147-A177-3AD203B41FA5}">
                      <a16:colId xmlns:a16="http://schemas.microsoft.com/office/drawing/2014/main" val="1337843456"/>
                    </a:ext>
                  </a:extLst>
                </a:gridCol>
              </a:tblGrid>
              <a:tr h="490795">
                <a:tc>
                  <a:txBody>
                    <a:bodyPr/>
                    <a:lstStyle/>
                    <a:p>
                      <a:r>
                        <a:rPr lang="en-GB" dirty="0"/>
                        <a:t>Music</a:t>
                      </a:r>
                    </a:p>
                  </a:txBody>
                  <a:tcPr anchor="ctr"/>
                </a:tc>
                <a:extLst>
                  <a:ext uri="{0D108BD9-81ED-4DB2-BD59-A6C34878D82A}">
                    <a16:rowId xmlns:a16="http://schemas.microsoft.com/office/drawing/2014/main" val="1786578608"/>
                  </a:ext>
                </a:extLst>
              </a:tr>
              <a:tr h="1815079">
                <a:tc>
                  <a:txBody>
                    <a:bodyPr/>
                    <a:lstStyle/>
                    <a:p>
                      <a:r>
                        <a:rPr lang="en-US" sz="1400" dirty="0"/>
                        <a:t>This term, we will be learning about jazz music through singing and playing recorder.</a:t>
                      </a:r>
                      <a:endParaRPr lang="en-GB" sz="1300" dirty="0"/>
                    </a:p>
                  </a:txBody>
                  <a:tcPr/>
                </a:tc>
                <a:extLst>
                  <a:ext uri="{0D108BD9-81ED-4DB2-BD59-A6C34878D82A}">
                    <a16:rowId xmlns:a16="http://schemas.microsoft.com/office/drawing/2014/main" val="2171682978"/>
                  </a:ext>
                </a:extLst>
              </a:tr>
            </a:tbl>
          </a:graphicData>
        </a:graphic>
      </p:graphicFrame>
      <p:graphicFrame>
        <p:nvGraphicFramePr>
          <p:cNvPr id="18" name="Table 17">
            <a:extLst>
              <a:ext uri="{FF2B5EF4-FFF2-40B4-BE49-F238E27FC236}">
                <a16:creationId xmlns:a16="http://schemas.microsoft.com/office/drawing/2014/main" id="{0C72E488-66D1-4F8C-BC5E-D49BC2011FC1}"/>
              </a:ext>
            </a:extLst>
          </p:cNvPr>
          <p:cNvGraphicFramePr>
            <a:graphicFrameLocks noGrp="1"/>
          </p:cNvGraphicFramePr>
          <p:nvPr>
            <p:extLst>
              <p:ext uri="{D42A27DB-BD31-4B8C-83A1-F6EECF244321}">
                <p14:modId xmlns:p14="http://schemas.microsoft.com/office/powerpoint/2010/main" val="799881900"/>
              </p:ext>
            </p:extLst>
          </p:nvPr>
        </p:nvGraphicFramePr>
        <p:xfrm>
          <a:off x="10118600" y="4469670"/>
          <a:ext cx="1868634" cy="2303906"/>
        </p:xfrm>
        <a:graphic>
          <a:graphicData uri="http://schemas.openxmlformats.org/drawingml/2006/table">
            <a:tbl>
              <a:tblPr firstRow="1" bandRow="1">
                <a:tableStyleId>{5C22544A-7EE6-4342-B048-85BDC9FD1C3A}</a:tableStyleId>
              </a:tblPr>
              <a:tblGrid>
                <a:gridCol w="1868634">
                  <a:extLst>
                    <a:ext uri="{9D8B030D-6E8A-4147-A177-3AD203B41FA5}">
                      <a16:colId xmlns:a16="http://schemas.microsoft.com/office/drawing/2014/main" val="1337843456"/>
                    </a:ext>
                  </a:extLst>
                </a:gridCol>
              </a:tblGrid>
              <a:tr h="490238">
                <a:tc>
                  <a:txBody>
                    <a:bodyPr/>
                    <a:lstStyle/>
                    <a:p>
                      <a:r>
                        <a:rPr lang="en-GB" dirty="0"/>
                        <a:t>French </a:t>
                      </a:r>
                      <a:endParaRPr lang="en-GB"/>
                    </a:p>
                  </a:txBody>
                  <a:tcPr anchor="ctr"/>
                </a:tc>
                <a:extLst>
                  <a:ext uri="{0D108BD9-81ED-4DB2-BD59-A6C34878D82A}">
                    <a16:rowId xmlns:a16="http://schemas.microsoft.com/office/drawing/2014/main" val="1786578608"/>
                  </a:ext>
                </a:extLst>
              </a:tr>
              <a:tr h="18136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mn-lt"/>
                          <a:ea typeface="+mn-ea"/>
                          <a:cs typeface="+mn-cs"/>
                        </a:rPr>
                        <a:t>This term, we will be learning how to say </a:t>
                      </a:r>
                      <a:r>
                        <a:rPr lang="en-US" sz="1300" kern="1200" dirty="0">
                          <a:solidFill>
                            <a:schemeClr val="dk1"/>
                          </a:solidFill>
                          <a:effectLst/>
                          <a:latin typeface="+mn-lt"/>
                          <a:ea typeface="+mn-ea"/>
                          <a:cs typeface="+mn-cs"/>
                        </a:rPr>
                        <a:t>with ‘je </a:t>
                      </a:r>
                      <a:r>
                        <a:rPr lang="en-US" sz="1300" kern="1200" dirty="0" err="1">
                          <a:solidFill>
                            <a:schemeClr val="dk1"/>
                          </a:solidFill>
                          <a:effectLst/>
                          <a:latin typeface="+mn-lt"/>
                          <a:ea typeface="+mn-ea"/>
                          <a:cs typeface="+mn-cs"/>
                        </a:rPr>
                        <a:t>peux</a:t>
                      </a:r>
                      <a:r>
                        <a:rPr lang="en-US" sz="1300" kern="1200" dirty="0">
                          <a:solidFill>
                            <a:schemeClr val="dk1"/>
                          </a:solidFill>
                          <a:effectLst/>
                          <a:latin typeface="+mn-lt"/>
                          <a:ea typeface="+mn-ea"/>
                          <a:cs typeface="+mn-cs"/>
                        </a:rPr>
                        <a:t>’ (I am able) and ‘je ne </a:t>
                      </a:r>
                      <a:r>
                        <a:rPr lang="en-US" sz="1300" kern="1200" dirty="0" err="1">
                          <a:solidFill>
                            <a:schemeClr val="dk1"/>
                          </a:solidFill>
                          <a:effectLst/>
                          <a:latin typeface="+mn-lt"/>
                          <a:ea typeface="+mn-ea"/>
                          <a:cs typeface="+mn-cs"/>
                        </a:rPr>
                        <a:t>peux</a:t>
                      </a:r>
                      <a:r>
                        <a:rPr lang="en-US" sz="1300" kern="1200" dirty="0">
                          <a:solidFill>
                            <a:schemeClr val="dk1"/>
                          </a:solidFill>
                          <a:effectLst/>
                          <a:latin typeface="+mn-lt"/>
                          <a:ea typeface="+mn-ea"/>
                          <a:cs typeface="+mn-cs"/>
                        </a:rPr>
                        <a:t> pas’ (I am not able) different actions. We will try to use the conjunctions et’ (and) / ‘</a:t>
                      </a:r>
                      <a:r>
                        <a:rPr lang="en-US" sz="1300" kern="1200" dirty="0" err="1">
                          <a:solidFill>
                            <a:schemeClr val="dk1"/>
                          </a:solidFill>
                          <a:effectLst/>
                          <a:latin typeface="+mn-lt"/>
                          <a:ea typeface="+mn-ea"/>
                          <a:cs typeface="+mn-cs"/>
                        </a:rPr>
                        <a:t>mais</a:t>
                      </a:r>
                      <a:r>
                        <a:rPr lang="en-US" sz="1300" kern="1200" dirty="0">
                          <a:solidFill>
                            <a:schemeClr val="dk1"/>
                          </a:solidFill>
                          <a:effectLst/>
                          <a:latin typeface="+mn-lt"/>
                          <a:ea typeface="+mn-ea"/>
                          <a:cs typeface="+mn-cs"/>
                        </a:rPr>
                        <a:t>’ (but). </a:t>
                      </a:r>
                      <a:endParaRPr lang="en-GB" sz="1300" kern="1200" dirty="0">
                        <a:solidFill>
                          <a:schemeClr val="dk1"/>
                        </a:solidFill>
                        <a:effectLst/>
                        <a:latin typeface="+mn-lt"/>
                        <a:ea typeface="+mn-ea"/>
                        <a:cs typeface="+mn-cs"/>
                      </a:endParaRPr>
                    </a:p>
                  </a:txBody>
                  <a:tcPr/>
                </a:tc>
                <a:extLst>
                  <a:ext uri="{0D108BD9-81ED-4DB2-BD59-A6C34878D82A}">
                    <a16:rowId xmlns:a16="http://schemas.microsoft.com/office/drawing/2014/main" val="2171682978"/>
                  </a:ext>
                </a:extLst>
              </a:tr>
            </a:tbl>
          </a:graphicData>
        </a:graphic>
      </p:graphicFrame>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2" ma:contentTypeDescription="Create a new document." ma:contentTypeScope="" ma:versionID="2f32fadd2b51c43895a666f4b93f8ca9">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1fe4f26bbea51cdab5b444fd3f6d596c"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a49b8bd-d29e-4d46-aff1-e5ae5b220632">
      <Terms xmlns="http://schemas.microsoft.com/office/infopath/2007/PartnerControls"/>
    </lcf76f155ced4ddcb4097134ff3c332f>
    <TaxCatchAll xmlns="6749df9f-eb47-44f2-be0e-f72bd5306b52" xsi:nil="true"/>
  </documentManagement>
</p:properties>
</file>

<file path=customXml/itemProps1.xml><?xml version="1.0" encoding="utf-8"?>
<ds:datastoreItem xmlns:ds="http://schemas.openxmlformats.org/officeDocument/2006/customXml" ds:itemID="{DD06EBA1-5A79-4761-A012-E55BEBBD7AB9}">
  <ds:schemaRefs>
    <ds:schemaRef ds:uri="http://schemas.microsoft.com/sharepoint/v3/contenttype/forms"/>
  </ds:schemaRefs>
</ds:datastoreItem>
</file>

<file path=customXml/itemProps2.xml><?xml version="1.0" encoding="utf-8"?>
<ds:datastoreItem xmlns:ds="http://schemas.openxmlformats.org/officeDocument/2006/customXml" ds:itemID="{5E07123B-9CE4-44D4-B9F3-1262876A9FA8}"/>
</file>

<file path=customXml/itemProps3.xml><?xml version="1.0" encoding="utf-8"?>
<ds:datastoreItem xmlns:ds="http://schemas.openxmlformats.org/officeDocument/2006/customXml" ds:itemID="{FD2BC8FF-D64D-430B-B35D-F2C5F72C9672}">
  <ds:schemaRefs>
    <ds:schemaRef ds:uri="http://purl.org/dc/elements/1.1/"/>
    <ds:schemaRef ds:uri="http://purl.org/dc/dcmitype/"/>
    <ds:schemaRef ds:uri="http://schemas.microsoft.com/office/2006/documentManagement/types"/>
    <ds:schemaRef ds:uri="http://schemas.microsoft.com/office/2006/metadata/properties"/>
    <ds:schemaRef ds:uri="566cb0dc-d351-45af-9abe-2a4c6f397d9b"/>
    <ds:schemaRef ds:uri="http://purl.org/dc/terms/"/>
    <ds:schemaRef ds:uri="d4bfe957-5417-4326-b3ca-2e7faf1b0fa8"/>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13837</TotalTime>
  <Words>608</Words>
  <Application>Microsoft Office PowerPoint</Application>
  <PresentationFormat>Widescreen</PresentationFormat>
  <Paragraphs>24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Naomi Stafford</cp:lastModifiedBy>
  <cp:revision>604</cp:revision>
  <dcterms:created xsi:type="dcterms:W3CDTF">2022-01-07T10:34:56Z</dcterms:created>
  <dcterms:modified xsi:type="dcterms:W3CDTF">2026-02-27T17:24:10Z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ies>
</file>