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A7FBF1-0E86-40B2-BC13-B31FD63B66B6}" type="datetimeFigureOut">
              <a:rPr lang="en-GB" smtClean="0"/>
              <a:t>02/02/2023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A58FE-D066-48C0-9EF9-3482749A8A84}" type="slidenum">
              <a:rPr lang="en-GB" smtClean="0"/>
              <a:t>‹#›</a:t>
            </a:fld>
            <a:endParaRPr lang="en-GB"/>
          </a:p>
        </p:txBody>
      </p:sp>
    </p:spTree>
    <p:extLst>
      <p:ext uri="{BB962C8B-B14F-4D97-AF65-F5344CB8AC3E}">
        <p14:creationId xmlns:p14="http://schemas.microsoft.com/office/powerpoint/2010/main" val="2224202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0A58FE-D066-48C0-9EF9-3482749A8A84}" type="slidenum">
              <a:rPr lang="en-GB" smtClean="0"/>
              <a:t>1</a:t>
            </a:fld>
            <a:endParaRPr lang="en-GB"/>
          </a:p>
        </p:txBody>
      </p:sp>
    </p:spTree>
    <p:extLst>
      <p:ext uri="{BB962C8B-B14F-4D97-AF65-F5344CB8AC3E}">
        <p14:creationId xmlns:p14="http://schemas.microsoft.com/office/powerpoint/2010/main" val="4240567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02/02/2023</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02/02/2023</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99551"/>
            <a:ext cx="4163470" cy="1039713"/>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GB" altLang="en-US" sz="1400" dirty="0">
                <a:solidFill>
                  <a:srgbClr val="000000"/>
                </a:solidFill>
                <a:latin typeface="Calibri" panose="020F0502020204030204" pitchFamily="34" charset="0"/>
              </a:rPr>
              <a:t>T</a:t>
            </a:r>
            <a:r>
              <a:rPr kumimoji="0" lang="en-GB" altLang="en-US" sz="1400" b="0" i="0" u="none" strike="noStrike" cap="none" normalizeH="0" baseline="0" dirty="0">
                <a:ln>
                  <a:noFill/>
                </a:ln>
                <a:solidFill>
                  <a:srgbClr val="000000"/>
                </a:solidFill>
                <a:effectLst/>
                <a:latin typeface="Calibri" panose="020F0502020204030204" pitchFamily="34" charset="0"/>
              </a:rPr>
              <a:t>his term in…</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3600" b="0" i="0" u="none" strike="noStrike" cap="none" normalizeH="0" baseline="0" dirty="0">
                <a:ln>
                  <a:noFill/>
                </a:ln>
                <a:solidFill>
                  <a:srgbClr val="000000"/>
                </a:solidFill>
                <a:effectLst/>
                <a:latin typeface="Calibri" panose="020F0502020204030204" pitchFamily="34" charset="0"/>
              </a:rPr>
              <a:t>Toucan Class</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100" b="0" i="0" u="none" strike="noStrike" cap="none" normalizeH="0" baseline="0" dirty="0">
              <a:ln>
                <a:noFill/>
              </a:ln>
              <a:solidFill>
                <a:srgbClr val="000000"/>
              </a:solidFill>
              <a:effectLst/>
              <a:latin typeface="Bernard MT Condensed" panose="020508060609050204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3772204254"/>
              </p:ext>
            </p:extLst>
          </p:nvPr>
        </p:nvGraphicFramePr>
        <p:xfrm>
          <a:off x="4464117" y="208976"/>
          <a:ext cx="3686721" cy="2284124"/>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69248">
                <a:tc>
                  <a:txBody>
                    <a:bodyPr/>
                    <a:lstStyle/>
                    <a:p>
                      <a:r>
                        <a:rPr lang="en-GB" dirty="0"/>
                        <a:t>English (Writing)</a:t>
                      </a:r>
                    </a:p>
                  </a:txBody>
                  <a:tcPr anchor="ctr"/>
                </a:tc>
                <a:extLst>
                  <a:ext uri="{0D108BD9-81ED-4DB2-BD59-A6C34878D82A}">
                    <a16:rowId xmlns:a16="http://schemas.microsoft.com/office/drawing/2014/main" val="1786578608"/>
                  </a:ext>
                </a:extLst>
              </a:tr>
              <a:tr h="1914876">
                <a:tc>
                  <a:txBody>
                    <a:bodyPr/>
                    <a:lstStyle/>
                    <a:p>
                      <a:r>
                        <a:rPr lang="en-GB" sz="1350" dirty="0"/>
                        <a:t>We are reading ‘The Island’ by Armin </a:t>
                      </a:r>
                      <a:r>
                        <a:rPr lang="en-GB" sz="1350" dirty="0" err="1"/>
                        <a:t>Greder</a:t>
                      </a:r>
                      <a:r>
                        <a:rPr lang="en-GB" sz="1350" dirty="0"/>
                        <a:t> and using it as inspiration to write our own narrative through exploring the themes of refugees and human rights.</a:t>
                      </a:r>
                    </a:p>
                    <a:p>
                      <a:endParaRPr lang="en-GB" sz="1350" dirty="0"/>
                    </a:p>
                    <a:p>
                      <a:r>
                        <a:rPr lang="en-GB" sz="1350" dirty="0"/>
                        <a:t>We will use this book to learn how to use modal verbs, the passive voice, the present perfect tense and subordinate clauses in our narrative.</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3494756526"/>
              </p:ext>
            </p:extLst>
          </p:nvPr>
        </p:nvGraphicFramePr>
        <p:xfrm>
          <a:off x="8198698" y="208975"/>
          <a:ext cx="3792164" cy="2298480"/>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51404">
                <a:tc>
                  <a:txBody>
                    <a:bodyPr/>
                    <a:lstStyle/>
                    <a:p>
                      <a:r>
                        <a:rPr lang="en-GB" dirty="0"/>
                        <a:t>Maths</a:t>
                      </a:r>
                    </a:p>
                  </a:txBody>
                  <a:tcPr anchor="ctr"/>
                </a:tc>
                <a:extLst>
                  <a:ext uri="{0D108BD9-81ED-4DB2-BD59-A6C34878D82A}">
                    <a16:rowId xmlns:a16="http://schemas.microsoft.com/office/drawing/2014/main" val="1786578608"/>
                  </a:ext>
                </a:extLst>
              </a:tr>
              <a:tr h="1932720">
                <a:tc>
                  <a:txBody>
                    <a:bodyPr/>
                    <a:lstStyle/>
                    <a:p>
                      <a:r>
                        <a:rPr lang="en-GB" sz="1400" dirty="0"/>
                        <a:t>We will firstly be revisiting fractions to look at how to multiply (Y5/6) and divide (Y6) fractions by an integer.</a:t>
                      </a:r>
                    </a:p>
                    <a:p>
                      <a:r>
                        <a:rPr lang="en-GB" sz="1400" dirty="0"/>
                        <a:t>We will also be recapping how to simplify fractions and how to convert improper fractions to a mixed number. </a:t>
                      </a:r>
                    </a:p>
                    <a:p>
                      <a:r>
                        <a:rPr lang="en-GB" sz="1400" dirty="0"/>
                        <a:t>After that, we will begin to cover decimals and percentage (Y5/Y6).</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2495070971"/>
              </p:ext>
            </p:extLst>
          </p:nvPr>
        </p:nvGraphicFramePr>
        <p:xfrm>
          <a:off x="201137" y="1307476"/>
          <a:ext cx="4163471" cy="1773245"/>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01548">
                <a:tc>
                  <a:txBody>
                    <a:bodyPr/>
                    <a:lstStyle/>
                    <a:p>
                      <a:r>
                        <a:rPr lang="en-GB" dirty="0"/>
                        <a:t>Science</a:t>
                      </a:r>
                    </a:p>
                  </a:txBody>
                  <a:tcPr anchor="ctr"/>
                </a:tc>
                <a:extLst>
                  <a:ext uri="{0D108BD9-81ED-4DB2-BD59-A6C34878D82A}">
                    <a16:rowId xmlns:a16="http://schemas.microsoft.com/office/drawing/2014/main" val="1786578608"/>
                  </a:ext>
                </a:extLst>
              </a:tr>
              <a:tr h="1371697">
                <a:tc>
                  <a:txBody>
                    <a:bodyPr/>
                    <a:lstStyle/>
                    <a:p>
                      <a:r>
                        <a:rPr lang="en-GB" sz="1400"/>
                        <a:t>This term </a:t>
                      </a:r>
                      <a:r>
                        <a:rPr lang="en-GB" sz="1400" dirty="0"/>
                        <a:t>we will be learning about Earth and Space. We will investigate how the Earth moves in space and how the view of scientists has changed over time. We will explore the Earth’s relationship with Sun and Moon, as well as the other planets in our Solar System.</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3987499729"/>
              </p:ext>
            </p:extLst>
          </p:nvPr>
        </p:nvGraphicFramePr>
        <p:xfrm>
          <a:off x="201137" y="3148933"/>
          <a:ext cx="4163471" cy="1790127"/>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a:t>We will be learning all about life in Ancient Greece! We will learn how historians and architects have used artefacts to learn about life in Ancient Greece to uncover facts about the past. We will use historical sources to look at timelines, the pottery and myths and legends from the time.</a:t>
                      </a:r>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3473175314"/>
              </p:ext>
            </p:extLst>
          </p:nvPr>
        </p:nvGraphicFramePr>
        <p:xfrm>
          <a:off x="201137" y="4990390"/>
          <a:ext cx="4163471" cy="1786928"/>
        </p:xfrm>
        <a:graphic>
          <a:graphicData uri="http://schemas.openxmlformats.org/drawingml/2006/table">
            <a:tbl>
              <a:tblPr firstRow="1" bandRow="1">
                <a:tableStyleId>{93296810-A885-4BE3-A3E7-6D5BEEA58F35}</a:tableStyleId>
              </a:tblPr>
              <a:tblGrid>
                <a:gridCol w="4163471">
                  <a:extLst>
                    <a:ext uri="{9D8B030D-6E8A-4147-A177-3AD203B41FA5}">
                      <a16:colId xmlns:a16="http://schemas.microsoft.com/office/drawing/2014/main" val="1337843456"/>
                    </a:ext>
                  </a:extLst>
                </a:gridCol>
              </a:tblGrid>
              <a:tr h="394369">
                <a:tc>
                  <a:txBody>
                    <a:bodyPr/>
                    <a:lstStyle/>
                    <a:p>
                      <a:r>
                        <a:rPr lang="en-GB" dirty="0"/>
                        <a:t>Art</a:t>
                      </a:r>
                    </a:p>
                  </a:txBody>
                  <a:tcPr anchor="ctr"/>
                </a:tc>
                <a:extLst>
                  <a:ext uri="{0D108BD9-81ED-4DB2-BD59-A6C34878D82A}">
                    <a16:rowId xmlns:a16="http://schemas.microsoft.com/office/drawing/2014/main" val="1786578608"/>
                  </a:ext>
                </a:extLst>
              </a:tr>
              <a:tr h="1392559">
                <a:tc>
                  <a:txBody>
                    <a:bodyPr/>
                    <a:lstStyle/>
                    <a:p>
                      <a:r>
                        <a:rPr lang="en-GB" sz="1400" dirty="0"/>
                        <a:t>We will be learning about Expressionism. We will explore the art work of artists such as Henri Matisse and André Derain. We will investigate their use of unrealistic colour and how it can evoke different emotions. We will be evaluating our own expressionist artwork.</a:t>
                      </a:r>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3288580633"/>
              </p:ext>
            </p:extLst>
          </p:nvPr>
        </p:nvGraphicFramePr>
        <p:xfrm>
          <a:off x="4464117" y="2618959"/>
          <a:ext cx="3686721" cy="1956046"/>
        </p:xfrm>
        <a:graphic>
          <a:graphicData uri="http://schemas.openxmlformats.org/drawingml/2006/table">
            <a:tbl>
              <a:tblPr firstRow="1" bandRow="1">
                <a:tableStyleId>{93296810-A885-4BE3-A3E7-6D5BEEA58F35}</a:tableStyleId>
              </a:tblPr>
              <a:tblGrid>
                <a:gridCol w="3686721">
                  <a:extLst>
                    <a:ext uri="{9D8B030D-6E8A-4147-A177-3AD203B41FA5}">
                      <a16:colId xmlns:a16="http://schemas.microsoft.com/office/drawing/2014/main" val="1337843456"/>
                    </a:ext>
                  </a:extLst>
                </a:gridCol>
              </a:tblGrid>
              <a:tr h="371086">
                <a:tc>
                  <a:txBody>
                    <a:bodyPr/>
                    <a:lstStyle/>
                    <a:p>
                      <a:r>
                        <a:rPr lang="en-GB" dirty="0"/>
                        <a:t>RE</a:t>
                      </a:r>
                    </a:p>
                  </a:txBody>
                  <a:tcPr anchor="ctr"/>
                </a:tc>
                <a:extLst>
                  <a:ext uri="{0D108BD9-81ED-4DB2-BD59-A6C34878D82A}">
                    <a16:rowId xmlns:a16="http://schemas.microsoft.com/office/drawing/2014/main" val="1786578608"/>
                  </a:ext>
                </a:extLst>
              </a:tr>
              <a:tr h="1402160">
                <a:tc>
                  <a:txBody>
                    <a:bodyPr/>
                    <a:lstStyle/>
                    <a:p>
                      <a:r>
                        <a:rPr lang="en-GB" sz="1400" dirty="0"/>
                        <a:t>This half-term we will be answering the question,</a:t>
                      </a:r>
                      <a:r>
                        <a:rPr lang="en-GB" sz="1400" kern="1200" dirty="0">
                          <a:solidFill>
                            <a:schemeClr val="dk1"/>
                          </a:solidFill>
                          <a:effectLst/>
                          <a:latin typeface="+mn-lt"/>
                          <a:ea typeface="+mn-ea"/>
                          <a:cs typeface="+mn-cs"/>
                        </a:rPr>
                        <a:t> “What does it mean for a Jewish person to follow God?” To do this we will explore the unique aspects of Judaism as well as the similarities it shares with other old religions. We will look in detail at the importance of the Torah.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1117278020"/>
              </p:ext>
            </p:extLst>
          </p:nvPr>
        </p:nvGraphicFramePr>
        <p:xfrm>
          <a:off x="8198698" y="2618958"/>
          <a:ext cx="3792164" cy="1773246"/>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371086">
                <a:tc>
                  <a:txBody>
                    <a:bodyPr/>
                    <a:lstStyle/>
                    <a:p>
                      <a:r>
                        <a:rPr lang="en-GB" dirty="0"/>
                        <a:t>Computing</a:t>
                      </a:r>
                    </a:p>
                  </a:txBody>
                  <a:tcPr anchor="ctr"/>
                </a:tc>
                <a:extLst>
                  <a:ext uri="{0D108BD9-81ED-4DB2-BD59-A6C34878D82A}">
                    <a16:rowId xmlns:a16="http://schemas.microsoft.com/office/drawing/2014/main" val="1786578608"/>
                  </a:ext>
                </a:extLst>
              </a:tr>
              <a:tr h="1402160">
                <a:tc>
                  <a:txBody>
                    <a:bodyPr/>
                    <a:lstStyle/>
                    <a:p>
                      <a:r>
                        <a:rPr lang="en-GB" sz="1400" dirty="0"/>
                        <a:t>We will be covering databases this half term. We will start by creating paper-based databases before moving onto computer databases where we will use search tools, compare different data sets. Finally, we will start to look at how databases work in real life.</a:t>
                      </a:r>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4257681270"/>
              </p:ext>
            </p:extLst>
          </p:nvPr>
        </p:nvGraphicFramePr>
        <p:xfrm>
          <a:off x="4464116" y="4578482"/>
          <a:ext cx="1987309" cy="2200449"/>
        </p:xfrm>
        <a:graphic>
          <a:graphicData uri="http://schemas.openxmlformats.org/drawingml/2006/table">
            <a:tbl>
              <a:tblPr firstRow="1" bandRow="1">
                <a:tableStyleId>{93296810-A885-4BE3-A3E7-6D5BEEA58F35}</a:tableStyleId>
              </a:tblPr>
              <a:tblGrid>
                <a:gridCol w="1987309">
                  <a:extLst>
                    <a:ext uri="{9D8B030D-6E8A-4147-A177-3AD203B41FA5}">
                      <a16:colId xmlns:a16="http://schemas.microsoft.com/office/drawing/2014/main" val="1337843456"/>
                    </a:ext>
                  </a:extLst>
                </a:gridCol>
              </a:tblGrid>
              <a:tr h="423225">
                <a:tc>
                  <a:txBody>
                    <a:bodyPr/>
                    <a:lstStyle/>
                    <a:p>
                      <a:r>
                        <a:rPr lang="en-GB" dirty="0"/>
                        <a:t>PSHE</a:t>
                      </a:r>
                    </a:p>
                  </a:txBody>
                  <a:tcPr anchor="ctr"/>
                </a:tc>
                <a:extLst>
                  <a:ext uri="{0D108BD9-81ED-4DB2-BD59-A6C34878D82A}">
                    <a16:rowId xmlns:a16="http://schemas.microsoft.com/office/drawing/2014/main" val="1786578608"/>
                  </a:ext>
                </a:extLst>
              </a:tr>
              <a:tr h="1777224">
                <a:tc>
                  <a:txBody>
                    <a:bodyPr/>
                    <a:lstStyle/>
                    <a:p>
                      <a:r>
                        <a:rPr lang="en-GB" sz="1400" dirty="0"/>
                        <a:t>We will be thinking about what we would like to be when we are older while examining different types of careers and their value to society.</a:t>
                      </a:r>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2703384769"/>
              </p:ext>
            </p:extLst>
          </p:nvPr>
        </p:nvGraphicFramePr>
        <p:xfrm>
          <a:off x="6512767" y="4578322"/>
          <a:ext cx="1647811" cy="2223307"/>
        </p:xfrm>
        <a:graphic>
          <a:graphicData uri="http://schemas.openxmlformats.org/drawingml/2006/table">
            <a:tbl>
              <a:tblPr firstRow="1" bandRow="1">
                <a:tableStyleId>{93296810-A885-4BE3-A3E7-6D5BEEA58F35}</a:tableStyleId>
              </a:tblPr>
              <a:tblGrid>
                <a:gridCol w="1647811">
                  <a:extLst>
                    <a:ext uri="{9D8B030D-6E8A-4147-A177-3AD203B41FA5}">
                      <a16:colId xmlns:a16="http://schemas.microsoft.com/office/drawing/2014/main" val="1337843456"/>
                    </a:ext>
                  </a:extLst>
                </a:gridCol>
              </a:tblGrid>
              <a:tr h="424987">
                <a:tc>
                  <a:txBody>
                    <a:bodyPr/>
                    <a:lstStyle/>
                    <a:p>
                      <a:r>
                        <a:rPr lang="en-GB" dirty="0"/>
                        <a:t>PE</a:t>
                      </a:r>
                    </a:p>
                  </a:txBody>
                  <a:tcPr anchor="ctr"/>
                </a:tc>
                <a:extLst>
                  <a:ext uri="{0D108BD9-81ED-4DB2-BD59-A6C34878D82A}">
                    <a16:rowId xmlns:a16="http://schemas.microsoft.com/office/drawing/2014/main" val="1786578608"/>
                  </a:ext>
                </a:extLst>
              </a:tr>
              <a:tr h="1777224">
                <a:tc>
                  <a:txBody>
                    <a:bodyPr/>
                    <a:lstStyle/>
                    <a:p>
                      <a:r>
                        <a:rPr lang="en-GB" sz="1400" dirty="0"/>
                        <a:t>This half-term we will be learning the skills needed to practice gymnastics. We will be practicing jumps, rolls and handstands.</a:t>
                      </a:r>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188643539"/>
              </p:ext>
            </p:extLst>
          </p:nvPr>
        </p:nvGraphicFramePr>
        <p:xfrm>
          <a:off x="8221919" y="4573126"/>
          <a:ext cx="1835339" cy="2200449"/>
        </p:xfrm>
        <a:graphic>
          <a:graphicData uri="http://schemas.openxmlformats.org/drawingml/2006/table">
            <a:tbl>
              <a:tblPr firstRow="1" bandRow="1">
                <a:tableStyleId>{93296810-A885-4BE3-A3E7-6D5BEEA58F35}</a:tableStyleId>
              </a:tblPr>
              <a:tblGrid>
                <a:gridCol w="1835339">
                  <a:extLst>
                    <a:ext uri="{9D8B030D-6E8A-4147-A177-3AD203B41FA5}">
                      <a16:colId xmlns:a16="http://schemas.microsoft.com/office/drawing/2014/main" val="1337843456"/>
                    </a:ext>
                  </a:extLst>
                </a:gridCol>
              </a:tblGrid>
              <a:tr h="468356">
                <a:tc>
                  <a:txBody>
                    <a:bodyPr/>
                    <a:lstStyle/>
                    <a:p>
                      <a:r>
                        <a:rPr lang="en-GB" dirty="0"/>
                        <a:t>Music</a:t>
                      </a:r>
                    </a:p>
                  </a:txBody>
                  <a:tcPr anchor="ctr"/>
                </a:tc>
                <a:extLst>
                  <a:ext uri="{0D108BD9-81ED-4DB2-BD59-A6C34878D82A}">
                    <a16:rowId xmlns:a16="http://schemas.microsoft.com/office/drawing/2014/main" val="1786578608"/>
                  </a:ext>
                </a:extLst>
              </a:tr>
              <a:tr h="1732093">
                <a:tc>
                  <a:txBody>
                    <a:bodyPr/>
                    <a:lstStyle/>
                    <a:p>
                      <a:r>
                        <a:rPr lang="en-GB" sz="1300" i="0" kern="1200" dirty="0">
                          <a:solidFill>
                            <a:schemeClr val="dk1"/>
                          </a:solidFill>
                          <a:effectLst/>
                          <a:latin typeface="+mn-lt"/>
                          <a:ea typeface="+mn-ea"/>
                          <a:cs typeface="+mn-cs"/>
                        </a:rPr>
                        <a:t>We will be learning how to perform and compose music using pitch, rhythm, pulse and form. We will focus on the Ukulele by following Hugh Boyd’s book Rainbow Ukulele.</a:t>
                      </a:r>
                      <a:endParaRPr lang="en-GB" sz="13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1902210206"/>
              </p:ext>
            </p:extLst>
          </p:nvPr>
        </p:nvGraphicFramePr>
        <p:xfrm>
          <a:off x="10118600" y="4575004"/>
          <a:ext cx="1868634" cy="2198571"/>
        </p:xfrm>
        <a:graphic>
          <a:graphicData uri="http://schemas.openxmlformats.org/drawingml/2006/table">
            <a:tbl>
              <a:tblPr firstRow="1" bandRow="1">
                <a:tableStyleId>{93296810-A885-4BE3-A3E7-6D5BEEA58F35}</a:tableStyleId>
              </a:tblPr>
              <a:tblGrid>
                <a:gridCol w="1868634">
                  <a:extLst>
                    <a:ext uri="{9D8B030D-6E8A-4147-A177-3AD203B41FA5}">
                      <a16:colId xmlns:a16="http://schemas.microsoft.com/office/drawing/2014/main" val="1337843456"/>
                    </a:ext>
                  </a:extLst>
                </a:gridCol>
              </a:tblGrid>
              <a:tr h="467824">
                <a:tc>
                  <a:txBody>
                    <a:bodyPr/>
                    <a:lstStyle/>
                    <a:p>
                      <a:r>
                        <a:rPr lang="en-GB" dirty="0"/>
                        <a:t>French</a:t>
                      </a:r>
                    </a:p>
                  </a:txBody>
                  <a:tcPr anchor="ctr"/>
                </a:tc>
                <a:extLst>
                  <a:ext uri="{0D108BD9-81ED-4DB2-BD59-A6C34878D82A}">
                    <a16:rowId xmlns:a16="http://schemas.microsoft.com/office/drawing/2014/main" val="1786578608"/>
                  </a:ext>
                </a:extLst>
              </a:tr>
              <a:tr h="17307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We will be learning the vocabulary for animals so we can describe what pets we have. We will be speaking, reading and listening in each lesson.</a:t>
                      </a:r>
                    </a:p>
                  </a:txBody>
                  <a:tcPr/>
                </a:tc>
                <a:extLst>
                  <a:ext uri="{0D108BD9-81ED-4DB2-BD59-A6C34878D82A}">
                    <a16:rowId xmlns:a16="http://schemas.microsoft.com/office/drawing/2014/main" val="2171682978"/>
                  </a:ext>
                </a:extLst>
              </a:tr>
            </a:tbl>
          </a:graphicData>
        </a:graphic>
      </p:graphicFrame>
      <p:pic>
        <p:nvPicPr>
          <p:cNvPr id="1026" name="Picture 2" descr="Toucan | San Diego Zoo Animals &amp; Plants">
            <a:extLst>
              <a:ext uri="{FF2B5EF4-FFF2-40B4-BE49-F238E27FC236}">
                <a16:creationId xmlns:a16="http://schemas.microsoft.com/office/drawing/2014/main" id="{67313E34-1723-492A-9D8A-97C2A808E9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117" y="286703"/>
            <a:ext cx="1538501" cy="8654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798A8CDD61D742AD1F06CEBAFB0290" ma:contentTypeVersion="16" ma:contentTypeDescription="Create a new document." ma:contentTypeScope="" ma:versionID="5cd1b97321fdbf455848307945bc4b31">
  <xsd:schema xmlns:xsd="http://www.w3.org/2001/XMLSchema" xmlns:xs="http://www.w3.org/2001/XMLSchema" xmlns:p="http://schemas.microsoft.com/office/2006/metadata/properties" xmlns:ns2="566cb0dc-d351-45af-9abe-2a4c6f397d9b" xmlns:ns3="d4bfe957-5417-4326-b3ca-2e7faf1b0fa8" targetNamespace="http://schemas.microsoft.com/office/2006/metadata/properties" ma:root="true" ma:fieldsID="cc9c18d10f4609ab73a54128534ca958" ns2:_="" ns3:_="">
    <xsd:import namespace="566cb0dc-d351-45af-9abe-2a4c6f397d9b"/>
    <xsd:import namespace="d4bfe957-5417-4326-b3ca-2e7faf1b0fa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6cb0dc-d351-45af-9abe-2a4c6f397d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4bfe957-5417-4326-b3ca-2e7faf1b0fa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eb1072c-ecf9-4c07-8a21-80e52c02d8cf}" ma:internalName="TaxCatchAll" ma:showField="CatchAllData" ma:web="d4bfe957-5417-4326-b3ca-2e7faf1b0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66cb0dc-d351-45af-9abe-2a4c6f397d9b">
      <Terms xmlns="http://schemas.microsoft.com/office/infopath/2007/PartnerControls"/>
    </lcf76f155ced4ddcb4097134ff3c332f>
    <TaxCatchAll xmlns="d4bfe957-5417-4326-b3ca-2e7faf1b0f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38D159-D274-4E15-A58B-07196265F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6cb0dc-d351-45af-9abe-2a4c6f397d9b"/>
    <ds:schemaRef ds:uri="d4bfe957-5417-4326-b3ca-2e7faf1b0f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2BC8FF-D64D-430B-B35D-F2C5F72C9672}">
  <ds:schemaRefs>
    <ds:schemaRef ds:uri="d4bfe957-5417-4326-b3ca-2e7faf1b0fa8"/>
    <ds:schemaRef ds:uri="http://schemas.microsoft.com/office/2006/documentManagement/types"/>
    <ds:schemaRef ds:uri="http://www.w3.org/XML/1998/namespace"/>
    <ds:schemaRef ds:uri="566cb0dc-d351-45af-9abe-2a4c6f397d9b"/>
    <ds:schemaRef ds:uri="http://purl.org/dc/elements/1.1/"/>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DD06EBA1-5A79-4761-A012-E55BEBBD7A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1011</TotalTime>
  <Words>513</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Bernard MT Condensed</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Gregory McNeill</cp:lastModifiedBy>
  <cp:revision>24</cp:revision>
  <dcterms:created xsi:type="dcterms:W3CDTF">2022-01-07T10:34:56Z</dcterms:created>
  <dcterms:modified xsi:type="dcterms:W3CDTF">2023-02-02T16:34:04Z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0x010100AA798A8CDD61D742AD1F06CEBAFB0290</vt:lpwstr>
  </property>
</Properties>
</file>