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5788"/>
  </p:normalViewPr>
  <p:slideViewPr>
    <p:cSldViewPr snapToGrid="0">
      <p:cViewPr varScale="1">
        <p:scale>
          <a:sx n="60" d="100"/>
          <a:sy n="60" d="100"/>
        </p:scale>
        <p:origin x="84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FB88A4C-068E-4EE5-947B-3AF3E52ED234}" type="datetimeFigureOut">
              <a:rPr lang="en-GB" smtClean="0"/>
              <a:t>06/11/2024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34AF2F3-08AF-4269-A262-029882F78C95}" type="slidenum">
              <a:rPr lang="en-GB" smtClean="0"/>
              <a:t>‹#›</a:t>
            </a:fld>
            <a:endParaRPr lang="en-GB"/>
          </a:p>
        </p:txBody>
      </p:sp>
    </p:spTree>
    <p:extLst>
      <p:ext uri="{BB962C8B-B14F-4D97-AF65-F5344CB8AC3E}">
        <p14:creationId xmlns:p14="http://schemas.microsoft.com/office/powerpoint/2010/main" val="2101285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34AF2F3-08AF-4269-A262-029882F78C95}" type="slidenum">
              <a:rPr lang="en-GB" smtClean="0"/>
              <a:t>1</a:t>
            </a:fld>
            <a:endParaRPr lang="en-GB"/>
          </a:p>
        </p:txBody>
      </p:sp>
    </p:spTree>
    <p:extLst>
      <p:ext uri="{BB962C8B-B14F-4D97-AF65-F5344CB8AC3E}">
        <p14:creationId xmlns:p14="http://schemas.microsoft.com/office/powerpoint/2010/main" val="32479310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A92BDB-127D-4CCA-95DC-5BF7D55E98C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66BEEE5-E26D-4F98-AF9F-CD9983C4BC9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C04C868-5A9F-4832-8EC9-0090E65335C9}"/>
              </a:ext>
            </a:extLst>
          </p:cNvPr>
          <p:cNvSpPr>
            <a:spLocks noGrp="1"/>
          </p:cNvSpPr>
          <p:nvPr>
            <p:ph type="dt" sz="half" idx="10"/>
          </p:nvPr>
        </p:nvSpPr>
        <p:spPr/>
        <p:txBody>
          <a:bodyPr/>
          <a:lstStyle/>
          <a:p>
            <a:fld id="{A4FD02C9-3D8C-4CD4-BD60-FDCD58772382}" type="datetimeFigureOut">
              <a:rPr lang="en-GB" smtClean="0"/>
              <a:t>06/11/2024</a:t>
            </a:fld>
            <a:endParaRPr lang="en-GB"/>
          </a:p>
        </p:txBody>
      </p:sp>
      <p:sp>
        <p:nvSpPr>
          <p:cNvPr id="5" name="Footer Placeholder 4">
            <a:extLst>
              <a:ext uri="{FF2B5EF4-FFF2-40B4-BE49-F238E27FC236}">
                <a16:creationId xmlns:a16="http://schemas.microsoft.com/office/drawing/2014/main" id="{76CE74FE-5747-4A85-8CF6-46F786F1DFB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A32454-C9E3-45E1-86BD-C105405943A5}"/>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23097648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C3220-CD31-4605-8DA6-5A7A4AFCA33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F4F2523-5B21-4F61-8ACE-C7C33A1FED4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959F439-93DA-4DED-9E3C-40A7A9F7FE2B}"/>
              </a:ext>
            </a:extLst>
          </p:cNvPr>
          <p:cNvSpPr>
            <a:spLocks noGrp="1"/>
          </p:cNvSpPr>
          <p:nvPr>
            <p:ph type="dt" sz="half" idx="10"/>
          </p:nvPr>
        </p:nvSpPr>
        <p:spPr/>
        <p:txBody>
          <a:bodyPr/>
          <a:lstStyle/>
          <a:p>
            <a:fld id="{A4FD02C9-3D8C-4CD4-BD60-FDCD58772382}" type="datetimeFigureOut">
              <a:rPr lang="en-GB" smtClean="0"/>
              <a:t>06/11/2024</a:t>
            </a:fld>
            <a:endParaRPr lang="en-GB"/>
          </a:p>
        </p:txBody>
      </p:sp>
      <p:sp>
        <p:nvSpPr>
          <p:cNvPr id="5" name="Footer Placeholder 4">
            <a:extLst>
              <a:ext uri="{FF2B5EF4-FFF2-40B4-BE49-F238E27FC236}">
                <a16:creationId xmlns:a16="http://schemas.microsoft.com/office/drawing/2014/main" id="{0219C8FF-EB98-4E3F-9007-BE9074CBC4C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4A530AC-E94C-47D3-AC85-CAB823600F89}"/>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706096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EC02333-6502-4919-A870-56033D4DCC5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D2CC33C-3340-4A44-99A4-3A43316C9AA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E747597-5C3B-4C7C-9DB4-028D92A0511D}"/>
              </a:ext>
            </a:extLst>
          </p:cNvPr>
          <p:cNvSpPr>
            <a:spLocks noGrp="1"/>
          </p:cNvSpPr>
          <p:nvPr>
            <p:ph type="dt" sz="half" idx="10"/>
          </p:nvPr>
        </p:nvSpPr>
        <p:spPr/>
        <p:txBody>
          <a:bodyPr/>
          <a:lstStyle/>
          <a:p>
            <a:fld id="{A4FD02C9-3D8C-4CD4-BD60-FDCD58772382}" type="datetimeFigureOut">
              <a:rPr lang="en-GB" smtClean="0"/>
              <a:t>06/11/2024</a:t>
            </a:fld>
            <a:endParaRPr lang="en-GB"/>
          </a:p>
        </p:txBody>
      </p:sp>
      <p:sp>
        <p:nvSpPr>
          <p:cNvPr id="5" name="Footer Placeholder 4">
            <a:extLst>
              <a:ext uri="{FF2B5EF4-FFF2-40B4-BE49-F238E27FC236}">
                <a16:creationId xmlns:a16="http://schemas.microsoft.com/office/drawing/2014/main" id="{E84E944B-979C-4E30-8749-B15CE8AEB5C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B6C824A-0B7D-4188-AEB1-6E4A76D97473}"/>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5282238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942B08-E0D7-4AE1-9B59-477BACCA96D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9DBB42F-87C0-4F52-BBA7-1DDF53F39D8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5F3FF57-D74D-4B1B-A7BB-14431C15437E}"/>
              </a:ext>
            </a:extLst>
          </p:cNvPr>
          <p:cNvSpPr>
            <a:spLocks noGrp="1"/>
          </p:cNvSpPr>
          <p:nvPr>
            <p:ph type="dt" sz="half" idx="10"/>
          </p:nvPr>
        </p:nvSpPr>
        <p:spPr/>
        <p:txBody>
          <a:bodyPr/>
          <a:lstStyle/>
          <a:p>
            <a:fld id="{A4FD02C9-3D8C-4CD4-BD60-FDCD58772382}" type="datetimeFigureOut">
              <a:rPr lang="en-GB" smtClean="0"/>
              <a:t>06/11/2024</a:t>
            </a:fld>
            <a:endParaRPr lang="en-GB"/>
          </a:p>
        </p:txBody>
      </p:sp>
      <p:sp>
        <p:nvSpPr>
          <p:cNvPr id="5" name="Footer Placeholder 4">
            <a:extLst>
              <a:ext uri="{FF2B5EF4-FFF2-40B4-BE49-F238E27FC236}">
                <a16:creationId xmlns:a16="http://schemas.microsoft.com/office/drawing/2014/main" id="{3903CB4D-3811-419D-ABD2-D2F5BB24746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1932993-B291-45C1-A4C9-7D9668FB608A}"/>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2902361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A3EFB-8FA0-4096-829B-E9B8E9993DB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47AD2943-FC3C-4234-A0E6-8112740CB8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906F23D-7E1A-4584-A2F8-F3300F694528}"/>
              </a:ext>
            </a:extLst>
          </p:cNvPr>
          <p:cNvSpPr>
            <a:spLocks noGrp="1"/>
          </p:cNvSpPr>
          <p:nvPr>
            <p:ph type="dt" sz="half" idx="10"/>
          </p:nvPr>
        </p:nvSpPr>
        <p:spPr/>
        <p:txBody>
          <a:bodyPr/>
          <a:lstStyle/>
          <a:p>
            <a:fld id="{A4FD02C9-3D8C-4CD4-BD60-FDCD58772382}" type="datetimeFigureOut">
              <a:rPr lang="en-GB" smtClean="0"/>
              <a:t>06/11/2024</a:t>
            </a:fld>
            <a:endParaRPr lang="en-GB"/>
          </a:p>
        </p:txBody>
      </p:sp>
      <p:sp>
        <p:nvSpPr>
          <p:cNvPr id="5" name="Footer Placeholder 4">
            <a:extLst>
              <a:ext uri="{FF2B5EF4-FFF2-40B4-BE49-F238E27FC236}">
                <a16:creationId xmlns:a16="http://schemas.microsoft.com/office/drawing/2014/main" id="{5A5348FA-DC5D-4DC0-8E3E-5FD3F717E0A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42FF58F-F166-431D-A4F4-82C645B4979F}"/>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35594198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123C80-B963-4AE7-AA61-675C1F8A79E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735D092-9AA3-4196-B6D7-6540DBFF6DB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5088759-300B-4ACD-A29F-212F0BA62D1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AB9F387-0E02-47D4-83D2-21B12DBE5B61}"/>
              </a:ext>
            </a:extLst>
          </p:cNvPr>
          <p:cNvSpPr>
            <a:spLocks noGrp="1"/>
          </p:cNvSpPr>
          <p:nvPr>
            <p:ph type="dt" sz="half" idx="10"/>
          </p:nvPr>
        </p:nvSpPr>
        <p:spPr/>
        <p:txBody>
          <a:bodyPr/>
          <a:lstStyle/>
          <a:p>
            <a:fld id="{A4FD02C9-3D8C-4CD4-BD60-FDCD58772382}" type="datetimeFigureOut">
              <a:rPr lang="en-GB" smtClean="0"/>
              <a:t>06/11/2024</a:t>
            </a:fld>
            <a:endParaRPr lang="en-GB"/>
          </a:p>
        </p:txBody>
      </p:sp>
      <p:sp>
        <p:nvSpPr>
          <p:cNvPr id="6" name="Footer Placeholder 5">
            <a:extLst>
              <a:ext uri="{FF2B5EF4-FFF2-40B4-BE49-F238E27FC236}">
                <a16:creationId xmlns:a16="http://schemas.microsoft.com/office/drawing/2014/main" id="{1098C58C-B841-403C-8AEB-C533B152933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F312059-00A5-4BB5-89CF-12B0859B89D1}"/>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28208415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C1B50-03BC-44FD-BD99-CBC85C5B2E2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8BD8C12-9510-4C93-A6D7-89291E1234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0DCFA1A-A14B-46BC-8DC1-1ADF67AAA22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BF0272E-BE53-4DF4-B1A7-EA53263C4D3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C128BC9-5650-4494-8762-7193D190234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1F4346B-907A-4D4F-A079-18AD41928F14}"/>
              </a:ext>
            </a:extLst>
          </p:cNvPr>
          <p:cNvSpPr>
            <a:spLocks noGrp="1"/>
          </p:cNvSpPr>
          <p:nvPr>
            <p:ph type="dt" sz="half" idx="10"/>
          </p:nvPr>
        </p:nvSpPr>
        <p:spPr/>
        <p:txBody>
          <a:bodyPr/>
          <a:lstStyle/>
          <a:p>
            <a:fld id="{A4FD02C9-3D8C-4CD4-BD60-FDCD58772382}" type="datetimeFigureOut">
              <a:rPr lang="en-GB" smtClean="0"/>
              <a:t>06/11/2024</a:t>
            </a:fld>
            <a:endParaRPr lang="en-GB"/>
          </a:p>
        </p:txBody>
      </p:sp>
      <p:sp>
        <p:nvSpPr>
          <p:cNvPr id="8" name="Footer Placeholder 7">
            <a:extLst>
              <a:ext uri="{FF2B5EF4-FFF2-40B4-BE49-F238E27FC236}">
                <a16:creationId xmlns:a16="http://schemas.microsoft.com/office/drawing/2014/main" id="{38293722-1DBA-49AF-85F9-6B69D71625E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A5977FC-B443-4E2E-BB14-22709E3A7910}"/>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31862440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A24B08-D3D8-4B32-AF10-094252D9FAF7}"/>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0E52E7F-3D00-4E33-9DD3-04CC186250A7}"/>
              </a:ext>
            </a:extLst>
          </p:cNvPr>
          <p:cNvSpPr>
            <a:spLocks noGrp="1"/>
          </p:cNvSpPr>
          <p:nvPr>
            <p:ph type="dt" sz="half" idx="10"/>
          </p:nvPr>
        </p:nvSpPr>
        <p:spPr/>
        <p:txBody>
          <a:bodyPr/>
          <a:lstStyle/>
          <a:p>
            <a:fld id="{A4FD02C9-3D8C-4CD4-BD60-FDCD58772382}" type="datetimeFigureOut">
              <a:rPr lang="en-GB" smtClean="0"/>
              <a:t>06/11/2024</a:t>
            </a:fld>
            <a:endParaRPr lang="en-GB"/>
          </a:p>
        </p:txBody>
      </p:sp>
      <p:sp>
        <p:nvSpPr>
          <p:cNvPr id="4" name="Footer Placeholder 3">
            <a:extLst>
              <a:ext uri="{FF2B5EF4-FFF2-40B4-BE49-F238E27FC236}">
                <a16:creationId xmlns:a16="http://schemas.microsoft.com/office/drawing/2014/main" id="{2AAAB1F9-8A14-4F32-A588-1817B459883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A96E3E9-4F96-461B-AB20-D0817029B477}"/>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18896722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1853B75-5EDD-4B30-8349-4EB1D5225B79}"/>
              </a:ext>
            </a:extLst>
          </p:cNvPr>
          <p:cNvSpPr>
            <a:spLocks noGrp="1"/>
          </p:cNvSpPr>
          <p:nvPr>
            <p:ph type="dt" sz="half" idx="10"/>
          </p:nvPr>
        </p:nvSpPr>
        <p:spPr/>
        <p:txBody>
          <a:bodyPr/>
          <a:lstStyle/>
          <a:p>
            <a:fld id="{A4FD02C9-3D8C-4CD4-BD60-FDCD58772382}" type="datetimeFigureOut">
              <a:rPr lang="en-GB" smtClean="0"/>
              <a:t>06/11/2024</a:t>
            </a:fld>
            <a:endParaRPr lang="en-GB"/>
          </a:p>
        </p:txBody>
      </p:sp>
      <p:sp>
        <p:nvSpPr>
          <p:cNvPr id="3" name="Footer Placeholder 2">
            <a:extLst>
              <a:ext uri="{FF2B5EF4-FFF2-40B4-BE49-F238E27FC236}">
                <a16:creationId xmlns:a16="http://schemas.microsoft.com/office/drawing/2014/main" id="{01CA0B36-0FBC-4B63-99C5-0E48D9FD620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C0E4803-EF21-4799-8196-EBFA1E523DDC}"/>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1953125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C74CC-A74A-4C02-ABC9-5E28B7CDB4F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07D96AD-68F2-44F7-9865-31D2F545B00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80BA6F5-BA26-4919-AA5F-BC6A456B94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A714485-B2C7-48A3-9C87-31D6C6E1396E}"/>
              </a:ext>
            </a:extLst>
          </p:cNvPr>
          <p:cNvSpPr>
            <a:spLocks noGrp="1"/>
          </p:cNvSpPr>
          <p:nvPr>
            <p:ph type="dt" sz="half" idx="10"/>
          </p:nvPr>
        </p:nvSpPr>
        <p:spPr/>
        <p:txBody>
          <a:bodyPr/>
          <a:lstStyle/>
          <a:p>
            <a:fld id="{A4FD02C9-3D8C-4CD4-BD60-FDCD58772382}" type="datetimeFigureOut">
              <a:rPr lang="en-GB" smtClean="0"/>
              <a:t>06/11/2024</a:t>
            </a:fld>
            <a:endParaRPr lang="en-GB"/>
          </a:p>
        </p:txBody>
      </p:sp>
      <p:sp>
        <p:nvSpPr>
          <p:cNvPr id="6" name="Footer Placeholder 5">
            <a:extLst>
              <a:ext uri="{FF2B5EF4-FFF2-40B4-BE49-F238E27FC236}">
                <a16:creationId xmlns:a16="http://schemas.microsoft.com/office/drawing/2014/main" id="{5D095F3C-F093-43F1-9A7D-82E0853CC2F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86C612F-E072-40E6-AB35-157EFF982C88}"/>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175240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513637-0112-4ECA-9272-004FEC53C00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F2AD555-B292-4367-858D-EDFA903C30A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6857DB4-CFA4-4E16-A9E1-FE55ADB93F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A91B896-FCF5-4C21-8C8D-78CC0700C219}"/>
              </a:ext>
            </a:extLst>
          </p:cNvPr>
          <p:cNvSpPr>
            <a:spLocks noGrp="1"/>
          </p:cNvSpPr>
          <p:nvPr>
            <p:ph type="dt" sz="half" idx="10"/>
          </p:nvPr>
        </p:nvSpPr>
        <p:spPr/>
        <p:txBody>
          <a:bodyPr/>
          <a:lstStyle/>
          <a:p>
            <a:fld id="{A4FD02C9-3D8C-4CD4-BD60-FDCD58772382}" type="datetimeFigureOut">
              <a:rPr lang="en-GB" smtClean="0"/>
              <a:t>06/11/2024</a:t>
            </a:fld>
            <a:endParaRPr lang="en-GB"/>
          </a:p>
        </p:txBody>
      </p:sp>
      <p:sp>
        <p:nvSpPr>
          <p:cNvPr id="6" name="Footer Placeholder 5">
            <a:extLst>
              <a:ext uri="{FF2B5EF4-FFF2-40B4-BE49-F238E27FC236}">
                <a16:creationId xmlns:a16="http://schemas.microsoft.com/office/drawing/2014/main" id="{1B52DC7F-833E-4D64-A92E-F4E9B1C86F4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69F5B7E-34B6-41B6-BBC5-7467C2909B83}"/>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34776639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073CA0B-2498-457B-AA45-7F54CE1255F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CEE1821-33EA-47D8-B75E-16A7D06CE06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7692FEB-BB09-4D15-A2FD-9690E8A3A33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FD02C9-3D8C-4CD4-BD60-FDCD58772382}" type="datetimeFigureOut">
              <a:rPr lang="en-GB" smtClean="0"/>
              <a:t>06/11/2024</a:t>
            </a:fld>
            <a:endParaRPr lang="en-GB"/>
          </a:p>
        </p:txBody>
      </p:sp>
      <p:sp>
        <p:nvSpPr>
          <p:cNvPr id="5" name="Footer Placeholder 4">
            <a:extLst>
              <a:ext uri="{FF2B5EF4-FFF2-40B4-BE49-F238E27FC236}">
                <a16:creationId xmlns:a16="http://schemas.microsoft.com/office/drawing/2014/main" id="{90432B41-D5EA-403F-B01D-60973296ECC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50A5E04-8AAC-4614-88B6-2F9F8404BDB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7EDC97-8A51-4447-AC82-4CB2BBC37F54}" type="slidenum">
              <a:rPr lang="en-GB" smtClean="0"/>
              <a:t>‹#›</a:t>
            </a:fld>
            <a:endParaRPr lang="en-GB"/>
          </a:p>
        </p:txBody>
      </p:sp>
    </p:spTree>
    <p:extLst>
      <p:ext uri="{BB962C8B-B14F-4D97-AF65-F5344CB8AC3E}">
        <p14:creationId xmlns:p14="http://schemas.microsoft.com/office/powerpoint/2010/main" val="22917629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3.jpe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27D964CA-FAD4-40D5-8A19-F7B4BB4823E1}"/>
              </a:ext>
            </a:extLst>
          </p:cNvPr>
          <p:cNvSpPr txBox="1">
            <a:spLocks noChangeArrowheads="1"/>
          </p:cNvSpPr>
          <p:nvPr/>
        </p:nvSpPr>
        <p:spPr bwMode="auto">
          <a:xfrm>
            <a:off x="201138" y="199551"/>
            <a:ext cx="4163470" cy="1039713"/>
          </a:xfrm>
          <a:prstGeom prst="rect">
            <a:avLst/>
          </a:prstGeom>
          <a:noFill/>
          <a:ln w="28575" algn="in">
            <a:solidFill>
              <a:srgbClr val="92D05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2000" b="0" i="0" u="none" strike="noStrike" cap="none" normalizeH="0" baseline="0" dirty="0">
                <a:ln>
                  <a:noFill/>
                </a:ln>
                <a:solidFill>
                  <a:srgbClr val="000000"/>
                </a:solidFill>
                <a:effectLst/>
                <a:latin typeface="Bernard MT Condensed" panose="02050806060905020404" pitchFamily="18" charset="0"/>
              </a:rPr>
              <a:t>Year 6 </a:t>
            </a:r>
          </a:p>
        </p:txBody>
      </p:sp>
      <p:graphicFrame>
        <p:nvGraphicFramePr>
          <p:cNvPr id="5" name="Table 4">
            <a:extLst>
              <a:ext uri="{FF2B5EF4-FFF2-40B4-BE49-F238E27FC236}">
                <a16:creationId xmlns:a16="http://schemas.microsoft.com/office/drawing/2014/main" id="{FA8CF3AC-CD02-44AC-BB62-4E92093EB6ED}"/>
              </a:ext>
            </a:extLst>
          </p:cNvPr>
          <p:cNvGraphicFramePr>
            <a:graphicFrameLocks noGrp="1"/>
          </p:cNvGraphicFramePr>
          <p:nvPr>
            <p:extLst>
              <p:ext uri="{D42A27DB-BD31-4B8C-83A1-F6EECF244321}">
                <p14:modId xmlns:p14="http://schemas.microsoft.com/office/powerpoint/2010/main" val="4181039187"/>
              </p:ext>
            </p:extLst>
          </p:nvPr>
        </p:nvGraphicFramePr>
        <p:xfrm>
          <a:off x="4464117" y="208976"/>
          <a:ext cx="3686721" cy="2312348"/>
        </p:xfrm>
        <a:graphic>
          <a:graphicData uri="http://schemas.openxmlformats.org/drawingml/2006/table">
            <a:tbl>
              <a:tblPr firstRow="1" bandRow="1">
                <a:tableStyleId>{93296810-A885-4BE3-A3E7-6D5BEEA58F35}</a:tableStyleId>
              </a:tblPr>
              <a:tblGrid>
                <a:gridCol w="3686721">
                  <a:extLst>
                    <a:ext uri="{9D8B030D-6E8A-4147-A177-3AD203B41FA5}">
                      <a16:colId xmlns:a16="http://schemas.microsoft.com/office/drawing/2014/main" val="1337843456"/>
                    </a:ext>
                  </a:extLst>
                </a:gridCol>
              </a:tblGrid>
              <a:tr h="369248">
                <a:tc>
                  <a:txBody>
                    <a:bodyPr/>
                    <a:lstStyle/>
                    <a:p>
                      <a:r>
                        <a:rPr lang="en-GB" dirty="0"/>
                        <a:t>English (Writing)</a:t>
                      </a:r>
                    </a:p>
                  </a:txBody>
                  <a:tcPr anchor="ctr"/>
                </a:tc>
                <a:extLst>
                  <a:ext uri="{0D108BD9-81ED-4DB2-BD59-A6C34878D82A}">
                    <a16:rowId xmlns:a16="http://schemas.microsoft.com/office/drawing/2014/main" val="1786578608"/>
                  </a:ext>
                </a:extLst>
              </a:tr>
              <a:tr h="1914876">
                <a:tc>
                  <a:txBody>
                    <a:bodyPr/>
                    <a:lstStyle/>
                    <a:p>
                      <a:r>
                        <a:rPr lang="en-GB" sz="1350" dirty="0"/>
                        <a:t>We will be reading Wisp – a story of hope </a:t>
                      </a:r>
                      <a:r>
                        <a:rPr lang="en-US" sz="1350" b="0" i="0" u="none" strike="noStrike" kern="1200" spc="0" baseline="0" dirty="0">
                          <a:solidFill>
                            <a:schemeClr val="dk1"/>
                          </a:solidFill>
                          <a:latin typeface="+mn-lt"/>
                          <a:ea typeface="+mn-ea"/>
                          <a:cs typeface="+mn-cs"/>
                        </a:rPr>
                        <a:t>and of appreciation of the stories, memories and experiences of those people in refugee camps and detention </a:t>
                      </a:r>
                      <a:r>
                        <a:rPr lang="en-US" sz="1350" b="0" i="0" u="none" strike="noStrike" kern="1200" spc="0" baseline="0" dirty="0" err="1">
                          <a:solidFill>
                            <a:schemeClr val="dk1"/>
                          </a:solidFill>
                          <a:latin typeface="+mn-lt"/>
                          <a:ea typeface="+mn-ea"/>
                          <a:cs typeface="+mn-cs"/>
                        </a:rPr>
                        <a:t>centres</a:t>
                      </a:r>
                      <a:r>
                        <a:rPr lang="en-US" sz="1350" b="0" i="0" u="none" strike="noStrike" kern="1200" spc="0" baseline="0" dirty="0">
                          <a:solidFill>
                            <a:schemeClr val="dk1"/>
                          </a:solidFill>
                          <a:latin typeface="+mn-lt"/>
                          <a:ea typeface="+mn-ea"/>
                          <a:cs typeface="+mn-cs"/>
                        </a:rPr>
                        <a:t> around the world. The pup</a:t>
                      </a:r>
                      <a:r>
                        <a:rPr lang="en-GB" sz="1350" b="0" i="0" u="none" strike="noStrike" kern="1200" spc="0" baseline="0" dirty="0" err="1">
                          <a:solidFill>
                            <a:schemeClr val="dk1"/>
                          </a:solidFill>
                          <a:latin typeface="+mn-lt"/>
                          <a:ea typeface="+mn-ea"/>
                          <a:cs typeface="+mn-cs"/>
                        </a:rPr>
                        <a:t>ils</a:t>
                      </a:r>
                      <a:r>
                        <a:rPr lang="en-GB" sz="1350" b="0" i="0" u="none" strike="noStrike" kern="1200" spc="0" baseline="0" dirty="0">
                          <a:solidFill>
                            <a:schemeClr val="dk1"/>
                          </a:solidFill>
                          <a:latin typeface="+mn-lt"/>
                          <a:ea typeface="+mn-ea"/>
                          <a:cs typeface="+mn-cs"/>
                        </a:rPr>
                        <a:t> will be writing their own narrative Wisp adaptations. We will then move onto writing </a:t>
                      </a:r>
                      <a:endParaRPr lang="en-GB" sz="1350" b="0" i="0" u="none" strike="noStrike" kern="1200" baseline="0" dirty="0">
                        <a:solidFill>
                          <a:schemeClr val="dk1"/>
                        </a:solidFill>
                        <a:latin typeface="+mn-lt"/>
                        <a:ea typeface="+mn-ea"/>
                        <a:cs typeface="+mn-cs"/>
                      </a:endParaRPr>
                    </a:p>
                    <a:p>
                      <a:r>
                        <a:rPr lang="en-GB" sz="1350" b="0" i="0" u="none" strike="noStrike" kern="1200" baseline="0" dirty="0">
                          <a:solidFill>
                            <a:schemeClr val="dk1"/>
                          </a:solidFill>
                          <a:latin typeface="+mn-lt"/>
                          <a:ea typeface="+mn-ea"/>
                          <a:cs typeface="+mn-cs"/>
                        </a:rPr>
                        <a:t> persuasive speeches unit using the text</a:t>
                      </a:r>
                    </a:p>
                    <a:p>
                      <a:r>
                        <a:rPr lang="en-US" sz="1350" b="0" i="0" u="none" strike="noStrike" kern="1200" baseline="0" dirty="0">
                          <a:solidFill>
                            <a:schemeClr val="dk1"/>
                          </a:solidFill>
                          <a:latin typeface="+mn-lt"/>
                          <a:ea typeface="+mn-ea"/>
                          <a:cs typeface="+mn-cs"/>
                        </a:rPr>
                        <a:t>‘Talking History: 150 years of world-changing speeches’. </a:t>
                      </a:r>
                      <a:endParaRPr lang="en-US" sz="1350" b="0" i="0" u="none" strike="noStrike" kern="1200" spc="0" baseline="0" dirty="0">
                        <a:solidFill>
                          <a:schemeClr val="dk1"/>
                        </a:solidFill>
                        <a:latin typeface="+mn-lt"/>
                        <a:ea typeface="+mn-ea"/>
                        <a:cs typeface="+mn-cs"/>
                      </a:endParaRPr>
                    </a:p>
                  </a:txBody>
                  <a:tcPr/>
                </a:tc>
                <a:extLst>
                  <a:ext uri="{0D108BD9-81ED-4DB2-BD59-A6C34878D82A}">
                    <a16:rowId xmlns:a16="http://schemas.microsoft.com/office/drawing/2014/main" val="2171682978"/>
                  </a:ext>
                </a:extLst>
              </a:tr>
            </a:tbl>
          </a:graphicData>
        </a:graphic>
      </p:graphicFrame>
      <p:graphicFrame>
        <p:nvGraphicFramePr>
          <p:cNvPr id="8" name="Table 7">
            <a:extLst>
              <a:ext uri="{FF2B5EF4-FFF2-40B4-BE49-F238E27FC236}">
                <a16:creationId xmlns:a16="http://schemas.microsoft.com/office/drawing/2014/main" id="{29206755-AFEA-4C39-969A-3A80F2EEC01F}"/>
              </a:ext>
            </a:extLst>
          </p:cNvPr>
          <p:cNvGraphicFramePr>
            <a:graphicFrameLocks noGrp="1"/>
          </p:cNvGraphicFramePr>
          <p:nvPr>
            <p:extLst>
              <p:ext uri="{D42A27DB-BD31-4B8C-83A1-F6EECF244321}">
                <p14:modId xmlns:p14="http://schemas.microsoft.com/office/powerpoint/2010/main" val="1711603936"/>
              </p:ext>
            </p:extLst>
          </p:nvPr>
        </p:nvGraphicFramePr>
        <p:xfrm>
          <a:off x="8198698" y="208975"/>
          <a:ext cx="3792164" cy="2298480"/>
        </p:xfrm>
        <a:graphic>
          <a:graphicData uri="http://schemas.openxmlformats.org/drawingml/2006/table">
            <a:tbl>
              <a:tblPr firstRow="1" bandRow="1">
                <a:tableStyleId>{93296810-A885-4BE3-A3E7-6D5BEEA58F35}</a:tableStyleId>
              </a:tblPr>
              <a:tblGrid>
                <a:gridCol w="3792164">
                  <a:extLst>
                    <a:ext uri="{9D8B030D-6E8A-4147-A177-3AD203B41FA5}">
                      <a16:colId xmlns:a16="http://schemas.microsoft.com/office/drawing/2014/main" val="1337843456"/>
                    </a:ext>
                  </a:extLst>
                </a:gridCol>
              </a:tblGrid>
              <a:tr h="351404">
                <a:tc>
                  <a:txBody>
                    <a:bodyPr/>
                    <a:lstStyle/>
                    <a:p>
                      <a:r>
                        <a:rPr lang="en-GB" dirty="0"/>
                        <a:t>Maths</a:t>
                      </a:r>
                    </a:p>
                  </a:txBody>
                  <a:tcPr anchor="ctr"/>
                </a:tc>
                <a:extLst>
                  <a:ext uri="{0D108BD9-81ED-4DB2-BD59-A6C34878D82A}">
                    <a16:rowId xmlns:a16="http://schemas.microsoft.com/office/drawing/2014/main" val="1786578608"/>
                  </a:ext>
                </a:extLst>
              </a:tr>
              <a:tr h="1932720">
                <a:tc>
                  <a:txBody>
                    <a:bodyPr/>
                    <a:lstStyle/>
                    <a:p>
                      <a:r>
                        <a:rPr lang="en-GB" sz="1400" kern="1200" dirty="0">
                          <a:solidFill>
                            <a:schemeClr val="dk1"/>
                          </a:solidFill>
                          <a:effectLst/>
                          <a:latin typeface="+mn-lt"/>
                          <a:ea typeface="+mn-ea"/>
                          <a:cs typeface="+mn-cs"/>
                        </a:rPr>
                        <a:t>We will building on our fractions knowledge. The pupils will be looking at equivalent fractions, comparing and ordering them. Then moving onto fraction and decimal equivalents. Once these concepts has been taught, the pupils will look at fractions, decimals and percentages, before moving onto calculating percentages and then go onto look at properties of shapes. </a:t>
                      </a:r>
                    </a:p>
                  </a:txBody>
                  <a:tcPr/>
                </a:tc>
                <a:extLst>
                  <a:ext uri="{0D108BD9-81ED-4DB2-BD59-A6C34878D82A}">
                    <a16:rowId xmlns:a16="http://schemas.microsoft.com/office/drawing/2014/main" val="2171682978"/>
                  </a:ext>
                </a:extLst>
              </a:tr>
            </a:tbl>
          </a:graphicData>
        </a:graphic>
      </p:graphicFrame>
      <p:graphicFrame>
        <p:nvGraphicFramePr>
          <p:cNvPr id="9" name="Table 8">
            <a:extLst>
              <a:ext uri="{FF2B5EF4-FFF2-40B4-BE49-F238E27FC236}">
                <a16:creationId xmlns:a16="http://schemas.microsoft.com/office/drawing/2014/main" id="{144B4083-B2DA-4CA1-AEF1-973FE94A42AE}"/>
              </a:ext>
            </a:extLst>
          </p:cNvPr>
          <p:cNvGraphicFramePr>
            <a:graphicFrameLocks noGrp="1"/>
          </p:cNvGraphicFramePr>
          <p:nvPr>
            <p:extLst>
              <p:ext uri="{D42A27DB-BD31-4B8C-83A1-F6EECF244321}">
                <p14:modId xmlns:p14="http://schemas.microsoft.com/office/powerpoint/2010/main" val="1166602829"/>
              </p:ext>
            </p:extLst>
          </p:nvPr>
        </p:nvGraphicFramePr>
        <p:xfrm>
          <a:off x="201137" y="1307476"/>
          <a:ext cx="4163471" cy="1773245"/>
        </p:xfrm>
        <a:graphic>
          <a:graphicData uri="http://schemas.openxmlformats.org/drawingml/2006/table">
            <a:tbl>
              <a:tblPr firstRow="1" bandRow="1">
                <a:tableStyleId>{93296810-A885-4BE3-A3E7-6D5BEEA58F35}</a:tableStyleId>
              </a:tblPr>
              <a:tblGrid>
                <a:gridCol w="4163471">
                  <a:extLst>
                    <a:ext uri="{9D8B030D-6E8A-4147-A177-3AD203B41FA5}">
                      <a16:colId xmlns:a16="http://schemas.microsoft.com/office/drawing/2014/main" val="1337843456"/>
                    </a:ext>
                  </a:extLst>
                </a:gridCol>
              </a:tblGrid>
              <a:tr h="401548">
                <a:tc>
                  <a:txBody>
                    <a:bodyPr/>
                    <a:lstStyle/>
                    <a:p>
                      <a:r>
                        <a:rPr lang="en-GB" dirty="0"/>
                        <a:t>Science</a:t>
                      </a:r>
                    </a:p>
                  </a:txBody>
                  <a:tcPr anchor="ctr"/>
                </a:tc>
                <a:extLst>
                  <a:ext uri="{0D108BD9-81ED-4DB2-BD59-A6C34878D82A}">
                    <a16:rowId xmlns:a16="http://schemas.microsoft.com/office/drawing/2014/main" val="1786578608"/>
                  </a:ext>
                </a:extLst>
              </a:tr>
              <a:tr h="1371697">
                <a:tc>
                  <a:txBody>
                    <a:bodyPr/>
                    <a:lstStyle/>
                    <a:p>
                      <a:r>
                        <a:rPr lang="en-GB" sz="1400" dirty="0"/>
                        <a:t>This half-term we will be building on the knowledge of Magnets and Forces. We will continue to be investigating and devising experiments that prove or disprove a hypothesis. As well as building our knowledge and understanding of reliable and unreliable data. </a:t>
                      </a:r>
                    </a:p>
                  </a:txBody>
                  <a:tcPr/>
                </a:tc>
                <a:extLst>
                  <a:ext uri="{0D108BD9-81ED-4DB2-BD59-A6C34878D82A}">
                    <a16:rowId xmlns:a16="http://schemas.microsoft.com/office/drawing/2014/main" val="2171682978"/>
                  </a:ext>
                </a:extLst>
              </a:tr>
            </a:tbl>
          </a:graphicData>
        </a:graphic>
      </p:graphicFrame>
      <p:graphicFrame>
        <p:nvGraphicFramePr>
          <p:cNvPr id="10" name="Table 9">
            <a:extLst>
              <a:ext uri="{FF2B5EF4-FFF2-40B4-BE49-F238E27FC236}">
                <a16:creationId xmlns:a16="http://schemas.microsoft.com/office/drawing/2014/main" id="{F6BF2F47-F5A6-44A7-89DF-6F32BA1D053C}"/>
              </a:ext>
            </a:extLst>
          </p:cNvPr>
          <p:cNvGraphicFramePr>
            <a:graphicFrameLocks noGrp="1"/>
          </p:cNvGraphicFramePr>
          <p:nvPr>
            <p:extLst>
              <p:ext uri="{D42A27DB-BD31-4B8C-83A1-F6EECF244321}">
                <p14:modId xmlns:p14="http://schemas.microsoft.com/office/powerpoint/2010/main" val="2598225583"/>
              </p:ext>
            </p:extLst>
          </p:nvPr>
        </p:nvGraphicFramePr>
        <p:xfrm>
          <a:off x="201137" y="3148933"/>
          <a:ext cx="4163471" cy="1773245"/>
        </p:xfrm>
        <a:graphic>
          <a:graphicData uri="http://schemas.openxmlformats.org/drawingml/2006/table">
            <a:tbl>
              <a:tblPr firstRow="1" bandRow="1">
                <a:tableStyleId>{93296810-A885-4BE3-A3E7-6D5BEEA58F35}</a:tableStyleId>
              </a:tblPr>
              <a:tblGrid>
                <a:gridCol w="4163471">
                  <a:extLst>
                    <a:ext uri="{9D8B030D-6E8A-4147-A177-3AD203B41FA5}">
                      <a16:colId xmlns:a16="http://schemas.microsoft.com/office/drawing/2014/main" val="1337843456"/>
                    </a:ext>
                  </a:extLst>
                </a:gridCol>
              </a:tblGrid>
              <a:tr h="418527">
                <a:tc>
                  <a:txBody>
                    <a:bodyPr/>
                    <a:lstStyle/>
                    <a:p>
                      <a:r>
                        <a:rPr lang="en-GB" dirty="0"/>
                        <a:t>History / Geography </a:t>
                      </a:r>
                    </a:p>
                  </a:txBody>
                  <a:tcPr anchor="ctr"/>
                </a:tc>
                <a:extLst>
                  <a:ext uri="{0D108BD9-81ED-4DB2-BD59-A6C34878D82A}">
                    <a16:rowId xmlns:a16="http://schemas.microsoft.com/office/drawing/2014/main" val="1786578608"/>
                  </a:ext>
                </a:extLst>
              </a:tr>
              <a:tr h="1354718">
                <a:tc>
                  <a:txBody>
                    <a:bodyPr/>
                    <a:lstStyle/>
                    <a:p>
                      <a:r>
                        <a:rPr lang="en-GB" sz="1350" dirty="0"/>
                        <a:t>In History the pupils will be learning all about life in the period of the Ancient Greeks. We will be understanding the ancient civilisation and their legacy within history. </a:t>
                      </a:r>
                    </a:p>
                    <a:p>
                      <a:r>
                        <a:rPr lang="en-GB" sz="1350" dirty="0"/>
                        <a:t>In Geography the pupils will be building on their learning of map references which includes reading 4 and 6 grid references. </a:t>
                      </a:r>
                    </a:p>
                  </a:txBody>
                  <a:tcPr/>
                </a:tc>
                <a:extLst>
                  <a:ext uri="{0D108BD9-81ED-4DB2-BD59-A6C34878D82A}">
                    <a16:rowId xmlns:a16="http://schemas.microsoft.com/office/drawing/2014/main" val="2171682978"/>
                  </a:ext>
                </a:extLst>
              </a:tr>
            </a:tbl>
          </a:graphicData>
        </a:graphic>
      </p:graphicFrame>
      <p:graphicFrame>
        <p:nvGraphicFramePr>
          <p:cNvPr id="12" name="Table 11">
            <a:extLst>
              <a:ext uri="{FF2B5EF4-FFF2-40B4-BE49-F238E27FC236}">
                <a16:creationId xmlns:a16="http://schemas.microsoft.com/office/drawing/2014/main" id="{0631405A-09BD-40D8-B190-EC27D20D8371}"/>
              </a:ext>
            </a:extLst>
          </p:cNvPr>
          <p:cNvGraphicFramePr>
            <a:graphicFrameLocks noGrp="1"/>
          </p:cNvGraphicFramePr>
          <p:nvPr>
            <p:extLst>
              <p:ext uri="{D42A27DB-BD31-4B8C-83A1-F6EECF244321}">
                <p14:modId xmlns:p14="http://schemas.microsoft.com/office/powerpoint/2010/main" val="49886649"/>
              </p:ext>
            </p:extLst>
          </p:nvPr>
        </p:nvGraphicFramePr>
        <p:xfrm>
          <a:off x="201137" y="5113952"/>
          <a:ext cx="4163471" cy="1663366"/>
        </p:xfrm>
        <a:graphic>
          <a:graphicData uri="http://schemas.openxmlformats.org/drawingml/2006/table">
            <a:tbl>
              <a:tblPr firstRow="1" bandRow="1">
                <a:tableStyleId>{93296810-A885-4BE3-A3E7-6D5BEEA58F35}</a:tableStyleId>
              </a:tblPr>
              <a:tblGrid>
                <a:gridCol w="4163471">
                  <a:extLst>
                    <a:ext uri="{9D8B030D-6E8A-4147-A177-3AD203B41FA5}">
                      <a16:colId xmlns:a16="http://schemas.microsoft.com/office/drawing/2014/main" val="1337843456"/>
                    </a:ext>
                  </a:extLst>
                </a:gridCol>
              </a:tblGrid>
              <a:tr h="367099">
                <a:tc>
                  <a:txBody>
                    <a:bodyPr/>
                    <a:lstStyle/>
                    <a:p>
                      <a:r>
                        <a:rPr lang="en-GB" dirty="0"/>
                        <a:t>Art</a:t>
                      </a:r>
                    </a:p>
                  </a:txBody>
                  <a:tcPr anchor="ctr"/>
                </a:tc>
                <a:extLst>
                  <a:ext uri="{0D108BD9-81ED-4DB2-BD59-A6C34878D82A}">
                    <a16:rowId xmlns:a16="http://schemas.microsoft.com/office/drawing/2014/main" val="1786578608"/>
                  </a:ext>
                </a:extLst>
              </a:tr>
              <a:tr h="1296267">
                <a:tc>
                  <a:txBody>
                    <a:bodyPr/>
                    <a:lstStyle/>
                    <a:p>
                      <a:r>
                        <a:rPr lang="en-GB" sz="1400" dirty="0"/>
                        <a:t>We will be looking at the topic of Expressionism and investigate a range of artists. The pupils will be looking at how art can relate to how real images are distorted and exaggerated in order to express their inner feelings. They will be looking at Henri Matisse. </a:t>
                      </a:r>
                    </a:p>
                  </a:txBody>
                  <a:tcPr/>
                </a:tc>
                <a:extLst>
                  <a:ext uri="{0D108BD9-81ED-4DB2-BD59-A6C34878D82A}">
                    <a16:rowId xmlns:a16="http://schemas.microsoft.com/office/drawing/2014/main" val="2171682978"/>
                  </a:ext>
                </a:extLst>
              </a:tr>
            </a:tbl>
          </a:graphicData>
        </a:graphic>
      </p:graphicFrame>
      <p:graphicFrame>
        <p:nvGraphicFramePr>
          <p:cNvPr id="13" name="Table 12">
            <a:extLst>
              <a:ext uri="{FF2B5EF4-FFF2-40B4-BE49-F238E27FC236}">
                <a16:creationId xmlns:a16="http://schemas.microsoft.com/office/drawing/2014/main" id="{E578EDF0-7EBF-4637-839E-C002CD7B9ED3}"/>
              </a:ext>
            </a:extLst>
          </p:cNvPr>
          <p:cNvGraphicFramePr>
            <a:graphicFrameLocks noGrp="1"/>
          </p:cNvGraphicFramePr>
          <p:nvPr>
            <p:extLst>
              <p:ext uri="{D42A27DB-BD31-4B8C-83A1-F6EECF244321}">
                <p14:modId xmlns:p14="http://schemas.microsoft.com/office/powerpoint/2010/main" val="364806858"/>
              </p:ext>
            </p:extLst>
          </p:nvPr>
        </p:nvGraphicFramePr>
        <p:xfrm>
          <a:off x="4464117" y="2618959"/>
          <a:ext cx="3686721" cy="1773246"/>
        </p:xfrm>
        <a:graphic>
          <a:graphicData uri="http://schemas.openxmlformats.org/drawingml/2006/table">
            <a:tbl>
              <a:tblPr firstRow="1" bandRow="1">
                <a:tableStyleId>{93296810-A885-4BE3-A3E7-6D5BEEA58F35}</a:tableStyleId>
              </a:tblPr>
              <a:tblGrid>
                <a:gridCol w="3686721">
                  <a:extLst>
                    <a:ext uri="{9D8B030D-6E8A-4147-A177-3AD203B41FA5}">
                      <a16:colId xmlns:a16="http://schemas.microsoft.com/office/drawing/2014/main" val="1337843456"/>
                    </a:ext>
                  </a:extLst>
                </a:gridCol>
              </a:tblGrid>
              <a:tr h="371086">
                <a:tc>
                  <a:txBody>
                    <a:bodyPr/>
                    <a:lstStyle/>
                    <a:p>
                      <a:r>
                        <a:rPr lang="en-GB" dirty="0"/>
                        <a:t>RE</a:t>
                      </a:r>
                    </a:p>
                  </a:txBody>
                  <a:tcPr anchor="ctr"/>
                </a:tc>
                <a:extLst>
                  <a:ext uri="{0D108BD9-81ED-4DB2-BD59-A6C34878D82A}">
                    <a16:rowId xmlns:a16="http://schemas.microsoft.com/office/drawing/2014/main" val="1786578608"/>
                  </a:ext>
                </a:extLst>
              </a:tr>
              <a:tr h="1402160">
                <a:tc>
                  <a:txBody>
                    <a:bodyPr/>
                    <a:lstStyle/>
                    <a:p>
                      <a:r>
                        <a:rPr lang="en-GB" sz="1600" dirty="0"/>
                        <a:t>This half-term we will be looking at the religion of Christianity and the big question: ‘ Do Christian celebrations and traditions help Christians understand who Jesus was and why he was born? </a:t>
                      </a:r>
                    </a:p>
                  </a:txBody>
                  <a:tcPr/>
                </a:tc>
                <a:extLst>
                  <a:ext uri="{0D108BD9-81ED-4DB2-BD59-A6C34878D82A}">
                    <a16:rowId xmlns:a16="http://schemas.microsoft.com/office/drawing/2014/main" val="2171682978"/>
                  </a:ext>
                </a:extLst>
              </a:tr>
            </a:tbl>
          </a:graphicData>
        </a:graphic>
      </p:graphicFrame>
      <p:graphicFrame>
        <p:nvGraphicFramePr>
          <p:cNvPr id="14" name="Table 13">
            <a:extLst>
              <a:ext uri="{FF2B5EF4-FFF2-40B4-BE49-F238E27FC236}">
                <a16:creationId xmlns:a16="http://schemas.microsoft.com/office/drawing/2014/main" id="{A67AED8A-3D48-48B8-B381-BC6349F0A3F0}"/>
              </a:ext>
            </a:extLst>
          </p:cNvPr>
          <p:cNvGraphicFramePr>
            <a:graphicFrameLocks noGrp="1"/>
          </p:cNvGraphicFramePr>
          <p:nvPr>
            <p:extLst>
              <p:ext uri="{D42A27DB-BD31-4B8C-83A1-F6EECF244321}">
                <p14:modId xmlns:p14="http://schemas.microsoft.com/office/powerpoint/2010/main" val="3590485059"/>
              </p:ext>
            </p:extLst>
          </p:nvPr>
        </p:nvGraphicFramePr>
        <p:xfrm>
          <a:off x="8198698" y="2618958"/>
          <a:ext cx="3792164" cy="1773246"/>
        </p:xfrm>
        <a:graphic>
          <a:graphicData uri="http://schemas.openxmlformats.org/drawingml/2006/table">
            <a:tbl>
              <a:tblPr firstRow="1" bandRow="1">
                <a:tableStyleId>{93296810-A885-4BE3-A3E7-6D5BEEA58F35}</a:tableStyleId>
              </a:tblPr>
              <a:tblGrid>
                <a:gridCol w="3792164">
                  <a:extLst>
                    <a:ext uri="{9D8B030D-6E8A-4147-A177-3AD203B41FA5}">
                      <a16:colId xmlns:a16="http://schemas.microsoft.com/office/drawing/2014/main" val="1337843456"/>
                    </a:ext>
                  </a:extLst>
                </a:gridCol>
              </a:tblGrid>
              <a:tr h="371086">
                <a:tc>
                  <a:txBody>
                    <a:bodyPr/>
                    <a:lstStyle/>
                    <a:p>
                      <a:r>
                        <a:rPr lang="en-GB" dirty="0"/>
                        <a:t>Computing</a:t>
                      </a:r>
                    </a:p>
                  </a:txBody>
                  <a:tcPr anchor="ctr"/>
                </a:tc>
                <a:extLst>
                  <a:ext uri="{0D108BD9-81ED-4DB2-BD59-A6C34878D82A}">
                    <a16:rowId xmlns:a16="http://schemas.microsoft.com/office/drawing/2014/main" val="1786578608"/>
                  </a:ext>
                </a:extLst>
              </a:tr>
              <a:tr h="1402160">
                <a:tc>
                  <a:txBody>
                    <a:bodyPr/>
                    <a:lstStyle/>
                    <a:p>
                      <a:pPr algn="l">
                        <a:lnSpc>
                          <a:spcPct val="107000"/>
                        </a:lnSpc>
                        <a:spcAft>
                          <a:spcPts val="800"/>
                        </a:spcAft>
                      </a:pPr>
                      <a:r>
                        <a:rPr lang="en-GB" sz="1750" b="0" i="0" kern="1200" dirty="0">
                          <a:solidFill>
                            <a:schemeClr val="dk1"/>
                          </a:solidFill>
                          <a:effectLst/>
                          <a:latin typeface="+mn-lt"/>
                          <a:ea typeface="+mn-ea"/>
                          <a:cs typeface="+mn-cs"/>
                        </a:rPr>
                        <a:t>We will be looking at how webpages are constructed and designed, learning some simple HTML language and using this to create our own webpages.</a:t>
                      </a:r>
                      <a:endParaRPr lang="en-GB" sz="1750" dirty="0">
                        <a:effectLst/>
                        <a:latin typeface="Calibri" panose="020F0502020204030204" pitchFamily="34" charset="0"/>
                        <a:ea typeface="Calibri" panose="020F0502020204030204" pitchFamily="34" charset="0"/>
                        <a:cs typeface="Times New Roman" panose="02020603050405020304" pitchFamily="18" charset="0"/>
                      </a:endParaRPr>
                    </a:p>
                  </a:txBody>
                  <a:tcPr marL="114300" marR="114300" marT="0" marB="0"/>
                </a:tc>
                <a:extLst>
                  <a:ext uri="{0D108BD9-81ED-4DB2-BD59-A6C34878D82A}">
                    <a16:rowId xmlns:a16="http://schemas.microsoft.com/office/drawing/2014/main" val="2171682978"/>
                  </a:ext>
                </a:extLst>
              </a:tr>
            </a:tbl>
          </a:graphicData>
        </a:graphic>
      </p:graphicFrame>
      <p:graphicFrame>
        <p:nvGraphicFramePr>
          <p:cNvPr id="15" name="Table 14">
            <a:extLst>
              <a:ext uri="{FF2B5EF4-FFF2-40B4-BE49-F238E27FC236}">
                <a16:creationId xmlns:a16="http://schemas.microsoft.com/office/drawing/2014/main" id="{513AC508-FC68-42F9-A28F-33BEB6A59376}"/>
              </a:ext>
            </a:extLst>
          </p:cNvPr>
          <p:cNvGraphicFramePr>
            <a:graphicFrameLocks noGrp="1"/>
          </p:cNvGraphicFramePr>
          <p:nvPr>
            <p:extLst>
              <p:ext uri="{D42A27DB-BD31-4B8C-83A1-F6EECF244321}">
                <p14:modId xmlns:p14="http://schemas.microsoft.com/office/powerpoint/2010/main" val="2063425824"/>
              </p:ext>
            </p:extLst>
          </p:nvPr>
        </p:nvGraphicFramePr>
        <p:xfrm>
          <a:off x="4464117" y="4473058"/>
          <a:ext cx="1862256" cy="2305874"/>
        </p:xfrm>
        <a:graphic>
          <a:graphicData uri="http://schemas.openxmlformats.org/drawingml/2006/table">
            <a:tbl>
              <a:tblPr firstRow="1" bandRow="1">
                <a:tableStyleId>{93296810-A885-4BE3-A3E7-6D5BEEA58F35}</a:tableStyleId>
              </a:tblPr>
              <a:tblGrid>
                <a:gridCol w="1862256">
                  <a:extLst>
                    <a:ext uri="{9D8B030D-6E8A-4147-A177-3AD203B41FA5}">
                      <a16:colId xmlns:a16="http://schemas.microsoft.com/office/drawing/2014/main" val="1337843456"/>
                    </a:ext>
                  </a:extLst>
                </a:gridCol>
              </a:tblGrid>
              <a:tr h="443502">
                <a:tc>
                  <a:txBody>
                    <a:bodyPr/>
                    <a:lstStyle/>
                    <a:p>
                      <a:r>
                        <a:rPr lang="en-GB" dirty="0"/>
                        <a:t>PSHE</a:t>
                      </a:r>
                    </a:p>
                  </a:txBody>
                  <a:tcPr anchor="ctr"/>
                </a:tc>
                <a:extLst>
                  <a:ext uri="{0D108BD9-81ED-4DB2-BD59-A6C34878D82A}">
                    <a16:rowId xmlns:a16="http://schemas.microsoft.com/office/drawing/2014/main" val="1786578608"/>
                  </a:ext>
                </a:extLst>
              </a:tr>
              <a:tr h="1862372">
                <a:tc>
                  <a:txBody>
                    <a:bodyPr/>
                    <a:lstStyle/>
                    <a:p>
                      <a:r>
                        <a:rPr lang="en-GB" sz="1400" dirty="0"/>
                        <a:t>Our unit of work is Celebrating Differences where we will be learning about: accepting that we are all different, dreams and goals to make the world a better place. </a:t>
                      </a:r>
                    </a:p>
                  </a:txBody>
                  <a:tcPr/>
                </a:tc>
                <a:extLst>
                  <a:ext uri="{0D108BD9-81ED-4DB2-BD59-A6C34878D82A}">
                    <a16:rowId xmlns:a16="http://schemas.microsoft.com/office/drawing/2014/main" val="2171682978"/>
                  </a:ext>
                </a:extLst>
              </a:tr>
            </a:tbl>
          </a:graphicData>
        </a:graphic>
      </p:graphicFrame>
      <p:graphicFrame>
        <p:nvGraphicFramePr>
          <p:cNvPr id="16" name="Table 15">
            <a:extLst>
              <a:ext uri="{FF2B5EF4-FFF2-40B4-BE49-F238E27FC236}">
                <a16:creationId xmlns:a16="http://schemas.microsoft.com/office/drawing/2014/main" id="{31C26C41-BF83-4C9A-8B11-EE06B7BFA4C7}"/>
              </a:ext>
            </a:extLst>
          </p:cNvPr>
          <p:cNvGraphicFramePr>
            <a:graphicFrameLocks noGrp="1"/>
          </p:cNvGraphicFramePr>
          <p:nvPr>
            <p:extLst>
              <p:ext uri="{D42A27DB-BD31-4B8C-83A1-F6EECF244321}">
                <p14:modId xmlns:p14="http://schemas.microsoft.com/office/powerpoint/2010/main" val="3297570876"/>
              </p:ext>
            </p:extLst>
          </p:nvPr>
        </p:nvGraphicFramePr>
        <p:xfrm>
          <a:off x="6387715" y="4472815"/>
          <a:ext cx="1772864" cy="2317192"/>
        </p:xfrm>
        <a:graphic>
          <a:graphicData uri="http://schemas.openxmlformats.org/drawingml/2006/table">
            <a:tbl>
              <a:tblPr firstRow="1" bandRow="1">
                <a:tableStyleId>{93296810-A885-4BE3-A3E7-6D5BEEA58F35}</a:tableStyleId>
              </a:tblPr>
              <a:tblGrid>
                <a:gridCol w="1772864">
                  <a:extLst>
                    <a:ext uri="{9D8B030D-6E8A-4147-A177-3AD203B41FA5}">
                      <a16:colId xmlns:a16="http://schemas.microsoft.com/office/drawing/2014/main" val="1337843456"/>
                    </a:ext>
                  </a:extLst>
                </a:gridCol>
              </a:tblGrid>
              <a:tr h="359326">
                <a:tc>
                  <a:txBody>
                    <a:bodyPr/>
                    <a:lstStyle/>
                    <a:p>
                      <a:r>
                        <a:rPr lang="en-GB" dirty="0"/>
                        <a:t>PE</a:t>
                      </a:r>
                    </a:p>
                  </a:txBody>
                  <a:tcPr anchor="ctr"/>
                </a:tc>
                <a:extLst>
                  <a:ext uri="{0D108BD9-81ED-4DB2-BD59-A6C34878D82A}">
                    <a16:rowId xmlns:a16="http://schemas.microsoft.com/office/drawing/2014/main" val="1786578608"/>
                  </a:ext>
                </a:extLst>
              </a:tr>
              <a:tr h="1951432">
                <a:tc>
                  <a:txBody>
                    <a:bodyPr/>
                    <a:lstStyle/>
                    <a:p>
                      <a:r>
                        <a:rPr lang="en-GB" sz="1300" dirty="0"/>
                        <a:t>This half-term half of  Year 6 will be developing our Tag Rugby skills. The other half  will be developing their swimming skills focusing on various strokes and water safety. </a:t>
                      </a:r>
                      <a:endParaRPr lang="en-GB" sz="1350" dirty="0"/>
                    </a:p>
                  </a:txBody>
                  <a:tcPr/>
                </a:tc>
                <a:extLst>
                  <a:ext uri="{0D108BD9-81ED-4DB2-BD59-A6C34878D82A}">
                    <a16:rowId xmlns:a16="http://schemas.microsoft.com/office/drawing/2014/main" val="2171682978"/>
                  </a:ext>
                </a:extLst>
              </a:tr>
            </a:tbl>
          </a:graphicData>
        </a:graphic>
      </p:graphicFrame>
      <p:graphicFrame>
        <p:nvGraphicFramePr>
          <p:cNvPr id="17" name="Table 16">
            <a:extLst>
              <a:ext uri="{FF2B5EF4-FFF2-40B4-BE49-F238E27FC236}">
                <a16:creationId xmlns:a16="http://schemas.microsoft.com/office/drawing/2014/main" id="{CABFC04D-A76D-48FA-9F0A-E6AFBA8AE999}"/>
              </a:ext>
            </a:extLst>
          </p:cNvPr>
          <p:cNvGraphicFramePr>
            <a:graphicFrameLocks noGrp="1"/>
          </p:cNvGraphicFramePr>
          <p:nvPr>
            <p:extLst>
              <p:ext uri="{D42A27DB-BD31-4B8C-83A1-F6EECF244321}">
                <p14:modId xmlns:p14="http://schemas.microsoft.com/office/powerpoint/2010/main" val="2706083531"/>
              </p:ext>
            </p:extLst>
          </p:nvPr>
        </p:nvGraphicFramePr>
        <p:xfrm>
          <a:off x="8221919" y="4467703"/>
          <a:ext cx="1835339" cy="2303906"/>
        </p:xfrm>
        <a:graphic>
          <a:graphicData uri="http://schemas.openxmlformats.org/drawingml/2006/table">
            <a:tbl>
              <a:tblPr firstRow="1" bandRow="1">
                <a:tableStyleId>{93296810-A885-4BE3-A3E7-6D5BEEA58F35}</a:tableStyleId>
              </a:tblPr>
              <a:tblGrid>
                <a:gridCol w="1835339">
                  <a:extLst>
                    <a:ext uri="{9D8B030D-6E8A-4147-A177-3AD203B41FA5}">
                      <a16:colId xmlns:a16="http://schemas.microsoft.com/office/drawing/2014/main" val="1337843456"/>
                    </a:ext>
                  </a:extLst>
                </a:gridCol>
              </a:tblGrid>
              <a:tr h="478053">
                <a:tc>
                  <a:txBody>
                    <a:bodyPr/>
                    <a:lstStyle/>
                    <a:p>
                      <a:r>
                        <a:rPr lang="en-GB" dirty="0"/>
                        <a:t>Music</a:t>
                      </a:r>
                    </a:p>
                  </a:txBody>
                  <a:tcPr anchor="ctr"/>
                </a:tc>
                <a:extLst>
                  <a:ext uri="{0D108BD9-81ED-4DB2-BD59-A6C34878D82A}">
                    <a16:rowId xmlns:a16="http://schemas.microsoft.com/office/drawing/2014/main" val="1786578608"/>
                  </a:ext>
                </a:extLst>
              </a:tr>
              <a:tr h="1825853">
                <a:tc>
                  <a:txBody>
                    <a:bodyPr/>
                    <a:lstStyle/>
                    <a:p>
                      <a:r>
                        <a:rPr lang="en-GB" sz="1600" b="0" i="0" u="none" strike="noStrike" kern="1200" dirty="0">
                          <a:solidFill>
                            <a:schemeClr val="dk1"/>
                          </a:solidFill>
                          <a:effectLst/>
                          <a:latin typeface="+mn-lt"/>
                          <a:ea typeface="+mn-ea"/>
                          <a:cs typeface="+mn-cs"/>
                        </a:rPr>
                        <a:t>Pupils will be learning how to compose and perform music using more complex form arrangements.</a:t>
                      </a:r>
                      <a:endParaRPr lang="en-GB" sz="1600" i="0" dirty="0"/>
                    </a:p>
                  </a:txBody>
                  <a:tcPr/>
                </a:tc>
                <a:extLst>
                  <a:ext uri="{0D108BD9-81ED-4DB2-BD59-A6C34878D82A}">
                    <a16:rowId xmlns:a16="http://schemas.microsoft.com/office/drawing/2014/main" val="2171682978"/>
                  </a:ext>
                </a:extLst>
              </a:tr>
            </a:tbl>
          </a:graphicData>
        </a:graphic>
      </p:graphicFrame>
      <p:graphicFrame>
        <p:nvGraphicFramePr>
          <p:cNvPr id="18" name="Table 17">
            <a:extLst>
              <a:ext uri="{FF2B5EF4-FFF2-40B4-BE49-F238E27FC236}">
                <a16:creationId xmlns:a16="http://schemas.microsoft.com/office/drawing/2014/main" id="{0C72E488-66D1-4F8C-BC5E-D49BC2011FC1}"/>
              </a:ext>
            </a:extLst>
          </p:cNvPr>
          <p:cNvGraphicFramePr>
            <a:graphicFrameLocks noGrp="1"/>
          </p:cNvGraphicFramePr>
          <p:nvPr>
            <p:extLst>
              <p:ext uri="{D42A27DB-BD31-4B8C-83A1-F6EECF244321}">
                <p14:modId xmlns:p14="http://schemas.microsoft.com/office/powerpoint/2010/main" val="856557453"/>
              </p:ext>
            </p:extLst>
          </p:nvPr>
        </p:nvGraphicFramePr>
        <p:xfrm>
          <a:off x="10118600" y="4469670"/>
          <a:ext cx="1868634" cy="2303906"/>
        </p:xfrm>
        <a:graphic>
          <a:graphicData uri="http://schemas.openxmlformats.org/drawingml/2006/table">
            <a:tbl>
              <a:tblPr firstRow="1" bandRow="1">
                <a:tableStyleId>{93296810-A885-4BE3-A3E7-6D5BEEA58F35}</a:tableStyleId>
              </a:tblPr>
              <a:tblGrid>
                <a:gridCol w="1868634">
                  <a:extLst>
                    <a:ext uri="{9D8B030D-6E8A-4147-A177-3AD203B41FA5}">
                      <a16:colId xmlns:a16="http://schemas.microsoft.com/office/drawing/2014/main" val="1337843456"/>
                    </a:ext>
                  </a:extLst>
                </a:gridCol>
              </a:tblGrid>
              <a:tr h="490238">
                <a:tc>
                  <a:txBody>
                    <a:bodyPr/>
                    <a:lstStyle/>
                    <a:p>
                      <a:r>
                        <a:rPr lang="en-GB" dirty="0"/>
                        <a:t>French </a:t>
                      </a:r>
                    </a:p>
                  </a:txBody>
                  <a:tcPr anchor="ctr"/>
                </a:tc>
                <a:extLst>
                  <a:ext uri="{0D108BD9-81ED-4DB2-BD59-A6C34878D82A}">
                    <a16:rowId xmlns:a16="http://schemas.microsoft.com/office/drawing/2014/main" val="1786578608"/>
                  </a:ext>
                </a:extLst>
              </a:tr>
              <a:tr h="181366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kern="1200" dirty="0">
                          <a:solidFill>
                            <a:schemeClr val="dk1"/>
                          </a:solidFill>
                          <a:effectLst/>
                          <a:latin typeface="+mn-lt"/>
                          <a:ea typeface="+mn-ea"/>
                          <a:cs typeface="+mn-cs"/>
                        </a:rPr>
                        <a:t>We will be building on the use of the French language on the topic of Healthy Living (Manger et </a:t>
                      </a:r>
                      <a:r>
                        <a:rPr lang="en-GB" sz="1400" kern="1200" dirty="0" err="1">
                          <a:solidFill>
                            <a:schemeClr val="dk1"/>
                          </a:solidFill>
                          <a:effectLst/>
                          <a:latin typeface="+mn-lt"/>
                          <a:ea typeface="+mn-ea"/>
                          <a:cs typeface="+mn-cs"/>
                        </a:rPr>
                        <a:t>Bouger</a:t>
                      </a:r>
                      <a:r>
                        <a:rPr lang="en-GB" sz="1400" kern="1200" dirty="0">
                          <a:solidFill>
                            <a:schemeClr val="dk1"/>
                          </a:solidFill>
                          <a:effectLst/>
                          <a:latin typeface="+mn-lt"/>
                          <a:ea typeface="+mn-ea"/>
                          <a:cs typeface="+mn-cs"/>
                        </a:rPr>
                        <a:t>).  The pupils will be learning the names of healthy foods. </a:t>
                      </a:r>
                    </a:p>
                  </a:txBody>
                  <a:tcPr/>
                </a:tc>
                <a:extLst>
                  <a:ext uri="{0D108BD9-81ED-4DB2-BD59-A6C34878D82A}">
                    <a16:rowId xmlns:a16="http://schemas.microsoft.com/office/drawing/2014/main" val="2171682978"/>
                  </a:ext>
                </a:extLst>
              </a:tr>
            </a:tbl>
          </a:graphicData>
        </a:graphic>
      </p:graphicFrame>
      <p:pic>
        <p:nvPicPr>
          <p:cNvPr id="19" name="Picture 18" descr="C:\Users\pdin\AppData\Local\Microsoft\Windows\INetCache\Content.MSO\3B3F30B8.tmp">
            <a:extLst>
              <a:ext uri="{FF2B5EF4-FFF2-40B4-BE49-F238E27FC236}">
                <a16:creationId xmlns:a16="http://schemas.microsoft.com/office/drawing/2014/main" id="{DBC8F207-139A-46F9-8D87-4E037E5A6F9A}"/>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363474" y="506834"/>
            <a:ext cx="1594722" cy="629350"/>
          </a:xfrm>
          <a:prstGeom prst="rect">
            <a:avLst/>
          </a:prstGeom>
          <a:noFill/>
          <a:ln>
            <a:noFill/>
          </a:ln>
        </p:spPr>
      </p:pic>
      <p:pic>
        <p:nvPicPr>
          <p:cNvPr id="20" name="Picture 19" descr="Wisp book cover.">
            <a:extLst>
              <a:ext uri="{FF2B5EF4-FFF2-40B4-BE49-F238E27FC236}">
                <a16:creationId xmlns:a16="http://schemas.microsoft.com/office/drawing/2014/main" id="{9F92F5BF-8FB8-4392-A7CD-8707A3398F07}"/>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43516" y="311419"/>
            <a:ext cx="642620" cy="815975"/>
          </a:xfrm>
          <a:prstGeom prst="rect">
            <a:avLst/>
          </a:prstGeom>
          <a:noFill/>
          <a:ln>
            <a:noFill/>
          </a:ln>
        </p:spPr>
      </p:pic>
      <p:pic>
        <p:nvPicPr>
          <p:cNvPr id="21" name="Picture 20" descr="C:\Users\pdin\AppData\Local\Microsoft\Windows\INetCache\Content.MSO\FAADED65.tmp">
            <a:extLst>
              <a:ext uri="{FF2B5EF4-FFF2-40B4-BE49-F238E27FC236}">
                <a16:creationId xmlns:a16="http://schemas.microsoft.com/office/drawing/2014/main" id="{8D22D7B5-1FAE-4A03-AD54-02D96E7230C1}"/>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3235534" y="281949"/>
            <a:ext cx="929640" cy="854235"/>
          </a:xfrm>
          <a:prstGeom prst="rect">
            <a:avLst/>
          </a:prstGeom>
          <a:noFill/>
          <a:ln>
            <a:noFill/>
          </a:ln>
        </p:spPr>
      </p:pic>
    </p:spTree>
    <p:extLst>
      <p:ext uri="{BB962C8B-B14F-4D97-AF65-F5344CB8AC3E}">
        <p14:creationId xmlns:p14="http://schemas.microsoft.com/office/powerpoint/2010/main" val="35147982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9B48D216B4E5748B0EDBBB76C60D441" ma:contentTypeVersion="13" ma:contentTypeDescription="Create a new document." ma:contentTypeScope="" ma:versionID="1a7ffbfa354b2f337fa2bb72b0d4f830">
  <xsd:schema xmlns:xsd="http://www.w3.org/2001/XMLSchema" xmlns:xs="http://www.w3.org/2001/XMLSchema" xmlns:p="http://schemas.microsoft.com/office/2006/metadata/properties" xmlns:ns3="9788b7d8-3b5c-4b09-8cf8-14acf47762f7" xmlns:ns4="6ae68591-fc20-448c-9be0-09cb04b1408e" targetNamespace="http://schemas.microsoft.com/office/2006/metadata/properties" ma:root="true" ma:fieldsID="e26e7eec4d51464a1a87cf2543347d32" ns3:_="" ns4:_="">
    <xsd:import namespace="9788b7d8-3b5c-4b09-8cf8-14acf47762f7"/>
    <xsd:import namespace="6ae68591-fc20-448c-9be0-09cb04b1408e"/>
    <xsd:element name="properties">
      <xsd:complexType>
        <xsd:sequence>
          <xsd:element name="documentManagement">
            <xsd:complexType>
              <xsd:all>
                <xsd:element ref="ns3:MediaServiceMetadata" minOccurs="0"/>
                <xsd:element ref="ns3:MediaServiceFastMetadata" minOccurs="0"/>
                <xsd:element ref="ns3:MediaServiceObjectDetectorVersions" minOccurs="0"/>
                <xsd:element ref="ns3:_activity" minOccurs="0"/>
                <xsd:element ref="ns4:SharedWithUsers" minOccurs="0"/>
                <xsd:element ref="ns4:SharedWithDetails" minOccurs="0"/>
                <xsd:element ref="ns4:SharingHintHash" minOccurs="0"/>
                <xsd:element ref="ns3:MediaServiceSearchProperties" minOccurs="0"/>
                <xsd:element ref="ns3:MediaServiceDateTaken" minOccurs="0"/>
                <xsd:element ref="ns3:MediaServiceSystemTags"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788b7d8-3b5c-4b09-8cf8-14acf47762f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_activity" ma:index="11" nillable="true" ma:displayName="_activity" ma:hidden="true" ma:internalName="_activity">
      <xsd:simpleType>
        <xsd:restriction base="dms:Note"/>
      </xsd:simpleType>
    </xsd:element>
    <xsd:element name="MediaServiceSearchProperties" ma:index="15" nillable="true" ma:displayName="MediaServiceSearchProperties" ma:hidden="true" ma:internalName="MediaServiceSearchProperties" ma:readOnly="true">
      <xsd:simpleType>
        <xsd:restriction base="dms:Note"/>
      </xsd:simple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SystemTags" ma:index="17" nillable="true" ma:displayName="MediaServiceSystemTags" ma:hidden="true" ma:internalName="MediaServiceSystemTags" ma:readOnly="true">
      <xsd:simpleType>
        <xsd:restriction base="dms:Note"/>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ae68591-fc20-448c-9be0-09cb04b1408e"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9788b7d8-3b5c-4b09-8cf8-14acf47762f7" xsi:nil="true"/>
  </documentManagement>
</p:properties>
</file>

<file path=customXml/itemProps1.xml><?xml version="1.0" encoding="utf-8"?>
<ds:datastoreItem xmlns:ds="http://schemas.openxmlformats.org/officeDocument/2006/customXml" ds:itemID="{494969F0-9E3E-4E50-AF9B-5D9BF1D0F36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788b7d8-3b5c-4b09-8cf8-14acf47762f7"/>
    <ds:schemaRef ds:uri="6ae68591-fc20-448c-9be0-09cb04b1408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D06EBA1-5A79-4761-A012-E55BEBBD7AB9}">
  <ds:schemaRefs>
    <ds:schemaRef ds:uri="http://schemas.microsoft.com/sharepoint/v3/contenttype/forms"/>
  </ds:schemaRefs>
</ds:datastoreItem>
</file>

<file path=customXml/itemProps3.xml><?xml version="1.0" encoding="utf-8"?>
<ds:datastoreItem xmlns:ds="http://schemas.openxmlformats.org/officeDocument/2006/customXml" ds:itemID="{FD2BC8FF-D64D-430B-B35D-F2C5F72C9672}">
  <ds:schemaRefs>
    <ds:schemaRef ds:uri="9788b7d8-3b5c-4b09-8cf8-14acf47762f7"/>
    <ds:schemaRef ds:uri="http://schemas.microsoft.com/office/2006/documentManagement/types"/>
    <ds:schemaRef ds:uri="http://www.w3.org/XML/1998/namespace"/>
    <ds:schemaRef ds:uri="http://purl.org/dc/elements/1.1/"/>
    <ds:schemaRef ds:uri="http://purl.org/dc/terms/"/>
    <ds:schemaRef ds:uri="http://purl.org/dc/dcmitype/"/>
    <ds:schemaRef ds:uri="http://schemas.microsoft.com/office/infopath/2007/PartnerControls"/>
    <ds:schemaRef ds:uri="http://schemas.openxmlformats.org/package/2006/metadata/core-properties"/>
    <ds:schemaRef ds:uri="6ae68591-fc20-448c-9be0-09cb04b1408e"/>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853</TotalTime>
  <Words>469</Words>
  <Application>Microsoft Office PowerPoint</Application>
  <PresentationFormat>Widescreen</PresentationFormat>
  <Paragraphs>27</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Bernard MT Condensed</vt:lpstr>
      <vt:lpstr>Calibri</vt:lpstr>
      <vt:lpstr>Calibri Light</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Hannah Owen</dc:creator>
  <cp:lastModifiedBy>Parveen Din</cp:lastModifiedBy>
  <cp:revision>51</cp:revision>
  <dcterms:created xsi:type="dcterms:W3CDTF">2022-01-07T10:34:56Z</dcterms:created>
  <dcterms:modified xsi:type="dcterms:W3CDTF">2024-11-06T20:26:17Z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0x010100B9B48D216B4E5748B0EDBBB76C60D441</vt:lpwstr>
  </property>
</Properties>
</file>