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010" autoAdjust="0"/>
    <p:restoredTop sz="95788"/>
  </p:normalViewPr>
  <p:slideViewPr>
    <p:cSldViewPr snapToGrid="0">
      <p:cViewPr varScale="1">
        <p:scale>
          <a:sx n="53" d="100"/>
          <a:sy n="53" d="100"/>
        </p:scale>
        <p:origin x="48"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22/02/2025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22/02/2025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solidFill>
            <a:schemeClr val="bg1"/>
          </a:solidFill>
          <a:ln w="28575" algn="in">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term is…</a:t>
            </a: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753575561"/>
              </p:ext>
            </p:extLst>
          </p:nvPr>
        </p:nvGraphicFramePr>
        <p:xfrm>
          <a:off x="4464117" y="208976"/>
          <a:ext cx="3686721" cy="2289488"/>
        </p:xfrm>
        <a:graphic>
          <a:graphicData uri="http://schemas.openxmlformats.org/drawingml/2006/table">
            <a:tbl>
              <a:tblPr firstRow="1" bandRow="1">
                <a:tableStyleId>{5C22544A-7EE6-4342-B048-85BDC9FD1C3A}</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 Writing</a:t>
                      </a:r>
                    </a:p>
                  </a:txBody>
                  <a:tcPr anchor="ctr"/>
                </a:tc>
                <a:extLst>
                  <a:ext uri="{0D108BD9-81ED-4DB2-BD59-A6C34878D82A}">
                    <a16:rowId xmlns:a16="http://schemas.microsoft.com/office/drawing/2014/main" val="1786578608"/>
                  </a:ext>
                </a:extLst>
              </a:tr>
              <a:tr h="191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aseline="0" dirty="0"/>
                        <a:t>This term, we have started by reading Stella and the Seagull. Taking inspiration from the main character who persuaded her to help recycle. We will writing persuasive speeches for the Senior Leaders at school to improve an issue we have identified. </a:t>
                      </a:r>
                      <a:r>
                        <a:rPr lang="en-GB" sz="1300" baseline="0" dirty="0" err="1"/>
                        <a:t>E.g</a:t>
                      </a:r>
                      <a:r>
                        <a:rPr lang="en-GB" sz="1300" baseline="0" dirty="0"/>
                        <a:t> litter in the playground.  We will end the term by reading </a:t>
                      </a:r>
                      <a:r>
                        <a:rPr lang="en-US" sz="1400" dirty="0"/>
                        <a:t>Ralph Tells A Story, Jabari Jumps and The Proudest Blue. These stories will inspire writing our own memoirs.   </a:t>
                      </a:r>
                      <a:endParaRPr lang="en-GB" sz="1300" baseline="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1884523392"/>
              </p:ext>
            </p:extLst>
          </p:nvPr>
        </p:nvGraphicFramePr>
        <p:xfrm>
          <a:off x="8198698" y="208975"/>
          <a:ext cx="3792164" cy="2309393"/>
        </p:xfrm>
        <a:graphic>
          <a:graphicData uri="http://schemas.openxmlformats.org/drawingml/2006/table">
            <a:tbl>
              <a:tblPr firstRow="1" bandRow="1">
                <a:tableStyleId>{5C22544A-7EE6-4342-B048-85BDC9FD1C3A}</a:tableStyleId>
              </a:tblPr>
              <a:tblGrid>
                <a:gridCol w="3792164">
                  <a:extLst>
                    <a:ext uri="{9D8B030D-6E8A-4147-A177-3AD203B41FA5}">
                      <a16:colId xmlns:a16="http://schemas.microsoft.com/office/drawing/2014/main" val="1337843456"/>
                    </a:ext>
                  </a:extLst>
                </a:gridCol>
              </a:tblGrid>
              <a:tr h="340491">
                <a:tc>
                  <a:txBody>
                    <a:bodyPr/>
                    <a:lstStyle/>
                    <a:p>
                      <a:r>
                        <a:rPr lang="en-GB" dirty="0"/>
                        <a:t>Maths</a:t>
                      </a:r>
                    </a:p>
                  </a:txBody>
                  <a:tcPr anchor="ctr"/>
                </a:tc>
                <a:extLst>
                  <a:ext uri="{0D108BD9-81ED-4DB2-BD59-A6C34878D82A}">
                    <a16:rowId xmlns:a16="http://schemas.microsoft.com/office/drawing/2014/main" val="1786578608"/>
                  </a:ext>
                </a:extLst>
              </a:tr>
              <a:tr h="19436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t>This</a:t>
                      </a:r>
                      <a:r>
                        <a:rPr lang="en-GB" sz="1300" baseline="0" dirty="0"/>
                        <a:t> term, we will drawing and constructing different polygons before </a:t>
                      </a:r>
                      <a:r>
                        <a:rPr lang="en-US" sz="1300" dirty="0"/>
                        <a:t>measuring the perimeter of simple 2-D shapes.  We will then move onto learning the multiplication and division facts related to the 3, 4 and 8 times tables. This will form a basis for solving multiplication and division problems. We then finish by building on our statistics knowledge and explore interpreting and inferring information from pictograms. </a:t>
                      </a:r>
                      <a:endParaRPr lang="en-GB" sz="13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1695420228"/>
              </p:ext>
            </p:extLst>
          </p:nvPr>
        </p:nvGraphicFramePr>
        <p:xfrm>
          <a:off x="198782" y="1303130"/>
          <a:ext cx="4163471" cy="1645920"/>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353266">
                <a:tc>
                  <a:txBody>
                    <a:bodyPr/>
                    <a:lstStyle/>
                    <a:p>
                      <a:r>
                        <a:rPr lang="en-GB" dirty="0"/>
                        <a:t>Science</a:t>
                      </a:r>
                    </a:p>
                  </a:txBody>
                  <a:tcPr anchor="ctr">
                    <a:solidFill>
                      <a:srgbClr val="4472C4"/>
                    </a:solidFill>
                  </a:tcPr>
                </a:tc>
                <a:extLst>
                  <a:ext uri="{0D108BD9-81ED-4DB2-BD59-A6C34878D82A}">
                    <a16:rowId xmlns:a16="http://schemas.microsoft.com/office/drawing/2014/main" val="1786578608"/>
                  </a:ext>
                </a:extLst>
              </a:tr>
              <a:tr h="1208954">
                <a:tc>
                  <a:txBody>
                    <a:bodyPr/>
                    <a:lstStyle/>
                    <a:p>
                      <a:r>
                        <a:rPr lang="en-GB" sz="1300" dirty="0">
                          <a:solidFill>
                            <a:schemeClr val="tx1"/>
                          </a:solidFill>
                        </a:rPr>
                        <a:t>This half-term we will be learning about evolution and shared characteristics of plants and animals. we will identify how we can learn about living things from the past through the exploration of fossils. </a:t>
                      </a:r>
                      <a:r>
                        <a:rPr lang="en-GB" sz="1300" b="0" i="0" kern="1200" dirty="0">
                          <a:solidFill>
                            <a:schemeClr val="dk1"/>
                          </a:solidFill>
                          <a:effectLst/>
                          <a:latin typeface="+mn-lt"/>
                          <a:ea typeface="+mn-ea"/>
                          <a:cs typeface="+mn-cs"/>
                        </a:rPr>
                        <a:t>We will then move onto investigating plants. We will look at the different parts of plants, and learn about the pollination process.</a:t>
                      </a:r>
                      <a:endParaRPr lang="en-GB" sz="1300" baseline="0" dirty="0">
                        <a:solidFill>
                          <a:srgbClr val="000000"/>
                        </a:solidFill>
                      </a:endParaRPr>
                    </a:p>
                  </a:txBody>
                  <a:tcPr>
                    <a:solidFill>
                      <a:srgbClr val="CFD5EA"/>
                    </a:solidFill>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966917628"/>
              </p:ext>
            </p:extLst>
          </p:nvPr>
        </p:nvGraphicFramePr>
        <p:xfrm>
          <a:off x="202406" y="2994421"/>
          <a:ext cx="4163471" cy="2064682"/>
        </p:xfrm>
        <a:graphic>
          <a:graphicData uri="http://schemas.openxmlformats.org/drawingml/2006/table">
            <a:tbl>
              <a:tblPr firstRow="1" bandRow="1">
                <a:tableStyleId>{5C22544A-7EE6-4342-B048-85BDC9FD1C3A}</a:tableStyleId>
              </a:tblPr>
              <a:tblGrid>
                <a:gridCol w="4163471">
                  <a:extLst>
                    <a:ext uri="{9D8B030D-6E8A-4147-A177-3AD203B41FA5}">
                      <a16:colId xmlns:a16="http://schemas.microsoft.com/office/drawing/2014/main" val="1337843456"/>
                    </a:ext>
                  </a:extLst>
                </a:gridCol>
              </a:tblGrid>
              <a:tr h="394822">
                <a:tc>
                  <a:txBody>
                    <a:bodyPr/>
                    <a:lstStyle/>
                    <a:p>
                      <a:r>
                        <a:rPr lang="en-GB" dirty="0"/>
                        <a:t>Geography and History</a:t>
                      </a:r>
                    </a:p>
                  </a:txBody>
                  <a:tcPr anchor="ctr"/>
                </a:tc>
                <a:extLst>
                  <a:ext uri="{0D108BD9-81ED-4DB2-BD59-A6C34878D82A}">
                    <a16:rowId xmlns:a16="http://schemas.microsoft.com/office/drawing/2014/main" val="1786578608"/>
                  </a:ext>
                </a:extLst>
              </a:tr>
              <a:tr h="1669860">
                <a:tc>
                  <a:txBody>
                    <a:bodyPr/>
                    <a:lstStyle/>
                    <a:p>
                      <a:r>
                        <a:rPr lang="en-GB" sz="1400" dirty="0"/>
                        <a:t>In geography,</a:t>
                      </a:r>
                      <a:r>
                        <a:rPr lang="en-GB" sz="1400" baseline="0" dirty="0"/>
                        <a:t> w</a:t>
                      </a:r>
                      <a:r>
                        <a:rPr lang="en-GB" sz="1400" dirty="0"/>
                        <a:t>e will be learning about Earthquakes</a:t>
                      </a:r>
                      <a:r>
                        <a:rPr lang="en-GB" sz="1400" baseline="0" dirty="0"/>
                        <a:t> and volcanoes. We will be learning how e</a:t>
                      </a:r>
                      <a:r>
                        <a:rPr lang="en-US" sz="1400" dirty="0" err="1"/>
                        <a:t>arthquakes</a:t>
                      </a:r>
                      <a:r>
                        <a:rPr lang="en-US" sz="1400" dirty="0"/>
                        <a:t>, mountains, volcanoes and oceans are formed</a:t>
                      </a:r>
                      <a:r>
                        <a:rPr lang="en-US" sz="1400" baseline="0" dirty="0"/>
                        <a:t>, focusing the</a:t>
                      </a:r>
                      <a:r>
                        <a:rPr lang="en-US" sz="1400" dirty="0"/>
                        <a:t> Pacific Ring of Fire.</a:t>
                      </a:r>
                      <a:r>
                        <a:rPr lang="en-US" sz="1400" baseline="0" dirty="0"/>
                        <a:t> </a:t>
                      </a:r>
                    </a:p>
                    <a:p>
                      <a:r>
                        <a:rPr lang="en-GB" sz="1400" dirty="0"/>
                        <a:t>In History, we will be looking at the Roman Empire. We will be learning about how the romans created their empire and came to </a:t>
                      </a:r>
                      <a:r>
                        <a:rPr lang="en-GB" sz="1400"/>
                        <a:t>Britain.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804187993"/>
              </p:ext>
            </p:extLst>
          </p:nvPr>
        </p:nvGraphicFramePr>
        <p:xfrm>
          <a:off x="198782" y="5134614"/>
          <a:ext cx="4163471" cy="1645920"/>
        </p:xfrm>
        <a:graphic>
          <a:graphicData uri="http://schemas.openxmlformats.org/drawingml/2006/table">
            <a:tbl>
              <a:tblPr firstRow="1" bandRow="1">
                <a:tableStyleId>{5C22544A-7EE6-4342-B048-85BDC9FD1C3A}</a:tableStyleId>
              </a:tblPr>
              <a:tblGrid>
                <a:gridCol w="4163471">
                  <a:extLst>
                    <a:ext uri="{9D8B030D-6E8A-4147-A177-3AD203B41FA5}">
                      <a16:colId xmlns:a16="http://schemas.microsoft.com/office/drawing/2014/main" val="1337843456"/>
                    </a:ext>
                  </a:extLst>
                </a:gridCol>
              </a:tblGrid>
              <a:tr h="358187">
                <a:tc>
                  <a:txBody>
                    <a:bodyPr/>
                    <a:lstStyle/>
                    <a:p>
                      <a:r>
                        <a:rPr lang="en-GB" dirty="0"/>
                        <a:t>Art and DT</a:t>
                      </a:r>
                    </a:p>
                  </a:txBody>
                  <a:tcPr anchor="ctr"/>
                </a:tc>
                <a:extLst>
                  <a:ext uri="{0D108BD9-81ED-4DB2-BD59-A6C34878D82A}">
                    <a16:rowId xmlns:a16="http://schemas.microsoft.com/office/drawing/2014/main" val="1786578608"/>
                  </a:ext>
                </a:extLst>
              </a:tr>
              <a:tr h="284372">
                <a:tc>
                  <a:txBody>
                    <a:bodyPr/>
                    <a:lstStyle/>
                    <a:p>
                      <a:r>
                        <a:rPr lang="en-GB" sz="1300" dirty="0"/>
                        <a:t>We will be learning about Art Deco in the</a:t>
                      </a:r>
                      <a:r>
                        <a:rPr lang="en-GB" sz="1300" baseline="0" dirty="0"/>
                        <a:t> 1920s and 1930s and how this style was influenced by other genres. We will be looking in particular at Tamera de </a:t>
                      </a:r>
                      <a:r>
                        <a:rPr lang="en-GB" sz="1300" baseline="0" dirty="0" err="1"/>
                        <a:t>Lempicka</a:t>
                      </a:r>
                      <a:r>
                        <a:rPr lang="en-GB" sz="1300" baseline="0" dirty="0"/>
                        <a:t> ‘s self portrait. In DT, we will be creating paper circuits. We will create </a:t>
                      </a:r>
                      <a:r>
                        <a:rPr lang="en-US" sz="1300" dirty="0"/>
                        <a:t>electrical connections between LEDs, switches and batteries with copper tape.</a:t>
                      </a:r>
                      <a:r>
                        <a:rPr lang="en-US" sz="1300" baseline="0" dirty="0"/>
                        <a:t> </a:t>
                      </a:r>
                      <a:endParaRPr lang="en-GB" sz="130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200448070"/>
              </p:ext>
            </p:extLst>
          </p:nvPr>
        </p:nvGraphicFramePr>
        <p:xfrm>
          <a:off x="4464117" y="2618958"/>
          <a:ext cx="3686721" cy="1773246"/>
        </p:xfrm>
        <a:graphic>
          <a:graphicData uri="http://schemas.openxmlformats.org/drawingml/2006/table">
            <a:tbl>
              <a:tblPr firstRow="1" bandRow="1">
                <a:tableStyleId>{5C22544A-7EE6-4342-B048-85BDC9FD1C3A}</a:tableStyleId>
              </a:tblPr>
              <a:tblGrid>
                <a:gridCol w="3686721">
                  <a:extLst>
                    <a:ext uri="{9D8B030D-6E8A-4147-A177-3AD203B41FA5}">
                      <a16:colId xmlns:a16="http://schemas.microsoft.com/office/drawing/2014/main" val="1337843456"/>
                    </a:ext>
                  </a:extLst>
                </a:gridCol>
              </a:tblGrid>
              <a:tr h="426075">
                <a:tc>
                  <a:txBody>
                    <a:bodyPr/>
                    <a:lstStyle/>
                    <a:p>
                      <a:r>
                        <a:rPr lang="en-GB" dirty="0"/>
                        <a:t>RE</a:t>
                      </a:r>
                    </a:p>
                  </a:txBody>
                  <a:tcPr anchor="ctr"/>
                </a:tc>
                <a:extLst>
                  <a:ext uri="{0D108BD9-81ED-4DB2-BD59-A6C34878D82A}">
                    <a16:rowId xmlns:a16="http://schemas.microsoft.com/office/drawing/2014/main" val="1786578608"/>
                  </a:ext>
                </a:extLst>
              </a:tr>
              <a:tr h="1347171">
                <a:tc>
                  <a:txBody>
                    <a:bodyPr/>
                    <a:lstStyle/>
                    <a:p>
                      <a:r>
                        <a:rPr lang="en-GB" sz="1300" baseline="0" dirty="0"/>
                        <a:t>This term we will be looking at Christianity and our enquiry question is </a:t>
                      </a:r>
                      <a:r>
                        <a:rPr lang="en-US" sz="1300" b="0" i="0" kern="1200" dirty="0">
                          <a:solidFill>
                            <a:schemeClr val="dk1"/>
                          </a:solidFill>
                          <a:effectLst/>
                          <a:latin typeface="+mn-lt"/>
                          <a:ea typeface="+mn-ea"/>
                          <a:cs typeface="+mn-cs"/>
                        </a:rPr>
                        <a:t>What is 'good' about Good Friday?  We will be looking at the Easter story and its meaning to Christians in the belief that Jesus came back to life and therefore they may receive life after death.</a:t>
                      </a:r>
                      <a:endParaRPr lang="en-GB" sz="1300" baseline="0" dirty="0"/>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3966232669"/>
              </p:ext>
            </p:extLst>
          </p:nvPr>
        </p:nvGraphicFramePr>
        <p:xfrm>
          <a:off x="8198698" y="2618958"/>
          <a:ext cx="3792164" cy="1773246"/>
        </p:xfrm>
        <a:graphic>
          <a:graphicData uri="http://schemas.openxmlformats.org/drawingml/2006/table">
            <a:tbl>
              <a:tblPr firstRow="1" bandRow="1">
                <a:tableStyleId>{5C22544A-7EE6-4342-B048-85BDC9FD1C3A}</a:tableStyleId>
              </a:tblPr>
              <a:tblGrid>
                <a:gridCol w="3792164">
                  <a:extLst>
                    <a:ext uri="{9D8B030D-6E8A-4147-A177-3AD203B41FA5}">
                      <a16:colId xmlns:a16="http://schemas.microsoft.com/office/drawing/2014/main" val="1337843456"/>
                    </a:ext>
                  </a:extLst>
                </a:gridCol>
              </a:tblGrid>
              <a:tr h="371086">
                <a:tc>
                  <a:txBody>
                    <a:bodyPr/>
                    <a:lstStyle/>
                    <a:p>
                      <a:r>
                        <a:rPr lang="en-GB" sz="1800" dirty="0"/>
                        <a:t>Computing</a:t>
                      </a:r>
                    </a:p>
                  </a:txBody>
                  <a:tcPr anchor="ctr"/>
                </a:tc>
                <a:extLst>
                  <a:ext uri="{0D108BD9-81ED-4DB2-BD59-A6C34878D82A}">
                    <a16:rowId xmlns:a16="http://schemas.microsoft.com/office/drawing/2014/main" val="1786578608"/>
                  </a:ext>
                </a:extLst>
              </a:tr>
              <a:tr h="1402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i="0" u="none" strike="noStrike" noProof="0" dirty="0">
                          <a:latin typeface="Calibri"/>
                        </a:rPr>
                        <a:t>This term, we </a:t>
                      </a:r>
                      <a:r>
                        <a:rPr lang="en-GB" sz="1300" b="0" kern="1200" dirty="0">
                          <a:solidFill>
                            <a:schemeClr val="dk1"/>
                          </a:solidFill>
                          <a:effectLst/>
                          <a:latin typeface="+mn-lt"/>
                          <a:ea typeface="+mn-ea"/>
                          <a:cs typeface="+mn-cs"/>
                        </a:rPr>
                        <a:t>will use a range of techniques to create a stop-frame animation using tablets. We will apply those skills to create a story-based animation. This unit will conclude by adding other types of media to their animation, such as music and text.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b="0" i="0" u="none" strike="noStrike" noProof="0" dirty="0">
                        <a:latin typeface="Calibri"/>
                      </a:endParaRP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2428349758"/>
              </p:ext>
            </p:extLst>
          </p:nvPr>
        </p:nvGraphicFramePr>
        <p:xfrm>
          <a:off x="4464116" y="4473058"/>
          <a:ext cx="1987309" cy="2294899"/>
        </p:xfrm>
        <a:graphic>
          <a:graphicData uri="http://schemas.openxmlformats.org/drawingml/2006/table">
            <a:tbl>
              <a:tblPr firstRow="1" bandRow="1">
                <a:tableStyleId>{5C22544A-7EE6-4342-B048-85BDC9FD1C3A}</a:tableStyleId>
              </a:tblPr>
              <a:tblGrid>
                <a:gridCol w="1987309">
                  <a:extLst>
                    <a:ext uri="{9D8B030D-6E8A-4147-A177-3AD203B41FA5}">
                      <a16:colId xmlns:a16="http://schemas.microsoft.com/office/drawing/2014/main" val="1337843456"/>
                    </a:ext>
                  </a:extLst>
                </a:gridCol>
              </a:tblGrid>
              <a:tr h="436292">
                <a:tc>
                  <a:txBody>
                    <a:bodyPr/>
                    <a:lstStyle/>
                    <a:p>
                      <a:r>
                        <a:rPr lang="en-GB" dirty="0"/>
                        <a:t>PSHE</a:t>
                      </a:r>
                    </a:p>
                  </a:txBody>
                  <a:tcPr anchor="ctr"/>
                </a:tc>
                <a:extLst>
                  <a:ext uri="{0D108BD9-81ED-4DB2-BD59-A6C34878D82A}">
                    <a16:rowId xmlns:a16="http://schemas.microsoft.com/office/drawing/2014/main" val="1786578608"/>
                  </a:ext>
                </a:extLst>
              </a:tr>
              <a:tr h="1858607">
                <a:tc>
                  <a:txBody>
                    <a:bodyPr/>
                    <a:lstStyle/>
                    <a:p>
                      <a:r>
                        <a:rPr lang="en-GB" sz="1200" dirty="0"/>
                        <a:t>We</a:t>
                      </a:r>
                      <a:r>
                        <a:rPr lang="en-GB" sz="1200" baseline="0" dirty="0"/>
                        <a:t> will be looking at the unit ‘healthy me’. We will be looking at keeping ourselves healthy physically and with friendships. We will be discussing how to keep calm in difficult situations and who to call in emergencies.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1679877162"/>
              </p:ext>
            </p:extLst>
          </p:nvPr>
        </p:nvGraphicFramePr>
        <p:xfrm>
          <a:off x="6512767" y="4472814"/>
          <a:ext cx="1647811" cy="2319868"/>
        </p:xfrm>
        <a:graphic>
          <a:graphicData uri="http://schemas.openxmlformats.org/drawingml/2006/table">
            <a:tbl>
              <a:tblPr firstRow="1" bandRow="1">
                <a:tableStyleId>{5C22544A-7EE6-4342-B048-85BDC9FD1C3A}</a:tableStyleId>
              </a:tblPr>
              <a:tblGrid>
                <a:gridCol w="1647811">
                  <a:extLst>
                    <a:ext uri="{9D8B030D-6E8A-4147-A177-3AD203B41FA5}">
                      <a16:colId xmlns:a16="http://schemas.microsoft.com/office/drawing/2014/main" val="1337843456"/>
                    </a:ext>
                  </a:extLst>
                </a:gridCol>
              </a:tblGrid>
              <a:tr h="445348">
                <a:tc>
                  <a:txBody>
                    <a:bodyPr/>
                    <a:lstStyle/>
                    <a:p>
                      <a:r>
                        <a:rPr lang="en-GB" dirty="0"/>
                        <a:t>PE</a:t>
                      </a:r>
                    </a:p>
                  </a:txBody>
                  <a:tcPr anchor="ctr"/>
                </a:tc>
                <a:extLst>
                  <a:ext uri="{0D108BD9-81ED-4DB2-BD59-A6C34878D82A}">
                    <a16:rowId xmlns:a16="http://schemas.microsoft.com/office/drawing/2014/main" val="1786578608"/>
                  </a:ext>
                </a:extLst>
              </a:tr>
              <a:tr h="1862372">
                <a:tc>
                  <a:txBody>
                    <a:bodyPr/>
                    <a:lstStyle/>
                    <a:p>
                      <a:r>
                        <a:rPr lang="en-GB" sz="1300" baseline="0" dirty="0"/>
                        <a:t>The unit this term is Athletics. We will use running, jumping and throwing techniques to develop these skills. We will be set challenges to help achieve our personal bests. </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556036796"/>
              </p:ext>
            </p:extLst>
          </p:nvPr>
        </p:nvGraphicFramePr>
        <p:xfrm>
          <a:off x="8221919" y="4467702"/>
          <a:ext cx="1835339" cy="2305874"/>
        </p:xfrm>
        <a:graphic>
          <a:graphicData uri="http://schemas.openxmlformats.org/drawingml/2006/table">
            <a:tbl>
              <a:tblPr firstRow="1" bandRow="1">
                <a:tableStyleId>{5C22544A-7EE6-4342-B048-85BDC9FD1C3A}</a:tableStyleId>
              </a:tblPr>
              <a:tblGrid>
                <a:gridCol w="1835339">
                  <a:extLst>
                    <a:ext uri="{9D8B030D-6E8A-4147-A177-3AD203B41FA5}">
                      <a16:colId xmlns:a16="http://schemas.microsoft.com/office/drawing/2014/main" val="1337843456"/>
                    </a:ext>
                  </a:extLst>
                </a:gridCol>
              </a:tblGrid>
              <a:tr h="490795">
                <a:tc>
                  <a:txBody>
                    <a:bodyPr/>
                    <a:lstStyle/>
                    <a:p>
                      <a:r>
                        <a:rPr lang="en-GB" dirty="0"/>
                        <a:t>Music</a:t>
                      </a:r>
                    </a:p>
                  </a:txBody>
                  <a:tcPr anchor="ctr"/>
                </a:tc>
                <a:extLst>
                  <a:ext uri="{0D108BD9-81ED-4DB2-BD59-A6C34878D82A}">
                    <a16:rowId xmlns:a16="http://schemas.microsoft.com/office/drawing/2014/main" val="1786578608"/>
                  </a:ext>
                </a:extLst>
              </a:tr>
              <a:tr h="1815079">
                <a:tc>
                  <a:txBody>
                    <a:bodyPr/>
                    <a:lstStyle/>
                    <a:p>
                      <a:r>
                        <a:rPr lang="en-US" sz="1400" dirty="0"/>
                        <a:t>This term, we will be learning about jazz music through singing and playing recorder.</a:t>
                      </a:r>
                      <a:endParaRPr lang="en-GB" sz="130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2728863994"/>
              </p:ext>
            </p:extLst>
          </p:nvPr>
        </p:nvGraphicFramePr>
        <p:xfrm>
          <a:off x="10118600" y="4469670"/>
          <a:ext cx="1868634" cy="2303906"/>
        </p:xfrm>
        <a:graphic>
          <a:graphicData uri="http://schemas.openxmlformats.org/drawingml/2006/table">
            <a:tbl>
              <a:tblPr firstRow="1" bandRow="1">
                <a:tableStyleId>{5C22544A-7EE6-4342-B048-85BDC9FD1C3A}</a:tableStyleId>
              </a:tblPr>
              <a:tblGrid>
                <a:gridCol w="1868634">
                  <a:extLst>
                    <a:ext uri="{9D8B030D-6E8A-4147-A177-3AD203B41FA5}">
                      <a16:colId xmlns:a16="http://schemas.microsoft.com/office/drawing/2014/main" val="1337843456"/>
                    </a:ext>
                  </a:extLst>
                </a:gridCol>
              </a:tblGrid>
              <a:tr h="490238">
                <a:tc>
                  <a:txBody>
                    <a:bodyPr/>
                    <a:lstStyle/>
                    <a:p>
                      <a:r>
                        <a:rPr lang="en-GB" dirty="0"/>
                        <a:t>French </a:t>
                      </a:r>
                      <a:endParaRPr lang="en-GB"/>
                    </a:p>
                  </a:txBody>
                  <a:tcPr anchor="ctr"/>
                </a:tc>
                <a:extLst>
                  <a:ext uri="{0D108BD9-81ED-4DB2-BD59-A6C34878D82A}">
                    <a16:rowId xmlns:a16="http://schemas.microsoft.com/office/drawing/2014/main" val="1786578608"/>
                  </a:ext>
                </a:extLst>
              </a:tr>
              <a:tr h="1813668">
                <a:tc>
                  <a:txBody>
                    <a:bodyPr/>
                    <a:lstStyle/>
                    <a:p>
                      <a:pPr marL="0" marR="0" lvl="0" indent="0" algn="l" rtl="0" eaLnBrk="1" fontAlgn="auto" latinLnBrk="0" hangingPunct="1">
                        <a:lnSpc>
                          <a:spcPct val="100000"/>
                        </a:lnSpc>
                        <a:spcBef>
                          <a:spcPts val="0"/>
                        </a:spcBef>
                        <a:spcAft>
                          <a:spcPts val="0"/>
                        </a:spcAft>
                        <a:buClrTx/>
                        <a:buSzTx/>
                        <a:buFontTx/>
                        <a:buNone/>
                      </a:pPr>
                      <a:r>
                        <a:rPr lang="en-GB" sz="1300" kern="1200" dirty="0">
                          <a:solidFill>
                            <a:srgbClr val="000000"/>
                          </a:solidFill>
                          <a:effectLst/>
                        </a:rPr>
                        <a:t>This term, we will be learning how to say </a:t>
                      </a:r>
                      <a:r>
                        <a:rPr lang="en-US" sz="1300" dirty="0"/>
                        <a:t>with ‘je </a:t>
                      </a:r>
                      <a:r>
                        <a:rPr lang="en-US" sz="1300" dirty="0" err="1"/>
                        <a:t>peux</a:t>
                      </a:r>
                      <a:r>
                        <a:rPr lang="en-US" sz="1300" dirty="0"/>
                        <a:t>’ (I am able) and ‘je ne </a:t>
                      </a:r>
                      <a:r>
                        <a:rPr lang="en-US" sz="1300" dirty="0" err="1"/>
                        <a:t>peux</a:t>
                      </a:r>
                      <a:r>
                        <a:rPr lang="en-US" sz="1300" dirty="0"/>
                        <a:t> pas’ (I am not able) different actions. We will try to use the conjunctions et’ (and) / ‘</a:t>
                      </a:r>
                      <a:r>
                        <a:rPr lang="en-US" sz="1300" dirty="0" err="1"/>
                        <a:t>mais</a:t>
                      </a:r>
                      <a:r>
                        <a:rPr lang="en-US" sz="1300" dirty="0"/>
                        <a:t>’ (but). </a:t>
                      </a:r>
                      <a:endParaRPr lang="en-GB" sz="1300" kern="1200" dirty="0">
                        <a:solidFill>
                          <a:srgbClr val="000000"/>
                        </a:solidFill>
                        <a:effectLst/>
                      </a:endParaRP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2BC8FF-D64D-430B-B35D-F2C5F72C9672}">
  <ds:schemaRefs>
    <ds:schemaRef ds:uri="http://purl.org/dc/elements/1.1/"/>
    <ds:schemaRef ds:uri="http://purl.org/dc/dcmitype/"/>
    <ds:schemaRef ds:uri="http://schemas.microsoft.com/office/2006/documentManagement/types"/>
    <ds:schemaRef ds:uri="http://schemas.microsoft.com/office/2006/metadata/properties"/>
    <ds:schemaRef ds:uri="566cb0dc-d351-45af-9abe-2a4c6f397d9b"/>
    <ds:schemaRef ds:uri="http://purl.org/dc/terms/"/>
    <ds:schemaRef ds:uri="d4bfe957-5417-4326-b3ca-2e7faf1b0fa8"/>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3.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13520</TotalTime>
  <Words>611</Words>
  <Application>Microsoft Office PowerPoint</Application>
  <PresentationFormat>Widescreen</PresentationFormat>
  <Paragraphs>24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Naomi Stafford</cp:lastModifiedBy>
  <cp:revision>596</cp:revision>
  <dcterms:created xsi:type="dcterms:W3CDTF">2022-01-07T10:34:56Z</dcterms:created>
  <dcterms:modified xsi:type="dcterms:W3CDTF">2025-02-28T07:58:09Z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