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81" d="100"/>
          <a:sy n="81" d="100"/>
        </p:scale>
        <p:origin x="120"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A7FBF1-0E86-40B2-BC13-B31FD63B66B6}" type="datetimeFigureOut">
              <a:rPr lang="en-GB" smtClean="0"/>
              <a:t>10/01/2025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0A58FE-D066-48C0-9EF9-3482749A8A84}" type="slidenum">
              <a:rPr lang="en-GB" smtClean="0"/>
              <a:t>‹#›</a:t>
            </a:fld>
            <a:endParaRPr lang="en-GB"/>
          </a:p>
        </p:txBody>
      </p:sp>
    </p:spTree>
    <p:extLst>
      <p:ext uri="{BB962C8B-B14F-4D97-AF65-F5344CB8AC3E}">
        <p14:creationId xmlns:p14="http://schemas.microsoft.com/office/powerpoint/2010/main" val="2224202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0A58FE-D066-48C0-9EF9-3482749A8A84}" type="slidenum">
              <a:rPr lang="en-GB" smtClean="0"/>
              <a:t>1</a:t>
            </a:fld>
            <a:endParaRPr lang="en-GB"/>
          </a:p>
        </p:txBody>
      </p:sp>
    </p:spTree>
    <p:extLst>
      <p:ext uri="{BB962C8B-B14F-4D97-AF65-F5344CB8AC3E}">
        <p14:creationId xmlns:p14="http://schemas.microsoft.com/office/powerpoint/2010/main" val="4240567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10/01/2025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10/01/2025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sz="1400" dirty="0">
                <a:solidFill>
                  <a:srgbClr val="000000"/>
                </a:solidFill>
                <a:latin typeface="Calibri" panose="020F0502020204030204" pitchFamily="34" charset="0"/>
              </a:rPr>
              <a:t>T</a:t>
            </a:r>
            <a:r>
              <a:rPr kumimoji="0" lang="en-GB" altLang="en-US" sz="1400" b="0" i="0" u="none" strike="noStrike" cap="none" normalizeH="0" baseline="0" dirty="0">
                <a:ln>
                  <a:noFill/>
                </a:ln>
                <a:solidFill>
                  <a:srgbClr val="000000"/>
                </a:solidFill>
                <a:effectLst/>
                <a:latin typeface="Calibri" panose="020F0502020204030204" pitchFamily="34" charset="0"/>
              </a:rPr>
              <a:t>his term 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rgbClr val="000000"/>
                </a:solidFill>
                <a:effectLst/>
                <a:latin typeface="Calibri" panose="020F0502020204030204" pitchFamily="34" charset="0"/>
              </a:rPr>
              <a:t>Toucan Class</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209550662"/>
              </p:ext>
            </p:extLst>
          </p:nvPr>
        </p:nvGraphicFramePr>
        <p:xfrm>
          <a:off x="4464117" y="208976"/>
          <a:ext cx="3686721" cy="251808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(Writing)</a:t>
                      </a:r>
                    </a:p>
                  </a:txBody>
                  <a:tcPr anchor="ctr"/>
                </a:tc>
                <a:extLst>
                  <a:ext uri="{0D108BD9-81ED-4DB2-BD59-A6C34878D82A}">
                    <a16:rowId xmlns:a16="http://schemas.microsoft.com/office/drawing/2014/main" val="1786578608"/>
                  </a:ext>
                </a:extLst>
              </a:tr>
              <a:tr h="1914876">
                <a:tc>
                  <a:txBody>
                    <a:bodyPr/>
                    <a:lstStyle/>
                    <a:p>
                      <a:r>
                        <a:rPr lang="en-GB" sz="1350" dirty="0"/>
                        <a:t>We will be reading ‘The </a:t>
                      </a:r>
                      <a:r>
                        <a:rPr lang="en-GB" sz="1350" dirty="0" err="1"/>
                        <a:t>Watertower</a:t>
                      </a:r>
                      <a:r>
                        <a:rPr lang="en-GB" sz="1350" dirty="0"/>
                        <a:t>’ by Gary Crew and Steven Woolman and using it as an opportunity to write a descriptive recount. After this, we will read ‘The Misadventures of Fredrick’ by Ben Manley and Emma Chichester Clark to write persuasively. Throughout these lessons, we will look at genre features, compositional choices according to writing purpose, sentence level, word level including punctuation and grammatical terminology.</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1172069683"/>
              </p:ext>
            </p:extLst>
          </p:nvPr>
        </p:nvGraphicFramePr>
        <p:xfrm>
          <a:off x="8198698" y="208975"/>
          <a:ext cx="3792164" cy="251460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350" dirty="0"/>
                        <a:t>We will continue our work on fractions this half –term by comparing, ordering, adding, subtracting, multiplying and dividing fractions. We will then use our knowledge to move into decimals and percentages. As well as this, we will have the opportunity to measure volume and capacity, and recognise 3-D and 2-D representations. Throughout these lessons we will be constantly looking at opportunities to improve our reasoning and problem-solving skills.</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3835984879"/>
              </p:ext>
            </p:extLst>
          </p:nvPr>
        </p:nvGraphicFramePr>
        <p:xfrm>
          <a:off x="191397" y="1264920"/>
          <a:ext cx="4163471" cy="2103120"/>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17604">
                <a:tc>
                  <a:txBody>
                    <a:bodyPr/>
                    <a:lstStyle/>
                    <a:p>
                      <a:r>
                        <a:rPr lang="en-GB" dirty="0"/>
                        <a:t>Science</a:t>
                      </a:r>
                    </a:p>
                  </a:txBody>
                  <a:tcPr anchor="ctr"/>
                </a:tc>
                <a:extLst>
                  <a:ext uri="{0D108BD9-81ED-4DB2-BD59-A6C34878D82A}">
                    <a16:rowId xmlns:a16="http://schemas.microsoft.com/office/drawing/2014/main" val="1786578608"/>
                  </a:ext>
                </a:extLst>
              </a:tr>
              <a:tr h="1692684">
                <a:tc>
                  <a:txBody>
                    <a:bodyPr/>
                    <a:lstStyle/>
                    <a:p>
                      <a:r>
                        <a:rPr lang="en-GB" sz="1350" dirty="0"/>
                        <a:t>This half- term we will be learning about </a:t>
                      </a:r>
                      <a:r>
                        <a:rPr lang="en-GB" sz="1350" b="1" dirty="0"/>
                        <a:t>Earth and Space</a:t>
                      </a:r>
                      <a:r>
                        <a:rPr lang="en-GB" sz="1350" dirty="0"/>
                        <a:t>. We will continue to be investigating and devising experiments that prove or disprove a hypothesis. As well as building our knowledge and understanding of reliable and unreliable data. We will start the half-term by recapping our knowledge of Space before looking in more detail at Earth’s place within the solar system and it’s relationship with the Sun and Moon.</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4128323833"/>
              </p:ext>
            </p:extLst>
          </p:nvPr>
        </p:nvGraphicFramePr>
        <p:xfrm>
          <a:off x="201137" y="3368040"/>
          <a:ext cx="4163471" cy="1691640"/>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17907">
                <a:tc>
                  <a:txBody>
                    <a:bodyPr/>
                    <a:lstStyle/>
                    <a:p>
                      <a:r>
                        <a:rPr lang="en-GB" dirty="0"/>
                        <a:t>Geography</a:t>
                      </a:r>
                    </a:p>
                  </a:txBody>
                  <a:tcPr anchor="ctr"/>
                </a:tc>
                <a:extLst>
                  <a:ext uri="{0D108BD9-81ED-4DB2-BD59-A6C34878D82A}">
                    <a16:rowId xmlns:a16="http://schemas.microsoft.com/office/drawing/2014/main" val="1786578608"/>
                  </a:ext>
                </a:extLst>
              </a:tr>
              <a:tr h="1192153">
                <a:tc>
                  <a:txBody>
                    <a:bodyPr/>
                    <a:lstStyle/>
                    <a:p>
                      <a:r>
                        <a:rPr lang="en-GB" sz="1350" dirty="0"/>
                        <a:t>We will be learning all about </a:t>
                      </a:r>
                      <a:r>
                        <a:rPr lang="en-GB" sz="1350" b="1" dirty="0"/>
                        <a:t>Biomes</a:t>
                      </a:r>
                      <a:r>
                        <a:rPr lang="en-GB" sz="1350" dirty="0"/>
                        <a:t> to understand the diversity of plants, animals, climates and landscapes exist around the world. We will be looking at different Biomes and understanding that what lives there depend on a  variety of factors like how warm or cold it is, how dry or wet it is and how fertile the soil is.</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141337389"/>
              </p:ext>
            </p:extLst>
          </p:nvPr>
        </p:nvGraphicFramePr>
        <p:xfrm>
          <a:off x="201137" y="5139680"/>
          <a:ext cx="4163471" cy="1558044"/>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26486">
                <a:tc>
                  <a:txBody>
                    <a:bodyPr/>
                    <a:lstStyle/>
                    <a:p>
                      <a:r>
                        <a:rPr lang="en-GB" dirty="0"/>
                        <a:t>Art</a:t>
                      </a:r>
                    </a:p>
                  </a:txBody>
                  <a:tcPr anchor="ctr"/>
                </a:tc>
                <a:extLst>
                  <a:ext uri="{0D108BD9-81ED-4DB2-BD59-A6C34878D82A}">
                    <a16:rowId xmlns:a16="http://schemas.microsoft.com/office/drawing/2014/main" val="1786578608"/>
                  </a:ext>
                </a:extLst>
              </a:tr>
              <a:tr h="1192284">
                <a:tc>
                  <a:txBody>
                    <a:bodyPr/>
                    <a:lstStyle/>
                    <a:p>
                      <a:r>
                        <a:rPr lang="en-GB" sz="1400" dirty="0"/>
                        <a:t>We will be looking at the relationship between Art and Fashion. As always, we will investigate a range of artists, look at what styles of art influenced fashion and explore how expressionist artists inspired fashion designers.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065280731"/>
              </p:ext>
            </p:extLst>
          </p:nvPr>
        </p:nvGraphicFramePr>
        <p:xfrm>
          <a:off x="4464117" y="2723575"/>
          <a:ext cx="3686721" cy="17732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a:t>RE</a:t>
                      </a:r>
                    </a:p>
                  </a:txBody>
                  <a:tcPr anchor="ctr"/>
                </a:tc>
                <a:extLst>
                  <a:ext uri="{0D108BD9-81ED-4DB2-BD59-A6C34878D82A}">
                    <a16:rowId xmlns:a16="http://schemas.microsoft.com/office/drawing/2014/main" val="1786578608"/>
                  </a:ext>
                </a:extLst>
              </a:tr>
              <a:tr h="1402160">
                <a:tc>
                  <a:txBody>
                    <a:bodyPr/>
                    <a:lstStyle/>
                    <a:p>
                      <a:r>
                        <a:rPr lang="en-GB" sz="1350" dirty="0"/>
                        <a:t>This half-term we will be answering the question,</a:t>
                      </a:r>
                      <a:r>
                        <a:rPr lang="en-GB" sz="1350" kern="1200" dirty="0">
                          <a:solidFill>
                            <a:schemeClr val="dk1"/>
                          </a:solidFill>
                          <a:effectLst/>
                          <a:latin typeface="+mn-lt"/>
                          <a:ea typeface="+mn-ea"/>
                          <a:cs typeface="+mn-cs"/>
                        </a:rPr>
                        <a:t> “What is the best way for a Muslim to show commitment to God?” To do this we will explore the word commitment and learn some ways in how Muslims show commitment, like through prayer, helping the poor and fasting.</a:t>
                      </a:r>
                      <a:endParaRPr lang="en-GB" sz="1350" dirty="0"/>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2332085339"/>
              </p:ext>
            </p:extLst>
          </p:nvPr>
        </p:nvGraphicFramePr>
        <p:xfrm>
          <a:off x="8198698" y="2723575"/>
          <a:ext cx="3792164" cy="190270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r>
                        <a:rPr lang="en-GB" sz="1350" dirty="0"/>
                        <a:t>We will be covering </a:t>
                      </a:r>
                      <a:r>
                        <a:rPr lang="en-GB" sz="1350" dirty="0" err="1"/>
                        <a:t>Microbits</a:t>
                      </a:r>
                      <a:r>
                        <a:rPr lang="en-GB" sz="1350" dirty="0"/>
                        <a:t> this half term. We will start by looking at what a </a:t>
                      </a:r>
                      <a:r>
                        <a:rPr lang="en-GB" sz="1350" dirty="0" err="1"/>
                        <a:t>Microbit</a:t>
                      </a:r>
                      <a:r>
                        <a:rPr lang="en-GB" sz="1350" dirty="0"/>
                        <a:t> is and how we can use it safely. Then, we will begin to writing our own programming which we can transfer onto the </a:t>
                      </a:r>
                      <a:r>
                        <a:rPr lang="en-GB" sz="1350" dirty="0" err="1"/>
                        <a:t>microbit</a:t>
                      </a:r>
                      <a:r>
                        <a:rPr lang="en-GB" sz="1350" dirty="0"/>
                        <a:t>. Eventually, we will be able to our programming skills write messages and even make short animations.</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907207032"/>
              </p:ext>
            </p:extLst>
          </p:nvPr>
        </p:nvGraphicFramePr>
        <p:xfrm>
          <a:off x="4464117" y="4578482"/>
          <a:ext cx="1858514" cy="2200449"/>
        </p:xfrm>
        <a:graphic>
          <a:graphicData uri="http://schemas.openxmlformats.org/drawingml/2006/table">
            <a:tbl>
              <a:tblPr firstRow="1" bandRow="1">
                <a:tableStyleId>{93296810-A885-4BE3-A3E7-6D5BEEA58F35}</a:tableStyleId>
              </a:tblPr>
              <a:tblGrid>
                <a:gridCol w="1858514">
                  <a:extLst>
                    <a:ext uri="{9D8B030D-6E8A-4147-A177-3AD203B41FA5}">
                      <a16:colId xmlns:a16="http://schemas.microsoft.com/office/drawing/2014/main" val="1337843456"/>
                    </a:ext>
                  </a:extLst>
                </a:gridCol>
              </a:tblGrid>
              <a:tr h="423225">
                <a:tc>
                  <a:txBody>
                    <a:bodyPr/>
                    <a:lstStyle/>
                    <a:p>
                      <a:r>
                        <a:rPr lang="en-GB" dirty="0"/>
                        <a:t>PSHE</a:t>
                      </a:r>
                    </a:p>
                  </a:txBody>
                  <a:tcPr anchor="ctr"/>
                </a:tc>
                <a:extLst>
                  <a:ext uri="{0D108BD9-81ED-4DB2-BD59-A6C34878D82A}">
                    <a16:rowId xmlns:a16="http://schemas.microsoft.com/office/drawing/2014/main" val="1786578608"/>
                  </a:ext>
                </a:extLst>
              </a:tr>
              <a:tr h="1777224">
                <a:tc>
                  <a:txBody>
                    <a:bodyPr/>
                    <a:lstStyle/>
                    <a:p>
                      <a:r>
                        <a:rPr lang="en-GB" sz="1350" dirty="0"/>
                        <a:t>Our unit of work is dreams and goals where we will be learning about the importance of being aspirational and recognising what is important.</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3680682309"/>
              </p:ext>
            </p:extLst>
          </p:nvPr>
        </p:nvGraphicFramePr>
        <p:xfrm>
          <a:off x="6422141" y="4578322"/>
          <a:ext cx="1738438" cy="2202211"/>
        </p:xfrm>
        <a:graphic>
          <a:graphicData uri="http://schemas.openxmlformats.org/drawingml/2006/table">
            <a:tbl>
              <a:tblPr firstRow="1" bandRow="1">
                <a:tableStyleId>{93296810-A885-4BE3-A3E7-6D5BEEA58F35}</a:tableStyleId>
              </a:tblPr>
              <a:tblGrid>
                <a:gridCol w="1738438">
                  <a:extLst>
                    <a:ext uri="{9D8B030D-6E8A-4147-A177-3AD203B41FA5}">
                      <a16:colId xmlns:a16="http://schemas.microsoft.com/office/drawing/2014/main" val="1337843456"/>
                    </a:ext>
                  </a:extLst>
                </a:gridCol>
              </a:tblGrid>
              <a:tr h="424987">
                <a:tc>
                  <a:txBody>
                    <a:bodyPr/>
                    <a:lstStyle/>
                    <a:p>
                      <a:r>
                        <a:rPr lang="en-GB" dirty="0"/>
                        <a:t>PE</a:t>
                      </a:r>
                    </a:p>
                  </a:txBody>
                  <a:tcPr anchor="ctr"/>
                </a:tc>
                <a:extLst>
                  <a:ext uri="{0D108BD9-81ED-4DB2-BD59-A6C34878D82A}">
                    <a16:rowId xmlns:a16="http://schemas.microsoft.com/office/drawing/2014/main" val="1786578608"/>
                  </a:ext>
                </a:extLst>
              </a:tr>
              <a:tr h="1777224">
                <a:tc>
                  <a:txBody>
                    <a:bodyPr/>
                    <a:lstStyle/>
                    <a:p>
                      <a:r>
                        <a:rPr lang="en-GB" sz="1350" dirty="0"/>
                        <a:t>This half-term we will be doing dance with Mr. </a:t>
                      </a:r>
                      <a:r>
                        <a:rPr lang="en-GB" sz="1350" dirty="0" err="1"/>
                        <a:t>Tinkler</a:t>
                      </a:r>
                      <a:r>
                        <a:rPr lang="en-GB" sz="1350" dirty="0"/>
                        <a:t>. On Fridays, we will be learning the importance of rhythm and movement when being active.</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070024722"/>
              </p:ext>
            </p:extLst>
          </p:nvPr>
        </p:nvGraphicFramePr>
        <p:xfrm>
          <a:off x="8221919" y="4573126"/>
          <a:ext cx="1835339" cy="2200449"/>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68356">
                <a:tc>
                  <a:txBody>
                    <a:bodyPr/>
                    <a:lstStyle/>
                    <a:p>
                      <a:r>
                        <a:rPr lang="en-GB" dirty="0"/>
                        <a:t>Music</a:t>
                      </a:r>
                    </a:p>
                  </a:txBody>
                  <a:tcPr anchor="ctr"/>
                </a:tc>
                <a:extLst>
                  <a:ext uri="{0D108BD9-81ED-4DB2-BD59-A6C34878D82A}">
                    <a16:rowId xmlns:a16="http://schemas.microsoft.com/office/drawing/2014/main" val="1786578608"/>
                  </a:ext>
                </a:extLst>
              </a:tr>
              <a:tr h="1732093">
                <a:tc>
                  <a:txBody>
                    <a:bodyPr/>
                    <a:lstStyle/>
                    <a:p>
                      <a:r>
                        <a:rPr lang="en-GB" sz="1300" i="0" kern="1200" dirty="0">
                          <a:solidFill>
                            <a:schemeClr val="dk1"/>
                          </a:solidFill>
                          <a:effectLst/>
                          <a:latin typeface="+mn-lt"/>
                          <a:ea typeface="+mn-ea"/>
                          <a:cs typeface="+mn-cs"/>
                        </a:rPr>
                        <a:t>We will be further  learning about the origin and style of Hip-hop music to influence our own musical compositions using the online resources of </a:t>
                      </a:r>
                      <a:r>
                        <a:rPr lang="en-GB" sz="1300" i="0" kern="1200" dirty="0" err="1">
                          <a:solidFill>
                            <a:schemeClr val="dk1"/>
                          </a:solidFill>
                          <a:effectLst/>
                          <a:latin typeface="+mn-lt"/>
                          <a:ea typeface="+mn-ea"/>
                          <a:cs typeface="+mn-cs"/>
                        </a:rPr>
                        <a:t>Yumu</a:t>
                      </a:r>
                      <a:r>
                        <a:rPr lang="en-GB" sz="1300" i="0" kern="1200" dirty="0">
                          <a:solidFill>
                            <a:schemeClr val="dk1"/>
                          </a:solidFill>
                          <a:effectLst/>
                          <a:latin typeface="+mn-lt"/>
                          <a:ea typeface="+mn-ea"/>
                          <a:cs typeface="+mn-cs"/>
                        </a:rPr>
                        <a:t>.</a:t>
                      </a:r>
                      <a:endParaRPr lang="en-GB" sz="13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332838150"/>
              </p:ext>
            </p:extLst>
          </p:nvPr>
        </p:nvGraphicFramePr>
        <p:xfrm>
          <a:off x="10118600" y="4575004"/>
          <a:ext cx="1868634" cy="2205529"/>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502423">
                <a:tc>
                  <a:txBody>
                    <a:bodyPr/>
                    <a:lstStyle/>
                    <a:p>
                      <a:r>
                        <a:rPr lang="en-GB" dirty="0"/>
                        <a:t>French</a:t>
                      </a:r>
                    </a:p>
                  </a:txBody>
                  <a:tcPr anchor="ctr"/>
                </a:tc>
                <a:extLst>
                  <a:ext uri="{0D108BD9-81ED-4DB2-BD59-A6C34878D82A}">
                    <a16:rowId xmlns:a16="http://schemas.microsoft.com/office/drawing/2014/main" val="1786578608"/>
                  </a:ext>
                </a:extLst>
              </a:tr>
              <a:tr h="1703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dk1"/>
                          </a:solidFill>
                          <a:effectLst/>
                          <a:latin typeface="+mn-lt"/>
                          <a:ea typeface="+mn-ea"/>
                          <a:cs typeface="+mn-cs"/>
                        </a:rPr>
                        <a:t>We will be doing “As-</a:t>
                      </a:r>
                      <a:r>
                        <a:rPr lang="en-GB" sz="1350" kern="1200" dirty="0" err="1">
                          <a:solidFill>
                            <a:schemeClr val="dk1"/>
                          </a:solidFill>
                          <a:effectLst/>
                          <a:latin typeface="+mn-lt"/>
                          <a:ea typeface="+mn-ea"/>
                          <a:cs typeface="+mn-cs"/>
                        </a:rPr>
                        <a:t>tu</a:t>
                      </a:r>
                      <a:r>
                        <a:rPr lang="en-GB" sz="1350" kern="1200" dirty="0">
                          <a:solidFill>
                            <a:schemeClr val="dk1"/>
                          </a:solidFill>
                          <a:effectLst/>
                          <a:latin typeface="+mn-lt"/>
                          <a:ea typeface="+mn-ea"/>
                          <a:cs typeface="+mn-cs"/>
                        </a:rPr>
                        <a:t> un animal?” with native speaker Mrs. </a:t>
                      </a:r>
                      <a:r>
                        <a:rPr lang="en-GB" sz="1350" kern="1200" dirty="0" err="1">
                          <a:solidFill>
                            <a:schemeClr val="dk1"/>
                          </a:solidFill>
                          <a:effectLst/>
                          <a:latin typeface="+mn-lt"/>
                          <a:ea typeface="+mn-ea"/>
                          <a:cs typeface="+mn-cs"/>
                        </a:rPr>
                        <a:t>Ougana</a:t>
                      </a:r>
                      <a:r>
                        <a:rPr lang="en-GB" sz="1350" kern="1200" dirty="0">
                          <a:solidFill>
                            <a:schemeClr val="dk1"/>
                          </a:solidFill>
                          <a:effectLst/>
                          <a:latin typeface="+mn-lt"/>
                          <a:ea typeface="+mn-ea"/>
                          <a:cs typeface="+mn-cs"/>
                        </a:rPr>
                        <a:t>.  We will learn new vocabulary around pets and animals through French.</a:t>
                      </a:r>
                    </a:p>
                  </a:txBody>
                  <a:tcPr/>
                </a:tc>
                <a:extLst>
                  <a:ext uri="{0D108BD9-81ED-4DB2-BD59-A6C34878D82A}">
                    <a16:rowId xmlns:a16="http://schemas.microsoft.com/office/drawing/2014/main" val="2171682978"/>
                  </a:ext>
                </a:extLst>
              </a:tr>
            </a:tbl>
          </a:graphicData>
        </a:graphic>
      </p:graphicFrame>
      <p:pic>
        <p:nvPicPr>
          <p:cNvPr id="1026" name="Picture 2" descr="Toucan | San Diego Zoo Animals &amp; Plants">
            <a:extLst>
              <a:ext uri="{FF2B5EF4-FFF2-40B4-BE49-F238E27FC236}">
                <a16:creationId xmlns:a16="http://schemas.microsoft.com/office/drawing/2014/main" id="{67313E34-1723-492A-9D8A-97C2A808E9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7117" y="286703"/>
            <a:ext cx="1538501" cy="865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Props1.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3.xml><?xml version="1.0" encoding="utf-8"?>
<ds:datastoreItem xmlns:ds="http://schemas.openxmlformats.org/officeDocument/2006/customXml" ds:itemID="{FD2BC8FF-D64D-430B-B35D-F2C5F72C9672}">
  <ds:schemaRefs>
    <ds:schemaRef ds:uri="http://purl.org/dc/terms/"/>
    <ds:schemaRef ds:uri="d4bfe957-5417-4326-b3ca-2e7faf1b0fa8"/>
    <ds:schemaRef ds:uri="http://schemas.openxmlformats.org/package/2006/metadata/core-properties"/>
    <ds:schemaRef ds:uri="http://purl.org/dc/elements/1.1/"/>
    <ds:schemaRef ds:uri="http://www.w3.org/XML/1998/namespace"/>
    <ds:schemaRef ds:uri="566cb0dc-d351-45af-9abe-2a4c6f397d9b"/>
    <ds:schemaRef ds:uri="http://schemas.microsoft.com/office/2006/documentManagement/type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1171</TotalTime>
  <Words>580</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Mel Ramsey</cp:lastModifiedBy>
  <cp:revision>43</cp:revision>
  <dcterms:created xsi:type="dcterms:W3CDTF">2022-01-07T10:34:56Z</dcterms:created>
  <dcterms:modified xsi:type="dcterms:W3CDTF">2025-01-10T12:37:27Z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