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788"/>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D3EDF-CA7E-4022-9773-9C9E101F43A3}" type="datetimeFigureOut">
              <a:rPr lang="en-GB" smtClean="0"/>
              <a:t>02/06/2025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4247A-F02B-459B-8942-28D04A1672D3}" type="slidenum">
              <a:rPr lang="en-GB" smtClean="0"/>
              <a:t>‹#›</a:t>
            </a:fld>
            <a:endParaRPr lang="en-GB"/>
          </a:p>
        </p:txBody>
      </p:sp>
    </p:spTree>
    <p:extLst>
      <p:ext uri="{BB962C8B-B14F-4D97-AF65-F5344CB8AC3E}">
        <p14:creationId xmlns:p14="http://schemas.microsoft.com/office/powerpoint/2010/main" val="15574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4247A-F02B-459B-8942-28D04A1672D3}" type="slidenum">
              <a:rPr lang="en-GB" smtClean="0"/>
              <a:t>1</a:t>
            </a:fld>
            <a:endParaRPr lang="en-GB"/>
          </a:p>
        </p:txBody>
      </p:sp>
    </p:spTree>
    <p:extLst>
      <p:ext uri="{BB962C8B-B14F-4D97-AF65-F5344CB8AC3E}">
        <p14:creationId xmlns:p14="http://schemas.microsoft.com/office/powerpoint/2010/main" val="251166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2BDB-127D-4CCA-95DC-5BF7D55E9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6BEEE5-E26D-4F98-AF9F-CD9983C4B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04C868-5A9F-4832-8EC9-0090E65335C9}"/>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5" name="Footer Placeholder 4">
            <a:extLst>
              <a:ext uri="{FF2B5EF4-FFF2-40B4-BE49-F238E27FC236}">
                <a16:creationId xmlns:a16="http://schemas.microsoft.com/office/drawing/2014/main" id="{76CE74FE-5747-4A85-8CF6-46F786F1D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A32454-C9E3-45E1-86BD-C105405943A5}"/>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30976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3220-CD31-4605-8DA6-5A7A4AFCA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4F2523-5B21-4F61-8ACE-C7C33A1FED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9F439-93DA-4DED-9E3C-40A7A9F7FE2B}"/>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5" name="Footer Placeholder 4">
            <a:extLst>
              <a:ext uri="{FF2B5EF4-FFF2-40B4-BE49-F238E27FC236}">
                <a16:creationId xmlns:a16="http://schemas.microsoft.com/office/drawing/2014/main" id="{0219C8FF-EB98-4E3F-9007-BE9074CBC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530AC-E94C-47D3-AC85-CAB823600F89}"/>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70609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02333-6502-4919-A870-56033D4DCC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CC33C-3340-4A44-99A4-3A43316C9A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47597-5C3B-4C7C-9DB4-028D92A0511D}"/>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5" name="Footer Placeholder 4">
            <a:extLst>
              <a:ext uri="{FF2B5EF4-FFF2-40B4-BE49-F238E27FC236}">
                <a16:creationId xmlns:a16="http://schemas.microsoft.com/office/drawing/2014/main" id="{E84E944B-979C-4E30-8749-B15CE8AEB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C824A-0B7D-4188-AEB1-6E4A76D9747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52822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2B08-E0D7-4AE1-9B59-477BACCA96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BB42F-87C0-4F52-BBA7-1DDF53F39D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3FF57-D74D-4B1B-A7BB-14431C15437E}"/>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5" name="Footer Placeholder 4">
            <a:extLst>
              <a:ext uri="{FF2B5EF4-FFF2-40B4-BE49-F238E27FC236}">
                <a16:creationId xmlns:a16="http://schemas.microsoft.com/office/drawing/2014/main" id="{3903CB4D-3811-419D-ABD2-D2F5BB247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32993-B291-45C1-A4C9-7D9668FB608A}"/>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90236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3EFB-8FA0-4096-829B-E9B8E9993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AD2943-FC3C-4234-A0E6-8112740CB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6F23D-7E1A-4584-A2F8-F3300F694528}"/>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5" name="Footer Placeholder 4">
            <a:extLst>
              <a:ext uri="{FF2B5EF4-FFF2-40B4-BE49-F238E27FC236}">
                <a16:creationId xmlns:a16="http://schemas.microsoft.com/office/drawing/2014/main" id="{5A5348FA-DC5D-4DC0-8E3E-5FD3F717E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FF58F-F166-431D-A4F4-82C645B4979F}"/>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5594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3C80-B963-4AE7-AA61-675C1F8A79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5D092-9AA3-4196-B6D7-6540DBFF6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88759-300B-4ACD-A29F-212F0BA62D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B9F387-0E02-47D4-83D2-21B12DBE5B61}"/>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6" name="Footer Placeholder 5">
            <a:extLst>
              <a:ext uri="{FF2B5EF4-FFF2-40B4-BE49-F238E27FC236}">
                <a16:creationId xmlns:a16="http://schemas.microsoft.com/office/drawing/2014/main" id="{1098C58C-B841-403C-8AEB-C533B15293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12059-00A5-4BB5-89CF-12B0859B89D1}"/>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82084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1B50-03BC-44FD-BD99-CBC85C5B2E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BD8C12-9510-4C93-A6D7-89291E123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DCFA1A-A14B-46BC-8DC1-1ADF67AAA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0272E-BE53-4DF4-B1A7-EA53263C4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128BC9-5650-4494-8762-7193D19023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F4346B-907A-4D4F-A079-18AD41928F14}"/>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8" name="Footer Placeholder 7">
            <a:extLst>
              <a:ext uri="{FF2B5EF4-FFF2-40B4-BE49-F238E27FC236}">
                <a16:creationId xmlns:a16="http://schemas.microsoft.com/office/drawing/2014/main" id="{38293722-1DBA-49AF-85F9-6B69D71625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5977FC-B443-4E2E-BB14-22709E3A7910}"/>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18624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4B08-D3D8-4B32-AF10-094252D9FA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E52E7F-3D00-4E33-9DD3-04CC186250A7}"/>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4" name="Footer Placeholder 3">
            <a:extLst>
              <a:ext uri="{FF2B5EF4-FFF2-40B4-BE49-F238E27FC236}">
                <a16:creationId xmlns:a16="http://schemas.microsoft.com/office/drawing/2014/main" id="{2AAAB1F9-8A14-4F32-A588-1817B45988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96E3E9-4F96-461B-AB20-D0817029B477}"/>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88967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53B75-5EDD-4B30-8349-4EB1D5225B79}"/>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3" name="Footer Placeholder 2">
            <a:extLst>
              <a:ext uri="{FF2B5EF4-FFF2-40B4-BE49-F238E27FC236}">
                <a16:creationId xmlns:a16="http://schemas.microsoft.com/office/drawing/2014/main" id="{01CA0B36-0FBC-4B63-99C5-0E48D9FD6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0E4803-EF21-4799-8196-EBFA1E523DDC}"/>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95312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74CC-A74A-4C02-ABC9-5E28B7CDB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7D96AD-68F2-44F7-9865-31D2F545B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0BA6F5-BA26-4919-AA5F-BC6A456B9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714485-B2C7-48A3-9C87-31D6C6E1396E}"/>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6" name="Footer Placeholder 5">
            <a:extLst>
              <a:ext uri="{FF2B5EF4-FFF2-40B4-BE49-F238E27FC236}">
                <a16:creationId xmlns:a16="http://schemas.microsoft.com/office/drawing/2014/main" id="{5D095F3C-F093-43F1-9A7D-82E0853CC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C612F-E072-40E6-AB35-157EFF982C88}"/>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7524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3637-0112-4ECA-9272-004FEC53C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2AD555-B292-4367-858D-EDFA903C3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857DB4-CFA4-4E16-A9E1-FE55ADB93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91B896-FCF5-4C21-8C8D-78CC0700C219}"/>
              </a:ext>
            </a:extLst>
          </p:cNvPr>
          <p:cNvSpPr>
            <a:spLocks noGrp="1"/>
          </p:cNvSpPr>
          <p:nvPr>
            <p:ph type="dt" sz="half" idx="10"/>
          </p:nvPr>
        </p:nvSpPr>
        <p:spPr/>
        <p:txBody>
          <a:bodyPr/>
          <a:lstStyle/>
          <a:p>
            <a:fld id="{A4FD02C9-3D8C-4CD4-BD60-FDCD58772382}" type="datetimeFigureOut">
              <a:rPr lang="en-GB" smtClean="0"/>
              <a:t>02/06/2025</a:t>
            </a:fld>
            <a:endParaRPr lang="en-GB"/>
          </a:p>
        </p:txBody>
      </p:sp>
      <p:sp>
        <p:nvSpPr>
          <p:cNvPr id="6" name="Footer Placeholder 5">
            <a:extLst>
              <a:ext uri="{FF2B5EF4-FFF2-40B4-BE49-F238E27FC236}">
                <a16:creationId xmlns:a16="http://schemas.microsoft.com/office/drawing/2014/main" id="{1B52DC7F-833E-4D64-A92E-F4E9B1C86F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9F5B7E-34B6-41B6-BBC5-7467C2909B8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47766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3CA0B-2498-457B-AA45-7F54CE125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E1821-33EA-47D8-B75E-16A7D06CE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92FEB-BB09-4D15-A2FD-9690E8A3A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D02C9-3D8C-4CD4-BD60-FDCD58772382}" type="datetimeFigureOut">
              <a:rPr lang="en-GB" smtClean="0"/>
              <a:t>02/06/2025</a:t>
            </a:fld>
            <a:endParaRPr lang="en-GB"/>
          </a:p>
        </p:txBody>
      </p:sp>
      <p:sp>
        <p:nvSpPr>
          <p:cNvPr id="5" name="Footer Placeholder 4">
            <a:extLst>
              <a:ext uri="{FF2B5EF4-FFF2-40B4-BE49-F238E27FC236}">
                <a16:creationId xmlns:a16="http://schemas.microsoft.com/office/drawing/2014/main" id="{90432B41-D5EA-403F-B01D-60973296E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0A5E04-8AAC-4614-88B6-2F9F8404B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DC97-8A51-4447-AC82-4CB2BBC37F54}" type="slidenum">
              <a:rPr lang="en-GB" smtClean="0"/>
              <a:t>‹#›</a:t>
            </a:fld>
            <a:endParaRPr lang="en-GB"/>
          </a:p>
        </p:txBody>
      </p:sp>
    </p:spTree>
    <p:extLst>
      <p:ext uri="{BB962C8B-B14F-4D97-AF65-F5344CB8AC3E}">
        <p14:creationId xmlns:p14="http://schemas.microsoft.com/office/powerpoint/2010/main" val="229176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7D964CA-FAD4-40D5-8A19-F7B4BB4823E1}"/>
              </a:ext>
            </a:extLst>
          </p:cNvPr>
          <p:cNvSpPr txBox="1">
            <a:spLocks noChangeArrowheads="1"/>
          </p:cNvSpPr>
          <p:nvPr/>
        </p:nvSpPr>
        <p:spPr bwMode="auto">
          <a:xfrm>
            <a:off x="201138" y="199551"/>
            <a:ext cx="4163470" cy="1150677"/>
          </a:xfrm>
          <a:prstGeom prst="rect">
            <a:avLst/>
          </a:prstGeom>
          <a:noFill/>
          <a:ln w="28575" algn="in">
            <a:solidFill>
              <a:srgbClr val="92D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Our themes this term </a:t>
            </a:r>
            <a:r>
              <a:rPr lang="en-GB" altLang="en-US" sz="1400" dirty="0">
                <a:solidFill>
                  <a:srgbClr val="000000"/>
                </a:solidFill>
                <a:latin typeface="Calibri" panose="020F0502020204030204" pitchFamily="34" charset="0"/>
              </a:rPr>
              <a:t>are.. </a:t>
            </a:r>
            <a:endParaRPr kumimoji="0" lang="en-GB"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South America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&amp; Pop Art </a:t>
            </a:r>
            <a:endParaRPr kumimoji="0" lang="en-GB" altLang="en-US" sz="1100" b="0" i="0" u="none" strike="noStrike" cap="none" normalizeH="0" baseline="0" dirty="0">
              <a:ln>
                <a:noFill/>
              </a:ln>
              <a:solidFill>
                <a:srgbClr val="000000"/>
              </a:solidFill>
              <a:effectLst/>
              <a:latin typeface="Bernard MT Condensed" panose="020508060609050204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FA8CF3AC-CD02-44AC-BB62-4E92093EB6ED}"/>
              </a:ext>
            </a:extLst>
          </p:cNvPr>
          <p:cNvGraphicFramePr>
            <a:graphicFrameLocks noGrp="1"/>
          </p:cNvGraphicFramePr>
          <p:nvPr>
            <p:extLst>
              <p:ext uri="{D42A27DB-BD31-4B8C-83A1-F6EECF244321}">
                <p14:modId xmlns:p14="http://schemas.microsoft.com/office/powerpoint/2010/main" val="84517603"/>
              </p:ext>
            </p:extLst>
          </p:nvPr>
        </p:nvGraphicFramePr>
        <p:xfrm>
          <a:off x="4464117" y="208976"/>
          <a:ext cx="3686721" cy="2594288"/>
        </p:xfrm>
        <a:graphic>
          <a:graphicData uri="http://schemas.openxmlformats.org/drawingml/2006/table">
            <a:tbl>
              <a:tblPr firstRow="1" bandRow="1">
                <a:tableStyleId>{93296810-A885-4BE3-A3E7-6D5BEEA58F35}</a:tableStyleId>
              </a:tblPr>
              <a:tblGrid>
                <a:gridCol w="3686721">
                  <a:extLst>
                    <a:ext uri="{9D8B030D-6E8A-4147-A177-3AD203B41FA5}">
                      <a16:colId xmlns:a16="http://schemas.microsoft.com/office/drawing/2014/main" val="1337843456"/>
                    </a:ext>
                  </a:extLst>
                </a:gridCol>
              </a:tblGrid>
              <a:tr h="369248">
                <a:tc>
                  <a:txBody>
                    <a:bodyPr/>
                    <a:lstStyle/>
                    <a:p>
                      <a:r>
                        <a:rPr lang="en-GB" dirty="0"/>
                        <a:t>English </a:t>
                      </a:r>
                    </a:p>
                  </a:txBody>
                  <a:tcPr anchor="ctr"/>
                </a:tc>
                <a:extLst>
                  <a:ext uri="{0D108BD9-81ED-4DB2-BD59-A6C34878D82A}">
                    <a16:rowId xmlns:a16="http://schemas.microsoft.com/office/drawing/2014/main" val="1786578608"/>
                  </a:ext>
                </a:extLst>
              </a:tr>
              <a:tr h="1914876">
                <a:tc>
                  <a:txBody>
                    <a:bodyPr/>
                    <a:lstStyle/>
                    <a:p>
                      <a:pPr algn="l">
                        <a:spcAft>
                          <a:spcPts val="0"/>
                        </a:spcAft>
                      </a:pPr>
                      <a:r>
                        <a:rPr lang="en-GB" sz="1400" dirty="0"/>
                        <a:t>This term we will be completing a range of writing challenges, applying our skills and knowledge of grammatical and creative techniques to write in a range of different genres. We will also be developing our speaking and listening skills as we rehearse for our performance of ‘The Amazing Adventures of </a:t>
                      </a:r>
                      <a:r>
                        <a:rPr lang="en-GB" sz="1400" dirty="0" err="1"/>
                        <a:t>Superstan</a:t>
                      </a:r>
                      <a:r>
                        <a:rPr lang="en-GB" sz="1400" dirty="0"/>
                        <a:t>.’</a:t>
                      </a:r>
                    </a:p>
                    <a:p>
                      <a:pPr algn="l">
                        <a:spcAft>
                          <a:spcPts val="0"/>
                        </a:spcAft>
                      </a:pPr>
                      <a:endParaRPr lang="en-GB" sz="1400" dirty="0"/>
                    </a:p>
                    <a:p>
                      <a:pPr algn="l">
                        <a:spcAft>
                          <a:spcPts val="0"/>
                        </a:spcAft>
                      </a:pPr>
                      <a:endParaRPr lang="en-GB" sz="1400" dirty="0"/>
                    </a:p>
                  </a:txBody>
                  <a:tcPr/>
                </a:tc>
                <a:extLst>
                  <a:ext uri="{0D108BD9-81ED-4DB2-BD59-A6C34878D82A}">
                    <a16:rowId xmlns:a16="http://schemas.microsoft.com/office/drawing/2014/main" val="2171682978"/>
                  </a:ext>
                </a:extLst>
              </a:tr>
            </a:tbl>
          </a:graphicData>
        </a:graphic>
      </p:graphicFrame>
      <p:graphicFrame>
        <p:nvGraphicFramePr>
          <p:cNvPr id="8" name="Table 7">
            <a:extLst>
              <a:ext uri="{FF2B5EF4-FFF2-40B4-BE49-F238E27FC236}">
                <a16:creationId xmlns:a16="http://schemas.microsoft.com/office/drawing/2014/main" id="{29206755-AFEA-4C39-969A-3A80F2EEC01F}"/>
              </a:ext>
            </a:extLst>
          </p:cNvPr>
          <p:cNvGraphicFramePr>
            <a:graphicFrameLocks noGrp="1"/>
          </p:cNvGraphicFramePr>
          <p:nvPr>
            <p:extLst>
              <p:ext uri="{D42A27DB-BD31-4B8C-83A1-F6EECF244321}">
                <p14:modId xmlns:p14="http://schemas.microsoft.com/office/powerpoint/2010/main" val="666263227"/>
              </p:ext>
            </p:extLst>
          </p:nvPr>
        </p:nvGraphicFramePr>
        <p:xfrm>
          <a:off x="8198698" y="208975"/>
          <a:ext cx="3792164" cy="2264683"/>
        </p:xfrm>
        <a:graphic>
          <a:graphicData uri="http://schemas.openxmlformats.org/drawingml/2006/table">
            <a:tbl>
              <a:tblPr firstRow="1" bandRow="1">
                <a:tableStyleId>{93296810-A885-4BE3-A3E7-6D5BEEA58F35}</a:tableStyleId>
              </a:tblPr>
              <a:tblGrid>
                <a:gridCol w="3792164">
                  <a:extLst>
                    <a:ext uri="{9D8B030D-6E8A-4147-A177-3AD203B41FA5}">
                      <a16:colId xmlns:a16="http://schemas.microsoft.com/office/drawing/2014/main" val="1337843456"/>
                    </a:ext>
                  </a:extLst>
                </a:gridCol>
              </a:tblGrid>
              <a:tr h="303828">
                <a:tc>
                  <a:txBody>
                    <a:bodyPr/>
                    <a:lstStyle/>
                    <a:p>
                      <a:r>
                        <a:rPr lang="en-GB" dirty="0"/>
                        <a:t>Maths</a:t>
                      </a:r>
                    </a:p>
                  </a:txBody>
                  <a:tcPr anchor="ctr"/>
                </a:tc>
                <a:extLst>
                  <a:ext uri="{0D108BD9-81ED-4DB2-BD59-A6C34878D82A}">
                    <a16:rowId xmlns:a16="http://schemas.microsoft.com/office/drawing/2014/main" val="1786578608"/>
                  </a:ext>
                </a:extLst>
              </a:tr>
              <a:tr h="1898923">
                <a:tc>
                  <a:txBody>
                    <a:bodyPr/>
                    <a:lstStyle/>
                    <a:p>
                      <a:r>
                        <a:rPr lang="en-GB" sz="1400" dirty="0"/>
                        <a:t>In Maths the pupils will looking to complete themed mathematical projects as well as consolidating the concepts learnt throughout the year. </a:t>
                      </a:r>
                    </a:p>
                    <a:p>
                      <a:r>
                        <a:rPr lang="en-GB" sz="1400" dirty="0"/>
                        <a:t>They will also be using what they have learnt through problem solving. </a:t>
                      </a:r>
                    </a:p>
                  </a:txBody>
                  <a:tcPr/>
                </a:tc>
                <a:extLst>
                  <a:ext uri="{0D108BD9-81ED-4DB2-BD59-A6C34878D82A}">
                    <a16:rowId xmlns:a16="http://schemas.microsoft.com/office/drawing/2014/main" val="2171682978"/>
                  </a:ext>
                </a:extLst>
              </a:tr>
            </a:tbl>
          </a:graphicData>
        </a:graphic>
      </p:graphicFrame>
      <p:graphicFrame>
        <p:nvGraphicFramePr>
          <p:cNvPr id="9" name="Table 8">
            <a:extLst>
              <a:ext uri="{FF2B5EF4-FFF2-40B4-BE49-F238E27FC236}">
                <a16:creationId xmlns:a16="http://schemas.microsoft.com/office/drawing/2014/main" id="{144B4083-B2DA-4CA1-AEF1-973FE94A42AE}"/>
              </a:ext>
            </a:extLst>
          </p:cNvPr>
          <p:cNvGraphicFramePr>
            <a:graphicFrameLocks noGrp="1"/>
          </p:cNvGraphicFramePr>
          <p:nvPr>
            <p:extLst>
              <p:ext uri="{D42A27DB-BD31-4B8C-83A1-F6EECF244321}">
                <p14:modId xmlns:p14="http://schemas.microsoft.com/office/powerpoint/2010/main" val="2809645334"/>
              </p:ext>
            </p:extLst>
          </p:nvPr>
        </p:nvGraphicFramePr>
        <p:xfrm>
          <a:off x="219107" y="1409555"/>
          <a:ext cx="4163471" cy="1986508"/>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401548">
                <a:tc>
                  <a:txBody>
                    <a:bodyPr/>
                    <a:lstStyle/>
                    <a:p>
                      <a:r>
                        <a:rPr lang="en-GB" sz="1400" dirty="0"/>
                        <a:t>Science</a:t>
                      </a:r>
                    </a:p>
                  </a:txBody>
                  <a:tcPr anchor="ctr"/>
                </a:tc>
                <a:extLst>
                  <a:ext uri="{0D108BD9-81ED-4DB2-BD59-A6C34878D82A}">
                    <a16:rowId xmlns:a16="http://schemas.microsoft.com/office/drawing/2014/main" val="1786578608"/>
                  </a:ext>
                </a:extLst>
              </a:tr>
              <a:tr h="1371697">
                <a:tc>
                  <a:txBody>
                    <a:bodyPr/>
                    <a:lstStyle/>
                    <a:p>
                      <a:r>
                        <a:rPr lang="en-GB" sz="1400" dirty="0"/>
                        <a:t>We will be continuing to learn about evolution and inheritance. We will then move on to </a:t>
                      </a:r>
                      <a:r>
                        <a:rPr lang="en-US" sz="1400" b="0" i="0" u="none" strike="noStrike" kern="1200" dirty="0">
                          <a:solidFill>
                            <a:schemeClr val="dk1"/>
                          </a:solidFill>
                          <a:effectLst/>
                          <a:latin typeface="+mn-lt"/>
                          <a:ea typeface="+mn-ea"/>
                          <a:cs typeface="+mn-cs"/>
                        </a:rPr>
                        <a:t>describing </a:t>
                      </a:r>
                      <a:r>
                        <a:rPr lang="en-GB" sz="1400" b="0" i="0" kern="1200" dirty="0">
                          <a:solidFill>
                            <a:schemeClr val="dk1"/>
                          </a:solidFill>
                          <a:effectLst/>
                          <a:latin typeface="+mn-lt"/>
                          <a:ea typeface="+mn-ea"/>
                          <a:cs typeface="+mn-cs"/>
                        </a:rPr>
                        <a:t>how living things are classified into broad groups according to common observable characteristics and based on similarities and differences, including micro-organisms, plants </a:t>
                      </a:r>
                      <a:r>
                        <a:rPr lang="en-GB" sz="1400" b="0" i="0" kern="1200">
                          <a:solidFill>
                            <a:schemeClr val="dk1"/>
                          </a:solidFill>
                          <a:effectLst/>
                          <a:latin typeface="+mn-lt"/>
                          <a:ea typeface="+mn-ea"/>
                          <a:cs typeface="+mn-cs"/>
                        </a:rPr>
                        <a:t>and animals.</a:t>
                      </a:r>
                      <a:endParaRPr lang="en-GB" sz="1400" b="0" i="0" kern="1200" dirty="0">
                        <a:solidFill>
                          <a:schemeClr val="dk1"/>
                        </a:solidFill>
                        <a:effectLst/>
                        <a:latin typeface="+mn-lt"/>
                        <a:ea typeface="+mn-ea"/>
                        <a:cs typeface="+mn-cs"/>
                      </a:endParaRPr>
                    </a:p>
                    <a:p>
                      <a:endParaRPr lang="en-GB" sz="1400" dirty="0">
                        <a:latin typeface="+mn-lt"/>
                      </a:endParaRPr>
                    </a:p>
                  </a:txBody>
                  <a:tcPr/>
                </a:tc>
                <a:extLst>
                  <a:ext uri="{0D108BD9-81ED-4DB2-BD59-A6C34878D82A}">
                    <a16:rowId xmlns:a16="http://schemas.microsoft.com/office/drawing/2014/main" val="2171682978"/>
                  </a:ext>
                </a:extLst>
              </a:tr>
            </a:tbl>
          </a:graphicData>
        </a:graphic>
      </p:graphicFrame>
      <p:graphicFrame>
        <p:nvGraphicFramePr>
          <p:cNvPr id="10" name="Table 9">
            <a:extLst>
              <a:ext uri="{FF2B5EF4-FFF2-40B4-BE49-F238E27FC236}">
                <a16:creationId xmlns:a16="http://schemas.microsoft.com/office/drawing/2014/main" id="{F6BF2F47-F5A6-44A7-89DF-6F32BA1D053C}"/>
              </a:ext>
            </a:extLst>
          </p:cNvPr>
          <p:cNvGraphicFramePr>
            <a:graphicFrameLocks noGrp="1"/>
          </p:cNvGraphicFramePr>
          <p:nvPr>
            <p:extLst>
              <p:ext uri="{D42A27DB-BD31-4B8C-83A1-F6EECF244321}">
                <p14:modId xmlns:p14="http://schemas.microsoft.com/office/powerpoint/2010/main" val="2881306668"/>
              </p:ext>
            </p:extLst>
          </p:nvPr>
        </p:nvGraphicFramePr>
        <p:xfrm>
          <a:off x="201135" y="3450366"/>
          <a:ext cx="4163471" cy="1737360"/>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251401">
                <a:tc>
                  <a:txBody>
                    <a:bodyPr/>
                    <a:lstStyle/>
                    <a:p>
                      <a:r>
                        <a:rPr lang="en-GB" dirty="0"/>
                        <a:t>History / Geography </a:t>
                      </a:r>
                    </a:p>
                  </a:txBody>
                  <a:tcPr anchor="ctr"/>
                </a:tc>
                <a:extLst>
                  <a:ext uri="{0D108BD9-81ED-4DB2-BD59-A6C34878D82A}">
                    <a16:rowId xmlns:a16="http://schemas.microsoft.com/office/drawing/2014/main" val="1786578608"/>
                  </a:ext>
                </a:extLst>
              </a:tr>
              <a:tr h="1354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are continuing to learn about World War II, the weapons and the impact is has had on Britain and the rest of the world. Whilst in Geography we will be learning about South America where the pupils will be investigating the physical features: rivers, mountains and populations and comparing it to the North. </a:t>
                      </a:r>
                    </a:p>
                  </a:txBody>
                  <a:tcPr/>
                </a:tc>
                <a:extLst>
                  <a:ext uri="{0D108BD9-81ED-4DB2-BD59-A6C34878D82A}">
                    <a16:rowId xmlns:a16="http://schemas.microsoft.com/office/drawing/2014/main" val="2171682978"/>
                  </a:ext>
                </a:extLst>
              </a:tr>
            </a:tbl>
          </a:graphicData>
        </a:graphic>
      </p:graphicFrame>
      <p:graphicFrame>
        <p:nvGraphicFramePr>
          <p:cNvPr id="12" name="Table 11">
            <a:extLst>
              <a:ext uri="{FF2B5EF4-FFF2-40B4-BE49-F238E27FC236}">
                <a16:creationId xmlns:a16="http://schemas.microsoft.com/office/drawing/2014/main" id="{0631405A-09BD-40D8-B190-EC27D20D8371}"/>
              </a:ext>
            </a:extLst>
          </p:cNvPr>
          <p:cNvGraphicFramePr>
            <a:graphicFrameLocks noGrp="1"/>
          </p:cNvGraphicFramePr>
          <p:nvPr>
            <p:extLst>
              <p:ext uri="{D42A27DB-BD31-4B8C-83A1-F6EECF244321}">
                <p14:modId xmlns:p14="http://schemas.microsoft.com/office/powerpoint/2010/main" val="486456287"/>
              </p:ext>
            </p:extLst>
          </p:nvPr>
        </p:nvGraphicFramePr>
        <p:xfrm>
          <a:off x="201137" y="5192012"/>
          <a:ext cx="4163471" cy="1580901"/>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344125">
                <a:tc>
                  <a:txBody>
                    <a:bodyPr/>
                    <a:lstStyle/>
                    <a:p>
                      <a:r>
                        <a:rPr lang="en-GB" dirty="0"/>
                        <a:t>Art </a:t>
                      </a:r>
                    </a:p>
                  </a:txBody>
                  <a:tcPr anchor="ctr"/>
                </a:tc>
                <a:extLst>
                  <a:ext uri="{0D108BD9-81ED-4DB2-BD59-A6C34878D82A}">
                    <a16:rowId xmlns:a16="http://schemas.microsoft.com/office/drawing/2014/main" val="1786578608"/>
                  </a:ext>
                </a:extLst>
              </a:tr>
              <a:tr h="1215141">
                <a:tc>
                  <a:txBody>
                    <a:bodyPr/>
                    <a:lstStyle/>
                    <a:p>
                      <a:r>
                        <a:rPr lang="en-GB" sz="1400" dirty="0"/>
                        <a:t>We will be continuing with our  investigating the explosion of Pop Art and the artist: Andy Warhol. They pupils will be building on their printing techniques, along with looking at the effects it creates and styles and period that it represents.  </a:t>
                      </a:r>
                      <a:endParaRPr lang="en-GB" sz="1400" b="0" dirty="0"/>
                    </a:p>
                  </a:txBody>
                  <a:tcPr/>
                </a:tc>
                <a:extLst>
                  <a:ext uri="{0D108BD9-81ED-4DB2-BD59-A6C34878D82A}">
                    <a16:rowId xmlns:a16="http://schemas.microsoft.com/office/drawing/2014/main" val="2171682978"/>
                  </a:ext>
                </a:extLst>
              </a:tr>
            </a:tbl>
          </a:graphicData>
        </a:graphic>
      </p:graphicFrame>
      <p:graphicFrame>
        <p:nvGraphicFramePr>
          <p:cNvPr id="13" name="Table 12">
            <a:extLst>
              <a:ext uri="{FF2B5EF4-FFF2-40B4-BE49-F238E27FC236}">
                <a16:creationId xmlns:a16="http://schemas.microsoft.com/office/drawing/2014/main" id="{E578EDF0-7EBF-4637-839E-C002CD7B9ED3}"/>
              </a:ext>
            </a:extLst>
          </p:cNvPr>
          <p:cNvGraphicFramePr>
            <a:graphicFrameLocks noGrp="1"/>
          </p:cNvGraphicFramePr>
          <p:nvPr>
            <p:extLst>
              <p:ext uri="{D42A27DB-BD31-4B8C-83A1-F6EECF244321}">
                <p14:modId xmlns:p14="http://schemas.microsoft.com/office/powerpoint/2010/main" val="162062"/>
              </p:ext>
            </p:extLst>
          </p:nvPr>
        </p:nvGraphicFramePr>
        <p:xfrm>
          <a:off x="4485032" y="2618958"/>
          <a:ext cx="3665806" cy="2164080"/>
        </p:xfrm>
        <a:graphic>
          <a:graphicData uri="http://schemas.openxmlformats.org/drawingml/2006/table">
            <a:tbl>
              <a:tblPr firstRow="1" bandRow="1">
                <a:tableStyleId>{93296810-A885-4BE3-A3E7-6D5BEEA58F35}</a:tableStyleId>
              </a:tblPr>
              <a:tblGrid>
                <a:gridCol w="3665806">
                  <a:extLst>
                    <a:ext uri="{9D8B030D-6E8A-4147-A177-3AD203B41FA5}">
                      <a16:colId xmlns:a16="http://schemas.microsoft.com/office/drawing/2014/main" val="1337843456"/>
                    </a:ext>
                  </a:extLst>
                </a:gridCol>
              </a:tblGrid>
              <a:tr h="252702">
                <a:tc>
                  <a:txBody>
                    <a:bodyPr/>
                    <a:lstStyle/>
                    <a:p>
                      <a:r>
                        <a:rPr lang="en-GB" dirty="0"/>
                        <a:t>RE</a:t>
                      </a:r>
                    </a:p>
                  </a:txBody>
                  <a:tcPr anchor="ctr"/>
                </a:tc>
                <a:extLst>
                  <a:ext uri="{0D108BD9-81ED-4DB2-BD59-A6C34878D82A}">
                    <a16:rowId xmlns:a16="http://schemas.microsoft.com/office/drawing/2014/main" val="1786578608"/>
                  </a:ext>
                </a:extLst>
              </a:tr>
              <a:tr h="1284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RE we are looking at a Judaism unit with the question: </a:t>
                      </a:r>
                      <a:r>
                        <a:rPr lang="en-GB" sz="1400" kern="1200" dirty="0">
                          <a:solidFill>
                            <a:schemeClr val="dk1"/>
                          </a:solidFill>
                          <a:effectLst/>
                          <a:latin typeface="+mn-lt"/>
                          <a:ea typeface="+mn-ea"/>
                          <a:cs typeface="+mn-cs"/>
                        </a:rPr>
                        <a:t>How are sacred teachings and stories interpreted by Jews today? </a:t>
                      </a:r>
                      <a:r>
                        <a:rPr lang="en-GB" sz="1400" b="0" i="0" kern="1200" dirty="0">
                          <a:solidFill>
                            <a:schemeClr val="dk1"/>
                          </a:solidFill>
                          <a:effectLst/>
                          <a:latin typeface="+mn-lt"/>
                          <a:ea typeface="+mn-ea"/>
                          <a:cs typeface="+mn-cs"/>
                        </a:rPr>
                        <a:t>This enquiry builds on prior learning about Shabbat and examines how different Jewish communities would interpret sacred teachings and stories and put their lessons into practice in their lives.</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1682978"/>
                  </a:ext>
                </a:extLst>
              </a:tr>
            </a:tbl>
          </a:graphicData>
        </a:graphic>
      </p:graphicFrame>
      <p:graphicFrame>
        <p:nvGraphicFramePr>
          <p:cNvPr id="14" name="Table 13">
            <a:extLst>
              <a:ext uri="{FF2B5EF4-FFF2-40B4-BE49-F238E27FC236}">
                <a16:creationId xmlns:a16="http://schemas.microsoft.com/office/drawing/2014/main" id="{A67AED8A-3D48-48B8-B381-BC6349F0A3F0}"/>
              </a:ext>
            </a:extLst>
          </p:cNvPr>
          <p:cNvGraphicFramePr>
            <a:graphicFrameLocks noGrp="1"/>
          </p:cNvGraphicFramePr>
          <p:nvPr>
            <p:extLst>
              <p:ext uri="{D42A27DB-BD31-4B8C-83A1-F6EECF244321}">
                <p14:modId xmlns:p14="http://schemas.microsoft.com/office/powerpoint/2010/main" val="2515353447"/>
              </p:ext>
            </p:extLst>
          </p:nvPr>
        </p:nvGraphicFramePr>
        <p:xfrm>
          <a:off x="8250348" y="2618958"/>
          <a:ext cx="3740513" cy="1820238"/>
        </p:xfrm>
        <a:graphic>
          <a:graphicData uri="http://schemas.openxmlformats.org/drawingml/2006/table">
            <a:tbl>
              <a:tblPr firstRow="1" bandRow="1">
                <a:tableStyleId>{93296810-A885-4BE3-A3E7-6D5BEEA58F35}</a:tableStyleId>
              </a:tblPr>
              <a:tblGrid>
                <a:gridCol w="3740513">
                  <a:extLst>
                    <a:ext uri="{9D8B030D-6E8A-4147-A177-3AD203B41FA5}">
                      <a16:colId xmlns:a16="http://schemas.microsoft.com/office/drawing/2014/main" val="1337843456"/>
                    </a:ext>
                  </a:extLst>
                </a:gridCol>
              </a:tblGrid>
              <a:tr h="335649">
                <a:tc>
                  <a:txBody>
                    <a:bodyPr/>
                    <a:lstStyle/>
                    <a:p>
                      <a:r>
                        <a:rPr lang="en-GB" dirty="0"/>
                        <a:t>Computing</a:t>
                      </a:r>
                    </a:p>
                  </a:txBody>
                  <a:tcPr anchor="ctr"/>
                </a:tc>
                <a:extLst>
                  <a:ext uri="{0D108BD9-81ED-4DB2-BD59-A6C34878D82A}">
                    <a16:rowId xmlns:a16="http://schemas.microsoft.com/office/drawing/2014/main" val="1786578608"/>
                  </a:ext>
                </a:extLst>
              </a:tr>
              <a:tr h="1454478">
                <a:tc>
                  <a:txBody>
                    <a:bodyPr/>
                    <a:lstStyle/>
                    <a:p>
                      <a:pPr algn="l">
                        <a:lnSpc>
                          <a:spcPct val="107000"/>
                        </a:lnSpc>
                        <a:spcAft>
                          <a:spcPts val="800"/>
                        </a:spcAft>
                      </a:pPr>
                      <a:r>
                        <a:rPr lang="en-GB" sz="1400" dirty="0">
                          <a:effectLst/>
                          <a:latin typeface="+mn-lt"/>
                          <a:ea typeface="Calibri" panose="020F0502020204030204" pitchFamily="34" charset="0"/>
                          <a:cs typeface="Times New Roman" panose="02020603050405020304" pitchFamily="18" charset="0"/>
                        </a:rPr>
                        <a:t>We will be continuing to explore how variables are used in coding to track changes over time. We will be designing our own games that use variables (score, time, lives) to determine winning/losing scenarios.</a:t>
                      </a:r>
                      <a:endParaRPr lang="en-GB" sz="1100" dirty="0">
                        <a:effectLst/>
                        <a:latin typeface="+mn-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171682978"/>
                  </a:ext>
                </a:extLst>
              </a:tr>
            </a:tbl>
          </a:graphicData>
        </a:graphic>
      </p:graphicFrame>
      <p:graphicFrame>
        <p:nvGraphicFramePr>
          <p:cNvPr id="15" name="Table 14">
            <a:extLst>
              <a:ext uri="{FF2B5EF4-FFF2-40B4-BE49-F238E27FC236}">
                <a16:creationId xmlns:a16="http://schemas.microsoft.com/office/drawing/2014/main" id="{513AC508-FC68-42F9-A28F-33BEB6A59376}"/>
              </a:ext>
            </a:extLst>
          </p:cNvPr>
          <p:cNvGraphicFramePr>
            <a:graphicFrameLocks noGrp="1"/>
          </p:cNvGraphicFramePr>
          <p:nvPr>
            <p:extLst>
              <p:ext uri="{D42A27DB-BD31-4B8C-83A1-F6EECF244321}">
                <p14:modId xmlns:p14="http://schemas.microsoft.com/office/powerpoint/2010/main" val="1821997508"/>
              </p:ext>
            </p:extLst>
          </p:nvPr>
        </p:nvGraphicFramePr>
        <p:xfrm>
          <a:off x="4416208" y="4529019"/>
          <a:ext cx="1987309" cy="2215088"/>
        </p:xfrm>
        <a:graphic>
          <a:graphicData uri="http://schemas.openxmlformats.org/drawingml/2006/table">
            <a:tbl>
              <a:tblPr firstRow="1" bandRow="1">
                <a:tableStyleId>{93296810-A885-4BE3-A3E7-6D5BEEA58F35}</a:tableStyleId>
              </a:tblPr>
              <a:tblGrid>
                <a:gridCol w="1987309">
                  <a:extLst>
                    <a:ext uri="{9D8B030D-6E8A-4147-A177-3AD203B41FA5}">
                      <a16:colId xmlns:a16="http://schemas.microsoft.com/office/drawing/2014/main" val="1337843456"/>
                    </a:ext>
                  </a:extLst>
                </a:gridCol>
              </a:tblGrid>
              <a:tr h="142636">
                <a:tc>
                  <a:txBody>
                    <a:bodyPr/>
                    <a:lstStyle/>
                    <a:p>
                      <a:r>
                        <a:rPr lang="en-GB" dirty="0"/>
                        <a:t>PSHE</a:t>
                      </a:r>
                    </a:p>
                  </a:txBody>
                  <a:tcPr anchor="ctr"/>
                </a:tc>
                <a:extLst>
                  <a:ext uri="{0D108BD9-81ED-4DB2-BD59-A6C34878D82A}">
                    <a16:rowId xmlns:a16="http://schemas.microsoft.com/office/drawing/2014/main" val="1786578608"/>
                  </a:ext>
                </a:extLst>
              </a:tr>
              <a:tr h="1849328">
                <a:tc>
                  <a:txBody>
                    <a:bodyPr/>
                    <a:lstStyle/>
                    <a:p>
                      <a:r>
                        <a:rPr lang="en-GB" sz="1400" dirty="0"/>
                        <a:t>We will be looking at ‘Changing Me’. They will understand that every is unique and special before moving onto expressing how they feel when change happens and know who to talk to. </a:t>
                      </a:r>
                    </a:p>
                  </a:txBody>
                  <a:tcPr/>
                </a:tc>
                <a:extLst>
                  <a:ext uri="{0D108BD9-81ED-4DB2-BD59-A6C34878D82A}">
                    <a16:rowId xmlns:a16="http://schemas.microsoft.com/office/drawing/2014/main" val="2171682978"/>
                  </a:ext>
                </a:extLst>
              </a:tr>
            </a:tbl>
          </a:graphicData>
        </a:graphic>
      </p:graphicFrame>
      <p:graphicFrame>
        <p:nvGraphicFramePr>
          <p:cNvPr id="16" name="Table 15">
            <a:extLst>
              <a:ext uri="{FF2B5EF4-FFF2-40B4-BE49-F238E27FC236}">
                <a16:creationId xmlns:a16="http://schemas.microsoft.com/office/drawing/2014/main" id="{31C26C41-BF83-4C9A-8B11-EE06B7BFA4C7}"/>
              </a:ext>
            </a:extLst>
          </p:cNvPr>
          <p:cNvGraphicFramePr>
            <a:graphicFrameLocks noGrp="1"/>
          </p:cNvGraphicFramePr>
          <p:nvPr>
            <p:extLst>
              <p:ext uri="{D42A27DB-BD31-4B8C-83A1-F6EECF244321}">
                <p14:modId xmlns:p14="http://schemas.microsoft.com/office/powerpoint/2010/main" val="3023173797"/>
              </p:ext>
            </p:extLst>
          </p:nvPr>
        </p:nvGraphicFramePr>
        <p:xfrm>
          <a:off x="6503027" y="4529019"/>
          <a:ext cx="1647811" cy="2257038"/>
        </p:xfrm>
        <a:graphic>
          <a:graphicData uri="http://schemas.openxmlformats.org/drawingml/2006/table">
            <a:tbl>
              <a:tblPr firstRow="1" bandRow="1">
                <a:tableStyleId>{93296810-A885-4BE3-A3E7-6D5BEEA58F35}</a:tableStyleId>
              </a:tblPr>
              <a:tblGrid>
                <a:gridCol w="1647811">
                  <a:extLst>
                    <a:ext uri="{9D8B030D-6E8A-4147-A177-3AD203B41FA5}">
                      <a16:colId xmlns:a16="http://schemas.microsoft.com/office/drawing/2014/main" val="1337843456"/>
                    </a:ext>
                  </a:extLst>
                </a:gridCol>
              </a:tblGrid>
              <a:tr h="435567">
                <a:tc>
                  <a:txBody>
                    <a:bodyPr/>
                    <a:lstStyle/>
                    <a:p>
                      <a:r>
                        <a:rPr lang="en-GB" dirty="0"/>
                        <a:t>PE</a:t>
                      </a:r>
                    </a:p>
                  </a:txBody>
                  <a:tcPr anchor="ctr"/>
                </a:tc>
                <a:extLst>
                  <a:ext uri="{0D108BD9-81ED-4DB2-BD59-A6C34878D82A}">
                    <a16:rowId xmlns:a16="http://schemas.microsoft.com/office/drawing/2014/main" val="1786578608"/>
                  </a:ext>
                </a:extLst>
              </a:tr>
              <a:tr h="1821471">
                <a:tc>
                  <a:txBody>
                    <a:bodyPr/>
                    <a:lstStyle/>
                    <a:p>
                      <a:r>
                        <a:rPr lang="en-GB" sz="1400" dirty="0"/>
                        <a:t>This half-term we will be developing skills in Rounders.</a:t>
                      </a:r>
                    </a:p>
                    <a:p>
                      <a:endParaRPr lang="en-GB" sz="1400" dirty="0"/>
                    </a:p>
                    <a:p>
                      <a:r>
                        <a:rPr lang="en-GB" sz="1400" dirty="0"/>
                        <a:t>These include: throwing, catching, bowling, batting and fielding. </a:t>
                      </a:r>
                    </a:p>
                  </a:txBody>
                  <a:tcPr/>
                </a:tc>
                <a:extLst>
                  <a:ext uri="{0D108BD9-81ED-4DB2-BD59-A6C34878D82A}">
                    <a16:rowId xmlns:a16="http://schemas.microsoft.com/office/drawing/2014/main" val="2171682978"/>
                  </a:ext>
                </a:extLst>
              </a:tr>
            </a:tbl>
          </a:graphicData>
        </a:graphic>
      </p:graphicFrame>
      <p:graphicFrame>
        <p:nvGraphicFramePr>
          <p:cNvPr id="17" name="Table 16">
            <a:extLst>
              <a:ext uri="{FF2B5EF4-FFF2-40B4-BE49-F238E27FC236}">
                <a16:creationId xmlns:a16="http://schemas.microsoft.com/office/drawing/2014/main" id="{CABFC04D-A76D-48FA-9F0A-E6AFBA8AE999}"/>
              </a:ext>
            </a:extLst>
          </p:cNvPr>
          <p:cNvGraphicFramePr>
            <a:graphicFrameLocks noGrp="1"/>
          </p:cNvGraphicFramePr>
          <p:nvPr>
            <p:extLst>
              <p:ext uri="{D42A27DB-BD31-4B8C-83A1-F6EECF244321}">
                <p14:modId xmlns:p14="http://schemas.microsoft.com/office/powerpoint/2010/main" val="3366682861"/>
              </p:ext>
            </p:extLst>
          </p:nvPr>
        </p:nvGraphicFramePr>
        <p:xfrm>
          <a:off x="8232377" y="4539264"/>
          <a:ext cx="1835339" cy="2222841"/>
        </p:xfrm>
        <a:graphic>
          <a:graphicData uri="http://schemas.openxmlformats.org/drawingml/2006/table">
            <a:tbl>
              <a:tblPr firstRow="1" bandRow="1">
                <a:tableStyleId>{93296810-A885-4BE3-A3E7-6D5BEEA58F35}</a:tableStyleId>
              </a:tblPr>
              <a:tblGrid>
                <a:gridCol w="1835339">
                  <a:extLst>
                    <a:ext uri="{9D8B030D-6E8A-4147-A177-3AD203B41FA5}">
                      <a16:colId xmlns:a16="http://schemas.microsoft.com/office/drawing/2014/main" val="1337843456"/>
                    </a:ext>
                  </a:extLst>
                </a:gridCol>
              </a:tblGrid>
              <a:tr h="407762">
                <a:tc>
                  <a:txBody>
                    <a:bodyPr/>
                    <a:lstStyle/>
                    <a:p>
                      <a:r>
                        <a:rPr lang="en-GB" dirty="0"/>
                        <a:t>Music</a:t>
                      </a:r>
                    </a:p>
                  </a:txBody>
                  <a:tcPr anchor="ctr"/>
                </a:tc>
                <a:extLst>
                  <a:ext uri="{0D108BD9-81ED-4DB2-BD59-A6C34878D82A}">
                    <a16:rowId xmlns:a16="http://schemas.microsoft.com/office/drawing/2014/main" val="1786578608"/>
                  </a:ext>
                </a:extLst>
              </a:tr>
              <a:tr h="1815079">
                <a:tc>
                  <a:txBody>
                    <a:bodyPr/>
                    <a:lstStyle/>
                    <a:p>
                      <a:r>
                        <a:rPr lang="en-GB" sz="1400" i="0" kern="1200" dirty="0">
                          <a:solidFill>
                            <a:schemeClr val="dk1"/>
                          </a:solidFill>
                          <a:effectLst/>
                          <a:latin typeface="+mn-lt"/>
                          <a:ea typeface="+mn-ea"/>
                          <a:cs typeface="+mn-cs"/>
                        </a:rPr>
                        <a:t>In music the pupils will be </a:t>
                      </a:r>
                    </a:p>
                    <a:p>
                      <a:r>
                        <a:rPr lang="en-GB" sz="1400" i="0" kern="1200" dirty="0">
                          <a:solidFill>
                            <a:schemeClr val="dk1"/>
                          </a:solidFill>
                          <a:effectLst/>
                          <a:latin typeface="+mn-lt"/>
                          <a:ea typeface="+mn-ea"/>
                          <a:cs typeface="+mn-cs"/>
                        </a:rPr>
                        <a:t>The children will be learning the songs for the Year 5 and Year 6 musical performance.  </a:t>
                      </a:r>
                      <a:endParaRPr lang="en-GB" sz="1400" i="0" dirty="0"/>
                    </a:p>
                  </a:txBody>
                  <a:tcPr/>
                </a:tc>
                <a:extLst>
                  <a:ext uri="{0D108BD9-81ED-4DB2-BD59-A6C34878D82A}">
                    <a16:rowId xmlns:a16="http://schemas.microsoft.com/office/drawing/2014/main" val="2171682978"/>
                  </a:ext>
                </a:extLst>
              </a:tr>
            </a:tbl>
          </a:graphicData>
        </a:graphic>
      </p:graphicFrame>
      <p:graphicFrame>
        <p:nvGraphicFramePr>
          <p:cNvPr id="18" name="Table 17">
            <a:extLst>
              <a:ext uri="{FF2B5EF4-FFF2-40B4-BE49-F238E27FC236}">
                <a16:creationId xmlns:a16="http://schemas.microsoft.com/office/drawing/2014/main" id="{0C72E488-66D1-4F8C-BC5E-D49BC2011FC1}"/>
              </a:ext>
            </a:extLst>
          </p:cNvPr>
          <p:cNvGraphicFramePr>
            <a:graphicFrameLocks noGrp="1"/>
          </p:cNvGraphicFramePr>
          <p:nvPr>
            <p:extLst>
              <p:ext uri="{D42A27DB-BD31-4B8C-83A1-F6EECF244321}">
                <p14:modId xmlns:p14="http://schemas.microsoft.com/office/powerpoint/2010/main" val="641512346"/>
              </p:ext>
            </p:extLst>
          </p:nvPr>
        </p:nvGraphicFramePr>
        <p:xfrm>
          <a:off x="10149255" y="4528457"/>
          <a:ext cx="1868634" cy="2244456"/>
        </p:xfrm>
        <a:graphic>
          <a:graphicData uri="http://schemas.openxmlformats.org/drawingml/2006/table">
            <a:tbl>
              <a:tblPr firstRow="1" bandRow="1">
                <a:tableStyleId>{93296810-A885-4BE3-A3E7-6D5BEEA58F35}</a:tableStyleId>
              </a:tblPr>
              <a:tblGrid>
                <a:gridCol w="1868634">
                  <a:extLst>
                    <a:ext uri="{9D8B030D-6E8A-4147-A177-3AD203B41FA5}">
                      <a16:colId xmlns:a16="http://schemas.microsoft.com/office/drawing/2014/main" val="1337843456"/>
                    </a:ext>
                  </a:extLst>
                </a:gridCol>
              </a:tblGrid>
              <a:tr h="566479">
                <a:tc>
                  <a:txBody>
                    <a:bodyPr/>
                    <a:lstStyle/>
                    <a:p>
                      <a:r>
                        <a:rPr lang="en-GB" sz="1400"/>
                        <a:t>French </a:t>
                      </a:r>
                      <a:endParaRPr lang="en-GB" sz="1400" dirty="0"/>
                    </a:p>
                  </a:txBody>
                  <a:tcPr anchor="ctr"/>
                </a:tc>
                <a:extLst>
                  <a:ext uri="{0D108BD9-81ED-4DB2-BD59-A6C34878D82A}">
                    <a16:rowId xmlns:a16="http://schemas.microsoft.com/office/drawing/2014/main" val="1786578608"/>
                  </a:ext>
                </a:extLst>
              </a:tr>
              <a:tr h="167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 this unit pupils will be learning about The Olympics Games. </a:t>
                      </a:r>
                      <a:r>
                        <a:rPr lang="en-GB" sz="1400" b="0" i="0" kern="1200" dirty="0">
                          <a:solidFill>
                            <a:schemeClr val="dk1"/>
                          </a:solidFill>
                          <a:effectLst/>
                          <a:latin typeface="+mn-lt"/>
                          <a:ea typeface="+mn-ea"/>
                          <a:cs typeface="+mn-cs"/>
                        </a:rPr>
                        <a:t>They  will understand slightly longer and more complicated text in French.</a:t>
                      </a:r>
                      <a:r>
                        <a:rPr lang="en-US" sz="1400" b="0" i="0" kern="1200" dirty="0">
                          <a:solidFill>
                            <a:schemeClr val="dk1"/>
                          </a:solidFill>
                          <a:effectLst/>
                          <a:latin typeface="+mn-lt"/>
                          <a:ea typeface="+mn-ea"/>
                          <a:cs typeface="+mn-cs"/>
                        </a:rPr>
                        <a:t> </a:t>
                      </a:r>
                    </a:p>
                  </a:txBody>
                  <a:tcPr/>
                </a:tc>
                <a:extLst>
                  <a:ext uri="{0D108BD9-81ED-4DB2-BD59-A6C34878D82A}">
                    <a16:rowId xmlns:a16="http://schemas.microsoft.com/office/drawing/2014/main" val="2171682978"/>
                  </a:ext>
                </a:extLst>
              </a:tr>
            </a:tbl>
          </a:graphicData>
        </a:graphic>
      </p:graphicFrame>
      <p:pic>
        <p:nvPicPr>
          <p:cNvPr id="2" name="Picture 1">
            <a:extLst>
              <a:ext uri="{FF2B5EF4-FFF2-40B4-BE49-F238E27FC236}">
                <a16:creationId xmlns:a16="http://schemas.microsoft.com/office/drawing/2014/main" id="{2CD095BE-BD02-452F-8640-CCBE305DA328}"/>
              </a:ext>
            </a:extLst>
          </p:cNvPr>
          <p:cNvPicPr>
            <a:picLocks noChangeAspect="1"/>
          </p:cNvPicPr>
          <p:nvPr/>
        </p:nvPicPr>
        <p:blipFill>
          <a:blip r:embed="rId3"/>
          <a:stretch>
            <a:fillRect/>
          </a:stretch>
        </p:blipFill>
        <p:spPr>
          <a:xfrm>
            <a:off x="2770666" y="296423"/>
            <a:ext cx="1435397" cy="956931"/>
          </a:xfrm>
          <a:prstGeom prst="rect">
            <a:avLst/>
          </a:prstGeom>
        </p:spPr>
      </p:pic>
    </p:spTree>
    <p:extLst>
      <p:ext uri="{BB962C8B-B14F-4D97-AF65-F5344CB8AC3E}">
        <p14:creationId xmlns:p14="http://schemas.microsoft.com/office/powerpoint/2010/main" val="351479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B2DFB282FC574797A8C1D9D477840E" ma:contentTypeVersion="11" ma:contentTypeDescription="Create a new document." ma:contentTypeScope="" ma:versionID="99fa8e0e531a8530a1af408fe84952ac">
  <xsd:schema xmlns:xsd="http://www.w3.org/2001/XMLSchema" xmlns:xs="http://www.w3.org/2001/XMLSchema" xmlns:p="http://schemas.microsoft.com/office/2006/metadata/properties" xmlns:ns2="ea49b8bd-d29e-4d46-aff1-e5ae5b220632" xmlns:ns3="6749df9f-eb47-44f2-be0e-f72bd5306b52" targetNamespace="http://schemas.microsoft.com/office/2006/metadata/properties" ma:root="true" ma:fieldsID="099767615f317d14d67947b414d92210" ns2:_="" ns3:_="">
    <xsd:import namespace="ea49b8bd-d29e-4d46-aff1-e5ae5b220632"/>
    <xsd:import namespace="6749df9f-eb47-44f2-be0e-f72bd5306b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9b8bd-d29e-4d46-aff1-e5ae5b220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7f2d8c2-54ac-484e-a02a-080cea7a55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49df9f-eb47-44f2-be0e-f72bd5306b5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b2e5981-123d-4d1a-a550-8105e8e0e8c4}" ma:internalName="TaxCatchAll" ma:showField="CatchAllData" ma:web="6749df9f-eb47-44f2-be0e-f72bd5306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49df9f-eb47-44f2-be0e-f72bd5306b52" xsi:nil="true"/>
    <lcf76f155ced4ddcb4097134ff3c332f xmlns="ea49b8bd-d29e-4d46-aff1-e5ae5b2206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A9D399-91D7-4837-98F9-B6455233BAFD}"/>
</file>

<file path=customXml/itemProps2.xml><?xml version="1.0" encoding="utf-8"?>
<ds:datastoreItem xmlns:ds="http://schemas.openxmlformats.org/officeDocument/2006/customXml" ds:itemID="{DD06EBA1-5A79-4761-A012-E55BEBBD7AB9}">
  <ds:schemaRefs>
    <ds:schemaRef ds:uri="http://schemas.microsoft.com/sharepoint/v3/contenttype/forms"/>
  </ds:schemaRefs>
</ds:datastoreItem>
</file>

<file path=customXml/itemProps3.xml><?xml version="1.0" encoding="utf-8"?>
<ds:datastoreItem xmlns:ds="http://schemas.openxmlformats.org/officeDocument/2006/customXml" ds:itemID="{FD2BC8FF-D64D-430B-B35D-F2C5F72C9672}">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 ds:uri="http://purl.org/dc/dcmitype/"/>
    <ds:schemaRef ds:uri="6ae68591-fc20-448c-9be0-09cb04b1408e"/>
    <ds:schemaRef ds:uri="http://www.w3.org/XML/1998/namespace"/>
    <ds:schemaRef ds:uri="http://schemas.openxmlformats.org/package/2006/metadata/core-properties"/>
    <ds:schemaRef ds:uri="9788b7d8-3b5c-4b09-8cf8-14acf47762f7"/>
  </ds:schemaRefs>
</ds:datastoreItem>
</file>

<file path=docProps/app.xml><?xml version="1.0" encoding="utf-8"?>
<Properties xmlns="http://schemas.openxmlformats.org/officeDocument/2006/extended-properties" xmlns:vt="http://schemas.openxmlformats.org/officeDocument/2006/docPropsVTypes">
  <TotalTime>1778</TotalTime>
  <Words>465</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Bernard MT Condensed</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Owen</dc:creator>
  <cp:lastModifiedBy>Parveen Din</cp:lastModifiedBy>
  <cp:revision>75</cp:revision>
  <dcterms:created xsi:type="dcterms:W3CDTF">2022-01-07T10:34:56Z</dcterms:created>
  <dcterms:modified xsi:type="dcterms:W3CDTF">2025-06-02T13:52:52Z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0x0101006DB2DFB282FC574797A8C1D9D477840E</vt:lpwstr>
  </property>
</Properties>
</file>