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64E38C-B3A1-4293-8B01-87E0100131FE}" v="527" dt="2023-09-13T13:26:18.592"/>
    <p1510:client id="{49C726B0-F273-4078-8697-E396ACB92E32}" v="326" dt="2023-09-13T13:25:25.337"/>
    <p1510:client id="{84E76207-8E68-3400-F083-EE092B39A3BF}" v="434" dt="2024-01-08T16:51:35.918"/>
    <p1510:client id="{AD145783-5362-F011-08CB-06542625D676}" v="114" dt="2024-01-06T13:31:33.772"/>
    <p1510:client id="{B8AC95E2-3599-4C95-8218-5827C6145723}" v="590" dt="2024-01-08T16:57:04.6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32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12/01/2024</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12/01/2024</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12/01/2024</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12/01/2024</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12/01/2024</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12/01/2024</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12/01/2024</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12/01/2024</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12/01/2024</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12/01/2024</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12/01/2024</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12/01/2024</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a:ln>
                  <a:noFill/>
                </a:ln>
                <a:solidFill>
                  <a:srgbClr val="000000"/>
                </a:solidFill>
                <a:effectLst/>
                <a:latin typeface="Calibri" panose="020F0502020204030204" pitchFamily="34" charset="0"/>
              </a:rPr>
              <a:t>Our theme this term is…</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rPr>
              <a:t> </a:t>
            </a:r>
            <a:r>
              <a:rPr lang="en-US" altLang="en-US" sz="2400"/>
              <a:t>O</a:t>
            </a:r>
            <a:r>
              <a:rPr kumimoji="0" lang="en-US" altLang="en-US" sz="2400" b="0" i="0" u="none" strike="noStrike" cap="none" normalizeH="0" baseline="0">
                <a:ln>
                  <a:noFill/>
                </a:ln>
                <a:solidFill>
                  <a:schemeClr val="tx1"/>
                </a:solidFill>
                <a:effectLst/>
              </a:rPr>
              <a:t>ut of disaster,</a:t>
            </a:r>
            <a:r>
              <a:rPr kumimoji="0" lang="en-US" altLang="en-US" sz="2400" b="0" i="0" u="none" strike="noStrike" cap="none" normalizeH="0">
                <a:ln>
                  <a:noFill/>
                </a:ln>
                <a:solidFill>
                  <a:schemeClr val="tx1"/>
                </a:solidFill>
                <a:effectLst/>
              </a:rPr>
              <a:t> comes hope.</a:t>
            </a:r>
            <a:endParaRPr kumimoji="0" lang="en-US" altLang="en-US" sz="2400" b="0" i="0" u="none" strike="noStrike" cap="none" normalizeH="0" baseline="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3626214091"/>
              </p:ext>
            </p:extLst>
          </p:nvPr>
        </p:nvGraphicFramePr>
        <p:xfrm>
          <a:off x="4464117" y="208976"/>
          <a:ext cx="3686721" cy="274982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4638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English (Reading and Writing)</a:t>
                      </a:r>
                    </a:p>
                  </a:txBody>
                  <a:tcPr anchor="ctr"/>
                </a:tc>
                <a:extLst>
                  <a:ext uri="{0D108BD9-81ED-4DB2-BD59-A6C34878D82A}">
                    <a16:rowId xmlns:a16="http://schemas.microsoft.com/office/drawing/2014/main" val="1786578608"/>
                  </a:ext>
                </a:extLst>
              </a:tr>
              <a:tr h="1914876">
                <a:tc>
                  <a:txBody>
                    <a:bodyPr/>
                    <a:lstStyle/>
                    <a:p>
                      <a:pPr marL="0" marR="0" lvl="0" indent="0" algn="l" rtl="0" eaLnBrk="1" fontAlgn="auto" latinLnBrk="0" hangingPunct="1">
                        <a:lnSpc>
                          <a:spcPct val="100000"/>
                        </a:lnSpc>
                        <a:spcBef>
                          <a:spcPts val="0"/>
                        </a:spcBef>
                        <a:spcAft>
                          <a:spcPts val="0"/>
                        </a:spcAft>
                        <a:buClrTx/>
                        <a:buSzTx/>
                        <a:buFontTx/>
                        <a:buNone/>
                      </a:pPr>
                      <a:r>
                        <a:rPr lang="en-GB" sz="1200" dirty="0"/>
                        <a:t>We will reading</a:t>
                      </a:r>
                      <a:r>
                        <a:rPr lang="en-GB" sz="1200" baseline="0" dirty="0"/>
                        <a:t> The Firework-maker’s daughter and </a:t>
                      </a:r>
                      <a:r>
                        <a:rPr lang="en-US" sz="1200" dirty="0"/>
                        <a:t>Tamarind and the Star of </a:t>
                      </a:r>
                      <a:r>
                        <a:rPr lang="en-US" sz="1200" dirty="0" err="1"/>
                        <a:t>Ishta</a:t>
                      </a:r>
                      <a:r>
                        <a:rPr lang="en-US" sz="1200" dirty="0"/>
                        <a:t>. </a:t>
                      </a:r>
                      <a:r>
                        <a:rPr lang="en-GB" sz="1200" baseline="0" dirty="0"/>
                        <a:t>We will be using different skills to: </a:t>
                      </a:r>
                      <a:r>
                        <a:rPr lang="en-US" sz="1200" dirty="0"/>
                        <a:t>predict what might happen from details stated and implied,</a:t>
                      </a:r>
                      <a:r>
                        <a:rPr lang="en-US" sz="1200" baseline="0" dirty="0"/>
                        <a:t> </a:t>
                      </a:r>
                      <a:r>
                        <a:rPr lang="en-US" sz="1200" dirty="0"/>
                        <a:t>identify main ideas drawn from more than one paragraph and summarise,  identify how language, structure, and presentation contribute to meaning.</a:t>
                      </a:r>
                      <a:endParaRPr lang="en-GB" sz="1200" baseline="0" dirty="0"/>
                    </a:p>
                    <a:p>
                      <a:pPr marL="0" marR="0" lvl="0" indent="0" algn="l">
                        <a:lnSpc>
                          <a:spcPct val="100000"/>
                        </a:lnSpc>
                        <a:spcBef>
                          <a:spcPts val="0"/>
                        </a:spcBef>
                        <a:spcAft>
                          <a:spcPts val="0"/>
                        </a:spcAft>
                        <a:buClrTx/>
                        <a:buSzTx/>
                        <a:buFontTx/>
                        <a:buNone/>
                      </a:pPr>
                      <a:r>
                        <a:rPr lang="en-GB" sz="1200" baseline="0" dirty="0" smtClean="0"/>
                        <a:t>In </a:t>
                      </a:r>
                      <a:r>
                        <a:rPr lang="en-GB" sz="1200" baseline="0" dirty="0"/>
                        <a:t>writing, we will be using the texts </a:t>
                      </a:r>
                      <a:r>
                        <a:rPr lang="en-GB" sz="1200" baseline="0" dirty="0" err="1"/>
                        <a:t>Frindleswylde</a:t>
                      </a:r>
                      <a:r>
                        <a:rPr lang="en-GB" sz="1200" baseline="0" dirty="0"/>
                        <a:t> to discover a frozen world and Cinnamon to overcome different situations. These will provide inspiration to write a sequel, poetry, persuasive speeches, diary entries and dialogue.</a:t>
                      </a:r>
                      <a:r>
                        <a:rPr lang="en-GB" sz="1200" dirty="0"/>
                        <a:t> </a:t>
                      </a:r>
                      <a:endParaRPr lang="en-GB" sz="1200" baseline="0" dirty="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1102629599"/>
              </p:ext>
            </p:extLst>
          </p:nvPr>
        </p:nvGraphicFramePr>
        <p:xfrm>
          <a:off x="8198698" y="208974"/>
          <a:ext cx="3792164" cy="2568336"/>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448438">
                <a:tc>
                  <a:txBody>
                    <a:bodyPr/>
                    <a:lstStyle/>
                    <a:p>
                      <a:r>
                        <a:rPr lang="en-GB"/>
                        <a:t>Maths</a:t>
                      </a:r>
                    </a:p>
                  </a:txBody>
                  <a:tcPr anchor="ctr"/>
                </a:tc>
                <a:extLst>
                  <a:ext uri="{0D108BD9-81ED-4DB2-BD59-A6C34878D82A}">
                    <a16:rowId xmlns:a16="http://schemas.microsoft.com/office/drawing/2014/main" val="1786578608"/>
                  </a:ext>
                </a:extLst>
              </a:tr>
              <a:tr h="2119898">
                <a:tc>
                  <a:txBody>
                    <a:bodyPr/>
                    <a:lstStyle/>
                    <a:p>
                      <a:r>
                        <a:rPr lang="en-GB" sz="1200"/>
                        <a:t>This</a:t>
                      </a:r>
                      <a:r>
                        <a:rPr lang="en-GB" sz="1200" baseline="0"/>
                        <a:t> term, we will also be covering the second multiplication and division unit. In this unit, we will be using our times table knowledge to multiply and divide two digit and three digit numbers by a 1 digit number. We will also be continuing to practise times table for the multiplication check.</a:t>
                      </a:r>
                      <a:endParaRPr lang="en-GB" sz="1200"/>
                    </a:p>
                    <a:p>
                      <a:pPr lvl="0">
                        <a:buNone/>
                      </a:pPr>
                      <a:r>
                        <a:rPr lang="en-GB" sz="1200" baseline="0"/>
                        <a:t>We will also be building on length and perimeter knowledge from year 3 by measuring in metres and kilometres. We will also be starting fractions by ordering fractions to continue the unit after the half term.  </a:t>
                      </a:r>
                      <a:endParaRPr lang="en-GB" sz="120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2565997555"/>
              </p:ext>
            </p:extLst>
          </p:nvPr>
        </p:nvGraphicFramePr>
        <p:xfrm>
          <a:off x="201137" y="1307476"/>
          <a:ext cx="4163471" cy="1594550"/>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55585">
                <a:tc>
                  <a:txBody>
                    <a:bodyPr/>
                    <a:lstStyle/>
                    <a:p>
                      <a:r>
                        <a:rPr lang="en-GB"/>
                        <a:t>Science</a:t>
                      </a:r>
                    </a:p>
                  </a:txBody>
                  <a:tcPr anchor="ctr"/>
                </a:tc>
                <a:extLst>
                  <a:ext uri="{0D108BD9-81ED-4DB2-BD59-A6C34878D82A}">
                    <a16:rowId xmlns:a16="http://schemas.microsoft.com/office/drawing/2014/main" val="1786578608"/>
                  </a:ext>
                </a:extLst>
              </a:tr>
              <a:tr h="1138965">
                <a:tc>
                  <a:txBody>
                    <a:bodyPr/>
                    <a:lstStyle/>
                    <a:p>
                      <a:r>
                        <a:rPr lang="en-GB" sz="1200">
                          <a:solidFill>
                            <a:schemeClr val="tx1"/>
                          </a:solidFill>
                        </a:rPr>
                        <a:t>This half-term we will be learning about evolution and shared characteristics of plants and animals. We will also be exploring different adaptations made by living plants and animals. Finally, we will identify how we can learn about living things from the past through the exploration of fossils</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2040188042"/>
              </p:ext>
            </p:extLst>
          </p:nvPr>
        </p:nvGraphicFramePr>
        <p:xfrm>
          <a:off x="193880" y="2989276"/>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a:t>Geography / History</a:t>
                      </a:r>
                    </a:p>
                  </a:txBody>
                  <a:tcPr anchor="ctr"/>
                </a:tc>
                <a:extLst>
                  <a:ext uri="{0D108BD9-81ED-4DB2-BD59-A6C34878D82A}">
                    <a16:rowId xmlns:a16="http://schemas.microsoft.com/office/drawing/2014/main" val="1786578608"/>
                  </a:ext>
                </a:extLst>
              </a:tr>
              <a:tr h="1354718">
                <a:tc>
                  <a:txBody>
                    <a:bodyPr/>
                    <a:lstStyle/>
                    <a:p>
                      <a:r>
                        <a:rPr lang="en-GB" sz="1100" dirty="0"/>
                        <a:t>In geography,</a:t>
                      </a:r>
                      <a:r>
                        <a:rPr lang="en-GB" sz="1100" baseline="0" dirty="0"/>
                        <a:t> w</a:t>
                      </a:r>
                      <a:r>
                        <a:rPr lang="en-GB" sz="1100" dirty="0"/>
                        <a:t>e will be learning about Earthquakes</a:t>
                      </a:r>
                      <a:r>
                        <a:rPr lang="en-GB" sz="1100" baseline="0" dirty="0"/>
                        <a:t> and volcanoes. We will be learning how e</a:t>
                      </a:r>
                      <a:r>
                        <a:rPr lang="en-US" sz="1100" dirty="0" err="1"/>
                        <a:t>arthquakes</a:t>
                      </a:r>
                      <a:r>
                        <a:rPr lang="en-US" sz="1100" dirty="0"/>
                        <a:t>, mountains, volcanoes and oceans are formed</a:t>
                      </a:r>
                      <a:r>
                        <a:rPr lang="en-US" sz="1100" baseline="0" dirty="0"/>
                        <a:t>, focusing the</a:t>
                      </a:r>
                      <a:r>
                        <a:rPr lang="en-US" sz="1100" dirty="0"/>
                        <a:t> Pacific Ring of Fire.</a:t>
                      </a:r>
                      <a:r>
                        <a:rPr lang="en-US" sz="1100" baseline="0" dirty="0"/>
                        <a:t> </a:t>
                      </a:r>
                    </a:p>
                    <a:p>
                      <a:r>
                        <a:rPr lang="en-GB" sz="1100" dirty="0"/>
                        <a:t>In history,</a:t>
                      </a:r>
                      <a:r>
                        <a:rPr lang="en-GB" sz="1100" baseline="0" dirty="0"/>
                        <a:t> we will be learning about the Iron Age. We will be focusing on how people in the Iron Age lived compared to the Stone, Bronze, and Iron Age. The areas we cover will be farming, conflict, and societal aspects such as occupations.</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287410829"/>
              </p:ext>
            </p:extLst>
          </p:nvPr>
        </p:nvGraphicFramePr>
        <p:xfrm>
          <a:off x="201137" y="4859761"/>
          <a:ext cx="4163471" cy="1844114"/>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51555">
                <a:tc>
                  <a:txBody>
                    <a:bodyPr/>
                    <a:lstStyle/>
                    <a:p>
                      <a:r>
                        <a:rPr lang="en-GB"/>
                        <a:t>Art and DT</a:t>
                      </a:r>
                    </a:p>
                  </a:txBody>
                  <a:tcPr anchor="ctr"/>
                </a:tc>
                <a:extLst>
                  <a:ext uri="{0D108BD9-81ED-4DB2-BD59-A6C34878D82A}">
                    <a16:rowId xmlns:a16="http://schemas.microsoft.com/office/drawing/2014/main" val="1786578608"/>
                  </a:ext>
                </a:extLst>
              </a:tr>
              <a:tr h="1392559">
                <a:tc>
                  <a:txBody>
                    <a:bodyPr/>
                    <a:lstStyle/>
                    <a:p>
                      <a:r>
                        <a:rPr lang="en-GB" sz="1200"/>
                        <a:t>We will be learning about</a:t>
                      </a:r>
                      <a:r>
                        <a:rPr lang="en-GB" sz="1200" baseline="0"/>
                        <a:t> ‘genre paintings’ and how artists show people at work in various different ways. Different artists focus on different emotions for the characters in their paintings which can tell us about social history.</a:t>
                      </a:r>
                    </a:p>
                    <a:p>
                      <a:r>
                        <a:rPr lang="en-GB" sz="1200" baseline="0"/>
                        <a:t>In DT, we will be looking at ‘linked levers’. We will be looking at different arrangements of levers and pivots to create different inputs, movements and outputs.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1317075206"/>
              </p:ext>
            </p:extLst>
          </p:nvPr>
        </p:nvGraphicFramePr>
        <p:xfrm>
          <a:off x="4468518" y="3132666"/>
          <a:ext cx="3686721" cy="1481438"/>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509742">
                <a:tc>
                  <a:txBody>
                    <a:bodyPr/>
                    <a:lstStyle/>
                    <a:p>
                      <a:r>
                        <a:rPr lang="en-GB"/>
                        <a:t>RE</a:t>
                      </a:r>
                    </a:p>
                  </a:txBody>
                  <a:tcPr anchor="ctr"/>
                </a:tc>
                <a:extLst>
                  <a:ext uri="{0D108BD9-81ED-4DB2-BD59-A6C34878D82A}">
                    <a16:rowId xmlns:a16="http://schemas.microsoft.com/office/drawing/2014/main" val="1786578608"/>
                  </a:ext>
                </a:extLst>
              </a:tr>
              <a:tr h="971696">
                <a:tc>
                  <a:txBody>
                    <a:bodyPr/>
                    <a:lstStyle/>
                    <a:p>
                      <a:r>
                        <a:rPr lang="en-GB" sz="1200"/>
                        <a:t>This half-term we will be learning</a:t>
                      </a:r>
                      <a:r>
                        <a:rPr lang="en-GB" sz="1200" baseline="0"/>
                        <a:t> about in Christianity : </a:t>
                      </a:r>
                      <a:r>
                        <a:rPr lang="en-US" sz="1200" b="0" i="0" kern="1200">
                          <a:solidFill>
                            <a:schemeClr val="dk1"/>
                          </a:solidFill>
                          <a:effectLst/>
                          <a:latin typeface="+mn-lt"/>
                          <a:ea typeface="+mn-ea"/>
                          <a:cs typeface="+mn-cs"/>
                        </a:rPr>
                        <a:t>Why are there four gospels and how are they relevant to Christians today?</a:t>
                      </a: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184686827"/>
              </p:ext>
            </p:extLst>
          </p:nvPr>
        </p:nvGraphicFramePr>
        <p:xfrm>
          <a:off x="8226920" y="2887697"/>
          <a:ext cx="3792164" cy="1599865"/>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411145">
                <a:tc>
                  <a:txBody>
                    <a:bodyPr/>
                    <a:lstStyle/>
                    <a:p>
                      <a:r>
                        <a:rPr lang="en-GB"/>
                        <a:t>Computing</a:t>
                      </a:r>
                    </a:p>
                  </a:txBody>
                  <a:tcPr anchor="ctr"/>
                </a:tc>
                <a:extLst>
                  <a:ext uri="{0D108BD9-81ED-4DB2-BD59-A6C34878D82A}">
                    <a16:rowId xmlns:a16="http://schemas.microsoft.com/office/drawing/2014/main" val="1786578608"/>
                  </a:ext>
                </a:extLst>
              </a:tr>
              <a:tr h="1169194">
                <a:tc>
                  <a:txBody>
                    <a:bodyPr/>
                    <a:lstStyle/>
                    <a:p>
                      <a:r>
                        <a:rPr lang="en-GB" sz="1200" kern="1200">
                          <a:solidFill>
                            <a:schemeClr val="dk1"/>
                          </a:solidFill>
                          <a:effectLst/>
                          <a:latin typeface="+mn-lt"/>
                          <a:ea typeface="+mn-ea"/>
                          <a:cs typeface="+mn-cs"/>
                        </a:rPr>
                        <a:t>We will be using</a:t>
                      </a:r>
                      <a:r>
                        <a:rPr lang="en-GB" sz="1200" kern="1200" baseline="0">
                          <a:solidFill>
                            <a:schemeClr val="dk1"/>
                          </a:solidFill>
                          <a:effectLst/>
                          <a:latin typeface="+mn-lt"/>
                          <a:ea typeface="+mn-ea"/>
                          <a:cs typeface="+mn-cs"/>
                        </a:rPr>
                        <a:t> </a:t>
                      </a:r>
                      <a:r>
                        <a:rPr lang="en-GB" sz="1200" kern="1200">
                          <a:solidFill>
                            <a:schemeClr val="dk1"/>
                          </a:solidFill>
                          <a:effectLst/>
                          <a:latin typeface="+mn-lt"/>
                          <a:ea typeface="+mn-ea"/>
                          <a:cs typeface="+mn-cs"/>
                        </a:rPr>
                        <a:t> desktop publishing software and consider careful choices of font size, colour and type to edit and improve premade documents.</a:t>
                      </a:r>
                      <a:r>
                        <a:rPr lang="en-GB" sz="1200" kern="1200" baseline="0">
                          <a:solidFill>
                            <a:schemeClr val="dk1"/>
                          </a:solidFill>
                          <a:effectLst/>
                          <a:latin typeface="+mn-lt"/>
                          <a:ea typeface="+mn-ea"/>
                          <a:cs typeface="+mn-cs"/>
                        </a:rPr>
                        <a:t> We </a:t>
                      </a:r>
                      <a:r>
                        <a:rPr lang="en-GB" sz="1200" kern="1200">
                          <a:solidFill>
                            <a:schemeClr val="dk1"/>
                          </a:solidFill>
                          <a:effectLst/>
                          <a:latin typeface="+mn-lt"/>
                          <a:ea typeface="+mn-ea"/>
                          <a:cs typeface="+mn-cs"/>
                        </a:rPr>
                        <a:t>will start to add text and images to create their own pieces of work using desktop publishing software. We will be making own template for a magazine front cover. </a:t>
                      </a:r>
                      <a:endParaRPr lang="en-GB" sz="1200" b="0" i="0" u="none" strike="noStrike" noProof="0">
                        <a:latin typeface="Calibri"/>
                      </a:endParaRP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1560736442"/>
              </p:ext>
            </p:extLst>
          </p:nvPr>
        </p:nvGraphicFramePr>
        <p:xfrm>
          <a:off x="4468518" y="4684889"/>
          <a:ext cx="1987309" cy="2074519"/>
        </p:xfrm>
        <a:graphic>
          <a:graphicData uri="http://schemas.openxmlformats.org/drawingml/2006/table">
            <a:tbl>
              <a:tblPr firstRow="1" bandRow="1">
                <a:tableStyleId>{93296810-A885-4BE3-A3E7-6D5BEEA58F35}</a:tableStyleId>
              </a:tblPr>
              <a:tblGrid>
                <a:gridCol w="1987309">
                  <a:extLst>
                    <a:ext uri="{9D8B030D-6E8A-4147-A177-3AD203B41FA5}">
                      <a16:colId xmlns:a16="http://schemas.microsoft.com/office/drawing/2014/main" val="1337843456"/>
                    </a:ext>
                  </a:extLst>
                </a:gridCol>
              </a:tblGrid>
              <a:tr h="431069">
                <a:tc>
                  <a:txBody>
                    <a:bodyPr/>
                    <a:lstStyle/>
                    <a:p>
                      <a:r>
                        <a:rPr lang="en-GB"/>
                        <a:t>PSHE</a:t>
                      </a:r>
                    </a:p>
                  </a:txBody>
                  <a:tcPr anchor="ctr"/>
                </a:tc>
                <a:extLst>
                  <a:ext uri="{0D108BD9-81ED-4DB2-BD59-A6C34878D82A}">
                    <a16:rowId xmlns:a16="http://schemas.microsoft.com/office/drawing/2014/main" val="1786578608"/>
                  </a:ext>
                </a:extLst>
              </a:tr>
              <a:tr h="1643450">
                <a:tc>
                  <a:txBody>
                    <a:bodyPr/>
                    <a:lstStyle/>
                    <a:p>
                      <a:r>
                        <a:rPr lang="en-GB" sz="1200" dirty="0"/>
                        <a:t>We will be looking at</a:t>
                      </a:r>
                      <a:r>
                        <a:rPr lang="en-GB" sz="1200" baseline="0" dirty="0"/>
                        <a:t> ‘Dreams and Goals’ jigsaw piece. We will focus on setting goals to step towards bigger dreams and goals. We will also look at overcoming disappointment. </a:t>
                      </a:r>
                      <a:endParaRPr lang="en-GB" sz="1300" dirty="0"/>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839373718"/>
              </p:ext>
            </p:extLst>
          </p:nvPr>
        </p:nvGraphicFramePr>
        <p:xfrm>
          <a:off x="6512766" y="4689184"/>
          <a:ext cx="1647811" cy="2046035"/>
        </p:xfrm>
        <a:graphic>
          <a:graphicData uri="http://schemas.openxmlformats.org/drawingml/2006/table">
            <a:tbl>
              <a:tblPr firstRow="1" bandRow="1">
                <a:tableStyleId>{93296810-A885-4BE3-A3E7-6D5BEEA58F35}</a:tableStyleId>
              </a:tblPr>
              <a:tblGrid>
                <a:gridCol w="1647811">
                  <a:extLst>
                    <a:ext uri="{9D8B030D-6E8A-4147-A177-3AD203B41FA5}">
                      <a16:colId xmlns:a16="http://schemas.microsoft.com/office/drawing/2014/main" val="1337843456"/>
                    </a:ext>
                  </a:extLst>
                </a:gridCol>
              </a:tblGrid>
              <a:tr h="399227">
                <a:tc>
                  <a:txBody>
                    <a:bodyPr/>
                    <a:lstStyle/>
                    <a:p>
                      <a:r>
                        <a:rPr lang="en-GB"/>
                        <a:t>PE</a:t>
                      </a:r>
                    </a:p>
                  </a:txBody>
                  <a:tcPr anchor="ctr"/>
                </a:tc>
                <a:extLst>
                  <a:ext uri="{0D108BD9-81ED-4DB2-BD59-A6C34878D82A}">
                    <a16:rowId xmlns:a16="http://schemas.microsoft.com/office/drawing/2014/main" val="1786578608"/>
                  </a:ext>
                </a:extLst>
              </a:tr>
              <a:tr h="1646808">
                <a:tc>
                  <a:txBody>
                    <a:bodyPr/>
                    <a:lstStyle/>
                    <a:p>
                      <a:r>
                        <a:rPr lang="en-GB" sz="1100" dirty="0"/>
                        <a:t>This </a:t>
                      </a:r>
                      <a:r>
                        <a:rPr lang="en-GB" sz="1100" dirty="0" smtClean="0"/>
                        <a:t>half-term,</a:t>
                      </a:r>
                      <a:r>
                        <a:rPr lang="en-GB" sz="1100" baseline="0" dirty="0" smtClean="0"/>
                        <a:t> </a:t>
                      </a:r>
                      <a:r>
                        <a:rPr lang="en-GB" sz="1100" baseline="0" dirty="0" err="1" smtClean="0"/>
                        <a:t>p.e</a:t>
                      </a:r>
                      <a:r>
                        <a:rPr lang="en-GB" sz="1100" baseline="0" dirty="0" smtClean="0"/>
                        <a:t> will be on Fridays. W</a:t>
                      </a:r>
                      <a:r>
                        <a:rPr lang="en-GB" sz="1100" dirty="0" smtClean="0"/>
                        <a:t>e </a:t>
                      </a:r>
                      <a:r>
                        <a:rPr lang="en-GB" sz="1100" dirty="0"/>
                        <a:t>will be learning the skills needed</a:t>
                      </a:r>
                      <a:r>
                        <a:rPr lang="en-GB" sz="1100" baseline="0" dirty="0"/>
                        <a:t> </a:t>
                      </a:r>
                      <a:r>
                        <a:rPr lang="en-GB" sz="1100" baseline="0" dirty="0" smtClean="0"/>
                        <a:t>to portray characters through movement in dance. </a:t>
                      </a:r>
                      <a:endParaRPr lang="en-GB" sz="1100" dirty="0"/>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1419638543"/>
              </p:ext>
            </p:extLst>
          </p:nvPr>
        </p:nvGraphicFramePr>
        <p:xfrm>
          <a:off x="8259549" y="4684072"/>
          <a:ext cx="1835339" cy="2087606"/>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45525">
                <a:tc>
                  <a:txBody>
                    <a:bodyPr/>
                    <a:lstStyle/>
                    <a:p>
                      <a:r>
                        <a:rPr lang="en-GB" sz="1600"/>
                        <a:t>Music</a:t>
                      </a:r>
                    </a:p>
                  </a:txBody>
                  <a:tcPr anchor="ctr"/>
                </a:tc>
                <a:extLst>
                  <a:ext uri="{0D108BD9-81ED-4DB2-BD59-A6C34878D82A}">
                    <a16:rowId xmlns:a16="http://schemas.microsoft.com/office/drawing/2014/main" val="1786578608"/>
                  </a:ext>
                </a:extLst>
              </a:tr>
              <a:tr h="1642081">
                <a:tc>
                  <a:txBody>
                    <a:bodyPr/>
                    <a:lstStyle/>
                    <a:p>
                      <a:r>
                        <a:rPr lang="en-GB" sz="1200" i="0" kern="1200" dirty="0">
                          <a:solidFill>
                            <a:schemeClr val="dk1"/>
                          </a:solidFill>
                          <a:effectLst/>
                          <a:latin typeface="+mn-lt"/>
                          <a:ea typeface="+mn-ea"/>
                          <a:cs typeface="+mn-cs"/>
                        </a:rPr>
                        <a:t>We will be learning how to </a:t>
                      </a:r>
                      <a:r>
                        <a:rPr lang="en-GB" sz="1200" i="0" kern="1200" dirty="0" smtClean="0">
                          <a:solidFill>
                            <a:schemeClr val="dk1"/>
                          </a:solidFill>
                          <a:effectLst/>
                          <a:latin typeface="+mn-lt"/>
                          <a:ea typeface="+mn-ea"/>
                          <a:cs typeface="+mn-cs"/>
                        </a:rPr>
                        <a:t>compose</a:t>
                      </a:r>
                      <a:r>
                        <a:rPr lang="en-GB" sz="1200" i="0" kern="1200" baseline="0" dirty="0" smtClean="0">
                          <a:solidFill>
                            <a:schemeClr val="dk1"/>
                          </a:solidFill>
                          <a:effectLst/>
                          <a:latin typeface="+mn-lt"/>
                          <a:ea typeface="+mn-ea"/>
                          <a:cs typeface="+mn-cs"/>
                        </a:rPr>
                        <a:t> songs with different instruments using laptops and the </a:t>
                      </a:r>
                      <a:r>
                        <a:rPr lang="en-GB" sz="1200" i="0" kern="1200" baseline="0" dirty="0" err="1" smtClean="0">
                          <a:solidFill>
                            <a:schemeClr val="dk1"/>
                          </a:solidFill>
                          <a:effectLst/>
                          <a:latin typeface="+mn-lt"/>
                          <a:ea typeface="+mn-ea"/>
                          <a:cs typeface="+mn-cs"/>
                        </a:rPr>
                        <a:t>charanga</a:t>
                      </a:r>
                      <a:r>
                        <a:rPr lang="en-GB" sz="1200" i="0" kern="1200" baseline="0" dirty="0" smtClean="0">
                          <a:solidFill>
                            <a:schemeClr val="dk1"/>
                          </a:solidFill>
                          <a:effectLst/>
                          <a:latin typeface="+mn-lt"/>
                          <a:ea typeface="+mn-ea"/>
                          <a:cs typeface="+mn-cs"/>
                        </a:rPr>
                        <a:t> software. </a:t>
                      </a:r>
                    </a:p>
                    <a:p>
                      <a:r>
                        <a:rPr lang="en-GB" sz="1200" i="0" kern="1200" baseline="0" dirty="0" smtClean="0">
                          <a:solidFill>
                            <a:schemeClr val="dk1"/>
                          </a:solidFill>
                          <a:effectLst/>
                          <a:latin typeface="+mn-lt"/>
                          <a:ea typeface="+mn-ea"/>
                          <a:cs typeface="+mn-cs"/>
                        </a:rPr>
                        <a:t> </a:t>
                      </a:r>
                      <a:endParaRPr lang="en-GB" sz="12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464224272"/>
              </p:ext>
            </p:extLst>
          </p:nvPr>
        </p:nvGraphicFramePr>
        <p:xfrm>
          <a:off x="10122370" y="4675481"/>
          <a:ext cx="1868634" cy="2087426"/>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45486">
                <a:tc>
                  <a:txBody>
                    <a:bodyPr/>
                    <a:lstStyle/>
                    <a:p>
                      <a:r>
                        <a:rPr lang="en-GB"/>
                        <a:t>French </a:t>
                      </a:r>
                    </a:p>
                  </a:txBody>
                  <a:tcPr anchor="ctr"/>
                </a:tc>
                <a:extLst>
                  <a:ext uri="{0D108BD9-81ED-4DB2-BD59-A6C34878D82A}">
                    <a16:rowId xmlns:a16="http://schemas.microsoft.com/office/drawing/2014/main" val="1786578608"/>
                  </a:ext>
                </a:extLst>
              </a:tr>
              <a:tr h="16419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dk1"/>
                          </a:solidFill>
                          <a:effectLst/>
                          <a:latin typeface="+mn-lt"/>
                          <a:ea typeface="+mn-ea"/>
                          <a:cs typeface="+mn-cs"/>
                        </a:rPr>
                        <a:t>We will be learning ‘Ma</a:t>
                      </a:r>
                      <a:r>
                        <a:rPr lang="en-GB" sz="1200" kern="1200" baseline="0">
                          <a:solidFill>
                            <a:schemeClr val="dk1"/>
                          </a:solidFill>
                          <a:effectLst/>
                          <a:latin typeface="+mn-lt"/>
                          <a:ea typeface="+mn-ea"/>
                          <a:cs typeface="+mn-cs"/>
                        </a:rPr>
                        <a:t> </a:t>
                      </a:r>
                      <a:r>
                        <a:rPr lang="en-GB" sz="1200" kern="1200" baseline="0" err="1">
                          <a:solidFill>
                            <a:schemeClr val="dk1"/>
                          </a:solidFill>
                          <a:effectLst/>
                          <a:latin typeface="+mn-lt"/>
                          <a:ea typeface="+mn-ea"/>
                          <a:cs typeface="+mn-cs"/>
                        </a:rPr>
                        <a:t>famille</a:t>
                      </a:r>
                      <a:r>
                        <a:rPr lang="en-GB" sz="1200" kern="1200" baseline="0">
                          <a:solidFill>
                            <a:schemeClr val="dk1"/>
                          </a:solidFill>
                          <a:effectLst/>
                          <a:latin typeface="+mn-lt"/>
                          <a:ea typeface="+mn-ea"/>
                          <a:cs typeface="+mn-cs"/>
                        </a:rPr>
                        <a:t>’ where we will be learning how to </a:t>
                      </a:r>
                      <a:r>
                        <a:rPr lang="en-US" sz="1200" b="0" i="0" kern="1200">
                          <a:solidFill>
                            <a:schemeClr val="dk1"/>
                          </a:solidFill>
                          <a:effectLst/>
                          <a:latin typeface="+mn-lt"/>
                          <a:ea typeface="+mn-ea"/>
                          <a:cs typeface="+mn-cs"/>
                        </a:rPr>
                        <a:t>make a presentation about their own / a fictitious family in both spoken and written form.</a:t>
                      </a:r>
                      <a:endParaRPr lang="en-GB" sz="1200" kern="120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2.xml><?xml version="1.0" encoding="utf-8"?>
<ds:datastoreItem xmlns:ds="http://schemas.openxmlformats.org/officeDocument/2006/customXml" ds:itemID="{FD2BC8FF-D64D-430B-B35D-F2C5F72C9672}">
  <ds:schemaRefs>
    <ds:schemaRef ds:uri="566cb0dc-d351-45af-9abe-2a4c6f397d9b"/>
    <ds:schemaRef ds:uri="d4bfe957-5417-4326-b3ca-2e7faf1b0fa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338D159-D274-4E15-A58B-07196265F3FC}">
  <ds:schemaRefs>
    <ds:schemaRef ds:uri="566cb0dc-d351-45af-9abe-2a4c6f397d9b"/>
    <ds:schemaRef ds:uri="d4bfe957-5417-4326-b3ca-2e7faf1b0f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TotalTime>
  <Words>636</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Naomi Stafford</cp:lastModifiedBy>
  <cp:revision>4</cp:revision>
  <dcterms:created xsi:type="dcterms:W3CDTF">2022-01-07T10:34:56Z</dcterms:created>
  <dcterms:modified xsi:type="dcterms:W3CDTF">2024-01-12T05:12:02Z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