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8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03/03/2024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03/03/2024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150677"/>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a:t>
            </a:r>
            <a:r>
              <a:rPr lang="en-GB" altLang="en-US" sz="1400" dirty="0">
                <a:solidFill>
                  <a:srgbClr val="000000"/>
                </a:solidFill>
                <a:latin typeface="Calibri" panose="020F0502020204030204" pitchFamily="34" charset="0"/>
              </a:rPr>
              <a:t>are.. </a:t>
            </a: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000" dirty="0">
                <a:solidFill>
                  <a:srgbClr val="000000"/>
                </a:solidFill>
                <a:latin typeface="Calibri" panose="020F0502020204030204" pitchFamily="34" charset="0"/>
              </a:rPr>
              <a:t>Victorians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Circuits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764318873"/>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a:t>
                      </a:r>
                    </a:p>
                  </a:txBody>
                  <a:tcPr anchor="ctr"/>
                </a:tc>
                <a:extLst>
                  <a:ext uri="{0D108BD9-81ED-4DB2-BD59-A6C34878D82A}">
                    <a16:rowId xmlns:a16="http://schemas.microsoft.com/office/drawing/2014/main" val="1786578608"/>
                  </a:ext>
                </a:extLst>
              </a:tr>
              <a:tr h="1914876">
                <a:tc>
                  <a:txBody>
                    <a:bodyPr/>
                    <a:lstStyle/>
                    <a:p>
                      <a:r>
                        <a:rPr lang="en-GB" sz="1350" dirty="0"/>
                        <a:t>We will be using   ‘The Three Little Pigs’ advert and using it as inspiration for our final written outcome of letters to a newspaper expressing a range of views. We will be gathering our ideas through news reports, persuasive speeches, narrative from a particular point of view, diaries, debates, and newspaper headlines. We will use these opportunities to explore journalistic writing by identifying viewpoints.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460326614"/>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be learning the concept of how Fractions, Decimals and Percentages are linked and how to use them in real life contexts. Year 6 will then move on to learning about Area, Perimeter and Volume before moving onto Statistics. </a:t>
                      </a:r>
                    </a:p>
                    <a:p>
                      <a:r>
                        <a:rPr lang="en-GB" sz="1400" dirty="0"/>
                        <a:t>Alongside this we will look at the concept of geometry. Where we look at Angles in triangles, quadrilaterals and polygons.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627546938"/>
              </p:ext>
            </p:extLst>
          </p:nvPr>
        </p:nvGraphicFramePr>
        <p:xfrm>
          <a:off x="201136" y="1421127"/>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learning about circuits and how the components fit into them. We will also be learning the symbols used to create circuit diagrams. We will be investigating at the impact of batteries/ cells on a circuit</a:t>
                      </a:r>
                      <a:endParaRPr lang="en-GB" sz="1400"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188908698"/>
              </p:ext>
            </p:extLst>
          </p:nvPr>
        </p:nvGraphicFramePr>
        <p:xfrm>
          <a:off x="201136" y="3330986"/>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We will be learning the Victorians and how it was an important era of invention and exploration. We will be looking at the impact of the industrial revolution alongside the positive and negative consequences of the British Empire. </a:t>
                      </a: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910092935"/>
              </p:ext>
            </p:extLst>
          </p:nvPr>
        </p:nvGraphicFramePr>
        <p:xfrm>
          <a:off x="201137" y="5192012"/>
          <a:ext cx="4163471" cy="1580901"/>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44125">
                <a:tc>
                  <a:txBody>
                    <a:bodyPr/>
                    <a:lstStyle/>
                    <a:p>
                      <a:r>
                        <a:rPr lang="en-GB" dirty="0"/>
                        <a:t>Art</a:t>
                      </a:r>
                    </a:p>
                  </a:txBody>
                  <a:tcPr anchor="ctr"/>
                </a:tc>
                <a:extLst>
                  <a:ext uri="{0D108BD9-81ED-4DB2-BD59-A6C34878D82A}">
                    <a16:rowId xmlns:a16="http://schemas.microsoft.com/office/drawing/2014/main" val="1786578608"/>
                  </a:ext>
                </a:extLst>
              </a:tr>
              <a:tr h="1215141">
                <a:tc>
                  <a:txBody>
                    <a:bodyPr/>
                    <a:lstStyle/>
                    <a:p>
                      <a:r>
                        <a:rPr lang="en-GB" sz="1400" dirty="0"/>
                        <a:t>We will be designing and building bridges using key features such as </a:t>
                      </a:r>
                      <a:r>
                        <a:rPr lang="en-GB" sz="1400" dirty="0" err="1"/>
                        <a:t>Vouissers</a:t>
                      </a:r>
                      <a:r>
                        <a:rPr lang="en-GB" sz="1400" dirty="0"/>
                        <a:t> and keystones.</a:t>
                      </a:r>
                    </a:p>
                    <a:p>
                      <a:r>
                        <a:rPr lang="en-GB" sz="1400" b="0" dirty="0"/>
                        <a:t>In Art we will be exploring cultural tradition through </a:t>
                      </a:r>
                      <a:r>
                        <a:rPr lang="en-GB" sz="1400" b="0" dirty="0" err="1"/>
                        <a:t>Kimbo</a:t>
                      </a:r>
                      <a:r>
                        <a:rPr lang="en-GB" sz="1400" b="0" dirty="0"/>
                        <a:t>.</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1260340570"/>
              </p:ext>
            </p:extLst>
          </p:nvPr>
        </p:nvGraphicFramePr>
        <p:xfrm>
          <a:off x="4464117" y="2618959"/>
          <a:ext cx="3686721" cy="19560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In our RE we are looking at ‘</a:t>
                      </a:r>
                      <a:r>
                        <a:rPr lang="en-US" sz="1400" dirty="0"/>
                        <a:t>Christianity – How does belief in ‘God the creator’ influence Christians today. We will look at </a:t>
                      </a:r>
                      <a:r>
                        <a:rPr lang="en-US" sz="1400" b="0" i="0" kern="1200" dirty="0">
                          <a:solidFill>
                            <a:schemeClr val="dk1"/>
                          </a:solidFill>
                          <a:effectLst/>
                          <a:latin typeface="+mn-lt"/>
                          <a:ea typeface="+mn-ea"/>
                          <a:cs typeface="+mn-cs"/>
                        </a:rPr>
                        <a:t>different types of festivals and celebrations and discuss what they demonstrate about Christianity and why it is a strong religion today. </a:t>
                      </a: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522999539"/>
              </p:ext>
            </p:extLst>
          </p:nvPr>
        </p:nvGraphicFramePr>
        <p:xfrm>
          <a:off x="8250348" y="2618958"/>
          <a:ext cx="3740513" cy="1820238"/>
        </p:xfrm>
        <a:graphic>
          <a:graphicData uri="http://schemas.openxmlformats.org/drawingml/2006/table">
            <a:tbl>
              <a:tblPr firstRow="1" bandRow="1">
                <a:tableStyleId>{93296810-A885-4BE3-A3E7-6D5BEEA58F35}</a:tableStyleId>
              </a:tblPr>
              <a:tblGrid>
                <a:gridCol w="3740513">
                  <a:extLst>
                    <a:ext uri="{9D8B030D-6E8A-4147-A177-3AD203B41FA5}">
                      <a16:colId xmlns:a16="http://schemas.microsoft.com/office/drawing/2014/main" val="1337843456"/>
                    </a:ext>
                  </a:extLst>
                </a:gridCol>
              </a:tblGrid>
              <a:tr h="335649">
                <a:tc>
                  <a:txBody>
                    <a:bodyPr/>
                    <a:lstStyle/>
                    <a:p>
                      <a:r>
                        <a:rPr lang="en-GB" dirty="0"/>
                        <a:t>Computing</a:t>
                      </a:r>
                    </a:p>
                  </a:txBody>
                  <a:tcPr anchor="ctr"/>
                </a:tc>
                <a:extLst>
                  <a:ext uri="{0D108BD9-81ED-4DB2-BD59-A6C34878D82A}">
                    <a16:rowId xmlns:a16="http://schemas.microsoft.com/office/drawing/2014/main" val="1786578608"/>
                  </a:ext>
                </a:extLst>
              </a:tr>
              <a:tr h="1454478">
                <a:tc>
                  <a:txBody>
                    <a:bodyPr/>
                    <a:lstStyle/>
                    <a:p>
                      <a:r>
                        <a:rPr lang="en-GB" sz="1400" baseline="0" dirty="0"/>
                        <a:t>They will be exploring the concept of variables and </a:t>
                      </a:r>
                      <a:r>
                        <a:rPr lang="en-GB" sz="1400" kern="1200" dirty="0">
                          <a:solidFill>
                            <a:schemeClr val="dk1"/>
                          </a:solidFill>
                          <a:effectLst/>
                          <a:latin typeface="+mn-lt"/>
                          <a:ea typeface="+mn-ea"/>
                          <a:cs typeface="+mn-cs"/>
                        </a:rPr>
                        <a:t>relate them to real-world examples of values that can be set and changed. Then use variables to create a simulation of a scoreboard. They will then experiment with variables and design to improve their games in Scratch</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59385445"/>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thinking about a ‘Healthy Me’. The pupils will be looking at: healthy choices they make, balanced diets, physical exercises, managing stress and pressure.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773053392"/>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we will be learning about Netball and how to develop a range of skills: team work, positions, footwork, passing and shooting skills.</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395531721"/>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We will be learning how to perform and compose music using pitch, rhythm, pulse and form. We will also be continue learning how learn to compose a piece of music.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4018629669"/>
              </p:ext>
            </p:extLst>
          </p:nvPr>
        </p:nvGraphicFramePr>
        <p:xfrm>
          <a:off x="10118600" y="4469670"/>
          <a:ext cx="1868634" cy="2303243"/>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85789">
                <a:tc>
                  <a:txBody>
                    <a:bodyPr/>
                    <a:lstStyle/>
                    <a:p>
                      <a:r>
                        <a:rPr lang="en-GB" dirty="0"/>
                        <a:t>French – Year 6</a:t>
                      </a:r>
                    </a:p>
                  </a:txBody>
                  <a:tcPr anchor="ctr"/>
                </a:tc>
                <a:extLst>
                  <a:ext uri="{0D108BD9-81ED-4DB2-BD59-A6C34878D82A}">
                    <a16:rowId xmlns:a16="http://schemas.microsoft.com/office/drawing/2014/main" val="1786578608"/>
                  </a:ext>
                </a:extLst>
              </a:tr>
              <a:tr h="1817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We will be learning about ‘The Weekend’. </a:t>
                      </a:r>
                      <a:r>
                        <a:rPr lang="en-GB" sz="1400" kern="1200" dirty="0">
                          <a:solidFill>
                            <a:schemeClr val="dk1"/>
                          </a:solidFill>
                          <a:effectLst/>
                          <a:latin typeface="+mn-lt"/>
                          <a:ea typeface="+mn-ea"/>
                          <a:cs typeface="+mn-cs"/>
                        </a:rPr>
                        <a:t>Ask what the time is and tell the time accurately. They will learn how to say what they do at the weekend. </a:t>
                      </a:r>
                      <a:endParaRPr lang="en-US" sz="1300" b="0" i="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pic>
        <p:nvPicPr>
          <p:cNvPr id="19" name="Picture 18" descr="C:\Users\pdin\AppData\Local\Microsoft\Windows\INetCache\Content.MSO\FCC94477.tmp">
            <a:extLst>
              <a:ext uri="{FF2B5EF4-FFF2-40B4-BE49-F238E27FC236}">
                <a16:creationId xmlns:a16="http://schemas.microsoft.com/office/drawing/2014/main" id="{2AE0FD8A-6A8A-428D-9B42-1942461A15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32325" y="471843"/>
            <a:ext cx="641964" cy="812670"/>
          </a:xfrm>
          <a:prstGeom prst="rect">
            <a:avLst/>
          </a:prstGeom>
          <a:noFill/>
          <a:ln>
            <a:noFill/>
          </a:ln>
        </p:spPr>
      </p:pic>
      <p:pic>
        <p:nvPicPr>
          <p:cNvPr id="20" name="Picture 19" descr="C:\Users\pdin\AppData\Local\Microsoft\Windows\INetCache\Content.MSO\E09A5C9D.tmp">
            <a:extLst>
              <a:ext uri="{FF2B5EF4-FFF2-40B4-BE49-F238E27FC236}">
                <a16:creationId xmlns:a16="http://schemas.microsoft.com/office/drawing/2014/main" id="{81866998-AE49-449B-8957-F72949FE6820}"/>
              </a:ext>
            </a:extLst>
          </p:cNvPr>
          <p:cNvPicPr/>
          <p:nvPr/>
        </p:nvPicPr>
        <p:blipFill rotWithShape="1">
          <a:blip r:embed="rId3">
            <a:extLst>
              <a:ext uri="{28A0092B-C50C-407E-A947-70E740481C1C}">
                <a14:useLocalDpi xmlns:a14="http://schemas.microsoft.com/office/drawing/2010/main" val="0"/>
              </a:ext>
            </a:extLst>
          </a:blip>
          <a:srcRect l="8572" t="16971" r="12363" b="12381"/>
          <a:stretch/>
        </p:blipFill>
        <p:spPr bwMode="auto">
          <a:xfrm>
            <a:off x="2474241" y="631201"/>
            <a:ext cx="1158084" cy="71902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BC8FF-D64D-430B-B35D-F2C5F72C9672}">
  <ds:schemaRefs>
    <ds:schemaRef ds:uri="http://purl.org/dc/elements/1.1/"/>
    <ds:schemaRef ds:uri="http://www.w3.org/XML/1998/namespace"/>
    <ds:schemaRef ds:uri="http://purl.org/dc/dcmitype/"/>
    <ds:schemaRef ds:uri="http://schemas.openxmlformats.org/package/2006/metadata/core-properties"/>
    <ds:schemaRef ds:uri="d4bfe957-5417-4326-b3ca-2e7faf1b0fa8"/>
    <ds:schemaRef ds:uri="http://purl.org/dc/terms/"/>
    <ds:schemaRef ds:uri="http://schemas.microsoft.com/office/2006/documentManagement/types"/>
    <ds:schemaRef ds:uri="http://schemas.microsoft.com/office/infopath/2007/PartnerControls"/>
    <ds:schemaRef ds:uri="566cb0dc-d351-45af-9abe-2a4c6f397d9b"/>
    <ds:schemaRef ds:uri="http://schemas.microsoft.com/office/2006/metadata/properties"/>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1258</TotalTime>
  <Words>500</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48</cp:revision>
  <dcterms:created xsi:type="dcterms:W3CDTF">2022-01-07T10:34:56Z</dcterms:created>
  <dcterms:modified xsi:type="dcterms:W3CDTF">2024-03-03T16:33:15Z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