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5788"/>
  </p:normalViewPr>
  <p:slideViewPr>
    <p:cSldViewPr snapToGrid="0">
      <p:cViewPr varScale="1">
        <p:scale>
          <a:sx n="60" d="100"/>
          <a:sy n="60" d="100"/>
        </p:scale>
        <p:origin x="8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9D3EDF-CA7E-4022-9773-9C9E101F43A3}" type="datetimeFigureOut">
              <a:rPr lang="en-GB" smtClean="0"/>
              <a:t>16/04/2024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4247A-F02B-459B-8942-28D04A1672D3}" type="slidenum">
              <a:rPr lang="en-GB" smtClean="0"/>
              <a:t>‹#›</a:t>
            </a:fld>
            <a:endParaRPr lang="en-GB"/>
          </a:p>
        </p:txBody>
      </p:sp>
    </p:spTree>
    <p:extLst>
      <p:ext uri="{BB962C8B-B14F-4D97-AF65-F5344CB8AC3E}">
        <p14:creationId xmlns:p14="http://schemas.microsoft.com/office/powerpoint/2010/main" val="155746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B4247A-F02B-459B-8942-28D04A1672D3}" type="slidenum">
              <a:rPr lang="en-GB" smtClean="0"/>
              <a:t>1</a:t>
            </a:fld>
            <a:endParaRPr lang="en-GB"/>
          </a:p>
        </p:txBody>
      </p:sp>
    </p:spTree>
    <p:extLst>
      <p:ext uri="{BB962C8B-B14F-4D97-AF65-F5344CB8AC3E}">
        <p14:creationId xmlns:p14="http://schemas.microsoft.com/office/powerpoint/2010/main" val="2511666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92BDB-127D-4CCA-95DC-5BF7D55E98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66BEEE5-E26D-4F98-AF9F-CD9983C4BC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C04C868-5A9F-4832-8EC9-0090E65335C9}"/>
              </a:ext>
            </a:extLst>
          </p:cNvPr>
          <p:cNvSpPr>
            <a:spLocks noGrp="1"/>
          </p:cNvSpPr>
          <p:nvPr>
            <p:ph type="dt" sz="half" idx="10"/>
          </p:nvPr>
        </p:nvSpPr>
        <p:spPr/>
        <p:txBody>
          <a:bodyPr/>
          <a:lstStyle/>
          <a:p>
            <a:fld id="{A4FD02C9-3D8C-4CD4-BD60-FDCD58772382}" type="datetimeFigureOut">
              <a:rPr lang="en-GB" smtClean="0"/>
              <a:t>16/04/2024</a:t>
            </a:fld>
            <a:endParaRPr lang="en-GB"/>
          </a:p>
        </p:txBody>
      </p:sp>
      <p:sp>
        <p:nvSpPr>
          <p:cNvPr id="5" name="Footer Placeholder 4">
            <a:extLst>
              <a:ext uri="{FF2B5EF4-FFF2-40B4-BE49-F238E27FC236}">
                <a16:creationId xmlns:a16="http://schemas.microsoft.com/office/drawing/2014/main" id="{76CE74FE-5747-4A85-8CF6-46F786F1DF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A32454-C9E3-45E1-86BD-C105405943A5}"/>
              </a:ext>
            </a:extLst>
          </p:cNvPr>
          <p:cNvSpPr>
            <a:spLocks noGrp="1"/>
          </p:cNvSpPr>
          <p:nvPr>
            <p:ph type="sldNum" sz="quarter" idx="12"/>
          </p:nvPr>
        </p:nvSpPr>
        <p:spPr/>
        <p:txBody>
          <a:bodyPr/>
          <a:lstStyle/>
          <a:p>
            <a:fld id="{4D7EDC97-8A51-4447-AC82-4CB2BBC37F54}" type="slidenum">
              <a:rPr lang="en-GB" smtClean="0"/>
              <a:t>‹#›</a:t>
            </a:fld>
            <a:endParaRPr lang="en-GB"/>
          </a:p>
        </p:txBody>
      </p:sp>
    </p:spTree>
    <p:extLst>
      <p:ext uri="{BB962C8B-B14F-4D97-AF65-F5344CB8AC3E}">
        <p14:creationId xmlns:p14="http://schemas.microsoft.com/office/powerpoint/2010/main" val="2309764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C3220-CD31-4605-8DA6-5A7A4AFCA33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4F2523-5B21-4F61-8ACE-C7C33A1FED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59F439-93DA-4DED-9E3C-40A7A9F7FE2B}"/>
              </a:ext>
            </a:extLst>
          </p:cNvPr>
          <p:cNvSpPr>
            <a:spLocks noGrp="1"/>
          </p:cNvSpPr>
          <p:nvPr>
            <p:ph type="dt" sz="half" idx="10"/>
          </p:nvPr>
        </p:nvSpPr>
        <p:spPr/>
        <p:txBody>
          <a:bodyPr/>
          <a:lstStyle/>
          <a:p>
            <a:fld id="{A4FD02C9-3D8C-4CD4-BD60-FDCD58772382}" type="datetimeFigureOut">
              <a:rPr lang="en-GB" smtClean="0"/>
              <a:t>16/04/2024</a:t>
            </a:fld>
            <a:endParaRPr lang="en-GB"/>
          </a:p>
        </p:txBody>
      </p:sp>
      <p:sp>
        <p:nvSpPr>
          <p:cNvPr id="5" name="Footer Placeholder 4">
            <a:extLst>
              <a:ext uri="{FF2B5EF4-FFF2-40B4-BE49-F238E27FC236}">
                <a16:creationId xmlns:a16="http://schemas.microsoft.com/office/drawing/2014/main" id="{0219C8FF-EB98-4E3F-9007-BE9074CBC4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A530AC-E94C-47D3-AC85-CAB823600F89}"/>
              </a:ext>
            </a:extLst>
          </p:cNvPr>
          <p:cNvSpPr>
            <a:spLocks noGrp="1"/>
          </p:cNvSpPr>
          <p:nvPr>
            <p:ph type="sldNum" sz="quarter" idx="12"/>
          </p:nvPr>
        </p:nvSpPr>
        <p:spPr/>
        <p:txBody>
          <a:bodyPr/>
          <a:lstStyle/>
          <a:p>
            <a:fld id="{4D7EDC97-8A51-4447-AC82-4CB2BBC37F54}" type="slidenum">
              <a:rPr lang="en-GB" smtClean="0"/>
              <a:t>‹#›</a:t>
            </a:fld>
            <a:endParaRPr lang="en-GB"/>
          </a:p>
        </p:txBody>
      </p:sp>
    </p:spTree>
    <p:extLst>
      <p:ext uri="{BB962C8B-B14F-4D97-AF65-F5344CB8AC3E}">
        <p14:creationId xmlns:p14="http://schemas.microsoft.com/office/powerpoint/2010/main" val="706096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02333-6502-4919-A870-56033D4DCC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2CC33C-3340-4A44-99A4-3A43316C9AA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747597-5C3B-4C7C-9DB4-028D92A0511D}"/>
              </a:ext>
            </a:extLst>
          </p:cNvPr>
          <p:cNvSpPr>
            <a:spLocks noGrp="1"/>
          </p:cNvSpPr>
          <p:nvPr>
            <p:ph type="dt" sz="half" idx="10"/>
          </p:nvPr>
        </p:nvSpPr>
        <p:spPr/>
        <p:txBody>
          <a:bodyPr/>
          <a:lstStyle/>
          <a:p>
            <a:fld id="{A4FD02C9-3D8C-4CD4-BD60-FDCD58772382}" type="datetimeFigureOut">
              <a:rPr lang="en-GB" smtClean="0"/>
              <a:t>16/04/2024</a:t>
            </a:fld>
            <a:endParaRPr lang="en-GB"/>
          </a:p>
        </p:txBody>
      </p:sp>
      <p:sp>
        <p:nvSpPr>
          <p:cNvPr id="5" name="Footer Placeholder 4">
            <a:extLst>
              <a:ext uri="{FF2B5EF4-FFF2-40B4-BE49-F238E27FC236}">
                <a16:creationId xmlns:a16="http://schemas.microsoft.com/office/drawing/2014/main" id="{E84E944B-979C-4E30-8749-B15CE8AEB5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6C824A-0B7D-4188-AEB1-6E4A76D97473}"/>
              </a:ext>
            </a:extLst>
          </p:cNvPr>
          <p:cNvSpPr>
            <a:spLocks noGrp="1"/>
          </p:cNvSpPr>
          <p:nvPr>
            <p:ph type="sldNum" sz="quarter" idx="12"/>
          </p:nvPr>
        </p:nvSpPr>
        <p:spPr/>
        <p:txBody>
          <a:bodyPr/>
          <a:lstStyle/>
          <a:p>
            <a:fld id="{4D7EDC97-8A51-4447-AC82-4CB2BBC37F54}" type="slidenum">
              <a:rPr lang="en-GB" smtClean="0"/>
              <a:t>‹#›</a:t>
            </a:fld>
            <a:endParaRPr lang="en-GB"/>
          </a:p>
        </p:txBody>
      </p:sp>
    </p:spTree>
    <p:extLst>
      <p:ext uri="{BB962C8B-B14F-4D97-AF65-F5344CB8AC3E}">
        <p14:creationId xmlns:p14="http://schemas.microsoft.com/office/powerpoint/2010/main" val="528223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42B08-E0D7-4AE1-9B59-477BACCA96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DBB42F-87C0-4F52-BBA7-1DDF53F39D8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F3FF57-D74D-4B1B-A7BB-14431C15437E}"/>
              </a:ext>
            </a:extLst>
          </p:cNvPr>
          <p:cNvSpPr>
            <a:spLocks noGrp="1"/>
          </p:cNvSpPr>
          <p:nvPr>
            <p:ph type="dt" sz="half" idx="10"/>
          </p:nvPr>
        </p:nvSpPr>
        <p:spPr/>
        <p:txBody>
          <a:bodyPr/>
          <a:lstStyle/>
          <a:p>
            <a:fld id="{A4FD02C9-3D8C-4CD4-BD60-FDCD58772382}" type="datetimeFigureOut">
              <a:rPr lang="en-GB" smtClean="0"/>
              <a:t>16/04/2024</a:t>
            </a:fld>
            <a:endParaRPr lang="en-GB"/>
          </a:p>
        </p:txBody>
      </p:sp>
      <p:sp>
        <p:nvSpPr>
          <p:cNvPr id="5" name="Footer Placeholder 4">
            <a:extLst>
              <a:ext uri="{FF2B5EF4-FFF2-40B4-BE49-F238E27FC236}">
                <a16:creationId xmlns:a16="http://schemas.microsoft.com/office/drawing/2014/main" id="{3903CB4D-3811-419D-ABD2-D2F5BB2474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932993-B291-45C1-A4C9-7D9668FB608A}"/>
              </a:ext>
            </a:extLst>
          </p:cNvPr>
          <p:cNvSpPr>
            <a:spLocks noGrp="1"/>
          </p:cNvSpPr>
          <p:nvPr>
            <p:ph type="sldNum" sz="quarter" idx="12"/>
          </p:nvPr>
        </p:nvSpPr>
        <p:spPr/>
        <p:txBody>
          <a:bodyPr/>
          <a:lstStyle/>
          <a:p>
            <a:fld id="{4D7EDC97-8A51-4447-AC82-4CB2BBC37F54}" type="slidenum">
              <a:rPr lang="en-GB" smtClean="0"/>
              <a:t>‹#›</a:t>
            </a:fld>
            <a:endParaRPr lang="en-GB"/>
          </a:p>
        </p:txBody>
      </p:sp>
    </p:spTree>
    <p:extLst>
      <p:ext uri="{BB962C8B-B14F-4D97-AF65-F5344CB8AC3E}">
        <p14:creationId xmlns:p14="http://schemas.microsoft.com/office/powerpoint/2010/main" val="2902361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A3EFB-8FA0-4096-829B-E9B8E9993D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7AD2943-FC3C-4234-A0E6-8112740CB8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06F23D-7E1A-4584-A2F8-F3300F694528}"/>
              </a:ext>
            </a:extLst>
          </p:cNvPr>
          <p:cNvSpPr>
            <a:spLocks noGrp="1"/>
          </p:cNvSpPr>
          <p:nvPr>
            <p:ph type="dt" sz="half" idx="10"/>
          </p:nvPr>
        </p:nvSpPr>
        <p:spPr/>
        <p:txBody>
          <a:bodyPr/>
          <a:lstStyle/>
          <a:p>
            <a:fld id="{A4FD02C9-3D8C-4CD4-BD60-FDCD58772382}" type="datetimeFigureOut">
              <a:rPr lang="en-GB" smtClean="0"/>
              <a:t>16/04/2024</a:t>
            </a:fld>
            <a:endParaRPr lang="en-GB"/>
          </a:p>
        </p:txBody>
      </p:sp>
      <p:sp>
        <p:nvSpPr>
          <p:cNvPr id="5" name="Footer Placeholder 4">
            <a:extLst>
              <a:ext uri="{FF2B5EF4-FFF2-40B4-BE49-F238E27FC236}">
                <a16:creationId xmlns:a16="http://schemas.microsoft.com/office/drawing/2014/main" id="{5A5348FA-DC5D-4DC0-8E3E-5FD3F717E0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2FF58F-F166-431D-A4F4-82C645B4979F}"/>
              </a:ext>
            </a:extLst>
          </p:cNvPr>
          <p:cNvSpPr>
            <a:spLocks noGrp="1"/>
          </p:cNvSpPr>
          <p:nvPr>
            <p:ph type="sldNum" sz="quarter" idx="12"/>
          </p:nvPr>
        </p:nvSpPr>
        <p:spPr/>
        <p:txBody>
          <a:bodyPr/>
          <a:lstStyle/>
          <a:p>
            <a:fld id="{4D7EDC97-8A51-4447-AC82-4CB2BBC37F54}" type="slidenum">
              <a:rPr lang="en-GB" smtClean="0"/>
              <a:t>‹#›</a:t>
            </a:fld>
            <a:endParaRPr lang="en-GB"/>
          </a:p>
        </p:txBody>
      </p:sp>
    </p:spTree>
    <p:extLst>
      <p:ext uri="{BB962C8B-B14F-4D97-AF65-F5344CB8AC3E}">
        <p14:creationId xmlns:p14="http://schemas.microsoft.com/office/powerpoint/2010/main" val="3559419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23C80-B963-4AE7-AA61-675C1F8A79E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35D092-9AA3-4196-B6D7-6540DBFF6DB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5088759-300B-4ACD-A29F-212F0BA62D1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AB9F387-0E02-47D4-83D2-21B12DBE5B61}"/>
              </a:ext>
            </a:extLst>
          </p:cNvPr>
          <p:cNvSpPr>
            <a:spLocks noGrp="1"/>
          </p:cNvSpPr>
          <p:nvPr>
            <p:ph type="dt" sz="half" idx="10"/>
          </p:nvPr>
        </p:nvSpPr>
        <p:spPr/>
        <p:txBody>
          <a:bodyPr/>
          <a:lstStyle/>
          <a:p>
            <a:fld id="{A4FD02C9-3D8C-4CD4-BD60-FDCD58772382}" type="datetimeFigureOut">
              <a:rPr lang="en-GB" smtClean="0"/>
              <a:t>16/04/2024</a:t>
            </a:fld>
            <a:endParaRPr lang="en-GB"/>
          </a:p>
        </p:txBody>
      </p:sp>
      <p:sp>
        <p:nvSpPr>
          <p:cNvPr id="6" name="Footer Placeholder 5">
            <a:extLst>
              <a:ext uri="{FF2B5EF4-FFF2-40B4-BE49-F238E27FC236}">
                <a16:creationId xmlns:a16="http://schemas.microsoft.com/office/drawing/2014/main" id="{1098C58C-B841-403C-8AEB-C533B15293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312059-00A5-4BB5-89CF-12B0859B89D1}"/>
              </a:ext>
            </a:extLst>
          </p:cNvPr>
          <p:cNvSpPr>
            <a:spLocks noGrp="1"/>
          </p:cNvSpPr>
          <p:nvPr>
            <p:ph type="sldNum" sz="quarter" idx="12"/>
          </p:nvPr>
        </p:nvSpPr>
        <p:spPr/>
        <p:txBody>
          <a:bodyPr/>
          <a:lstStyle/>
          <a:p>
            <a:fld id="{4D7EDC97-8A51-4447-AC82-4CB2BBC37F54}" type="slidenum">
              <a:rPr lang="en-GB" smtClean="0"/>
              <a:t>‹#›</a:t>
            </a:fld>
            <a:endParaRPr lang="en-GB"/>
          </a:p>
        </p:txBody>
      </p:sp>
    </p:spTree>
    <p:extLst>
      <p:ext uri="{BB962C8B-B14F-4D97-AF65-F5344CB8AC3E}">
        <p14:creationId xmlns:p14="http://schemas.microsoft.com/office/powerpoint/2010/main" val="2820841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C1B50-03BC-44FD-BD99-CBC85C5B2E2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8BD8C12-9510-4C93-A6D7-89291E1234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0DCFA1A-A14B-46BC-8DC1-1ADF67AAA22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BF0272E-BE53-4DF4-B1A7-EA53263C4D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C128BC9-5650-4494-8762-7193D190234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1F4346B-907A-4D4F-A079-18AD41928F14}"/>
              </a:ext>
            </a:extLst>
          </p:cNvPr>
          <p:cNvSpPr>
            <a:spLocks noGrp="1"/>
          </p:cNvSpPr>
          <p:nvPr>
            <p:ph type="dt" sz="half" idx="10"/>
          </p:nvPr>
        </p:nvSpPr>
        <p:spPr/>
        <p:txBody>
          <a:bodyPr/>
          <a:lstStyle/>
          <a:p>
            <a:fld id="{A4FD02C9-3D8C-4CD4-BD60-FDCD58772382}" type="datetimeFigureOut">
              <a:rPr lang="en-GB" smtClean="0"/>
              <a:t>16/04/2024</a:t>
            </a:fld>
            <a:endParaRPr lang="en-GB"/>
          </a:p>
        </p:txBody>
      </p:sp>
      <p:sp>
        <p:nvSpPr>
          <p:cNvPr id="8" name="Footer Placeholder 7">
            <a:extLst>
              <a:ext uri="{FF2B5EF4-FFF2-40B4-BE49-F238E27FC236}">
                <a16:creationId xmlns:a16="http://schemas.microsoft.com/office/drawing/2014/main" id="{38293722-1DBA-49AF-85F9-6B69D71625E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A5977FC-B443-4E2E-BB14-22709E3A7910}"/>
              </a:ext>
            </a:extLst>
          </p:cNvPr>
          <p:cNvSpPr>
            <a:spLocks noGrp="1"/>
          </p:cNvSpPr>
          <p:nvPr>
            <p:ph type="sldNum" sz="quarter" idx="12"/>
          </p:nvPr>
        </p:nvSpPr>
        <p:spPr/>
        <p:txBody>
          <a:bodyPr/>
          <a:lstStyle/>
          <a:p>
            <a:fld id="{4D7EDC97-8A51-4447-AC82-4CB2BBC37F54}" type="slidenum">
              <a:rPr lang="en-GB" smtClean="0"/>
              <a:t>‹#›</a:t>
            </a:fld>
            <a:endParaRPr lang="en-GB"/>
          </a:p>
        </p:txBody>
      </p:sp>
    </p:spTree>
    <p:extLst>
      <p:ext uri="{BB962C8B-B14F-4D97-AF65-F5344CB8AC3E}">
        <p14:creationId xmlns:p14="http://schemas.microsoft.com/office/powerpoint/2010/main" val="3186244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24B08-D3D8-4B32-AF10-094252D9FAF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0E52E7F-3D00-4E33-9DD3-04CC186250A7}"/>
              </a:ext>
            </a:extLst>
          </p:cNvPr>
          <p:cNvSpPr>
            <a:spLocks noGrp="1"/>
          </p:cNvSpPr>
          <p:nvPr>
            <p:ph type="dt" sz="half" idx="10"/>
          </p:nvPr>
        </p:nvSpPr>
        <p:spPr/>
        <p:txBody>
          <a:bodyPr/>
          <a:lstStyle/>
          <a:p>
            <a:fld id="{A4FD02C9-3D8C-4CD4-BD60-FDCD58772382}" type="datetimeFigureOut">
              <a:rPr lang="en-GB" smtClean="0"/>
              <a:t>16/04/2024</a:t>
            </a:fld>
            <a:endParaRPr lang="en-GB"/>
          </a:p>
        </p:txBody>
      </p:sp>
      <p:sp>
        <p:nvSpPr>
          <p:cNvPr id="4" name="Footer Placeholder 3">
            <a:extLst>
              <a:ext uri="{FF2B5EF4-FFF2-40B4-BE49-F238E27FC236}">
                <a16:creationId xmlns:a16="http://schemas.microsoft.com/office/drawing/2014/main" id="{2AAAB1F9-8A14-4F32-A588-1817B459883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A96E3E9-4F96-461B-AB20-D0817029B477}"/>
              </a:ext>
            </a:extLst>
          </p:cNvPr>
          <p:cNvSpPr>
            <a:spLocks noGrp="1"/>
          </p:cNvSpPr>
          <p:nvPr>
            <p:ph type="sldNum" sz="quarter" idx="12"/>
          </p:nvPr>
        </p:nvSpPr>
        <p:spPr/>
        <p:txBody>
          <a:bodyPr/>
          <a:lstStyle/>
          <a:p>
            <a:fld id="{4D7EDC97-8A51-4447-AC82-4CB2BBC37F54}" type="slidenum">
              <a:rPr lang="en-GB" smtClean="0"/>
              <a:t>‹#›</a:t>
            </a:fld>
            <a:endParaRPr lang="en-GB"/>
          </a:p>
        </p:txBody>
      </p:sp>
    </p:spTree>
    <p:extLst>
      <p:ext uri="{BB962C8B-B14F-4D97-AF65-F5344CB8AC3E}">
        <p14:creationId xmlns:p14="http://schemas.microsoft.com/office/powerpoint/2010/main" val="1889672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853B75-5EDD-4B30-8349-4EB1D5225B79}"/>
              </a:ext>
            </a:extLst>
          </p:cNvPr>
          <p:cNvSpPr>
            <a:spLocks noGrp="1"/>
          </p:cNvSpPr>
          <p:nvPr>
            <p:ph type="dt" sz="half" idx="10"/>
          </p:nvPr>
        </p:nvSpPr>
        <p:spPr/>
        <p:txBody>
          <a:bodyPr/>
          <a:lstStyle/>
          <a:p>
            <a:fld id="{A4FD02C9-3D8C-4CD4-BD60-FDCD58772382}" type="datetimeFigureOut">
              <a:rPr lang="en-GB" smtClean="0"/>
              <a:t>16/04/2024</a:t>
            </a:fld>
            <a:endParaRPr lang="en-GB"/>
          </a:p>
        </p:txBody>
      </p:sp>
      <p:sp>
        <p:nvSpPr>
          <p:cNvPr id="3" name="Footer Placeholder 2">
            <a:extLst>
              <a:ext uri="{FF2B5EF4-FFF2-40B4-BE49-F238E27FC236}">
                <a16:creationId xmlns:a16="http://schemas.microsoft.com/office/drawing/2014/main" id="{01CA0B36-0FBC-4B63-99C5-0E48D9FD620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C0E4803-EF21-4799-8196-EBFA1E523DDC}"/>
              </a:ext>
            </a:extLst>
          </p:cNvPr>
          <p:cNvSpPr>
            <a:spLocks noGrp="1"/>
          </p:cNvSpPr>
          <p:nvPr>
            <p:ph type="sldNum" sz="quarter" idx="12"/>
          </p:nvPr>
        </p:nvSpPr>
        <p:spPr/>
        <p:txBody>
          <a:bodyPr/>
          <a:lstStyle/>
          <a:p>
            <a:fld id="{4D7EDC97-8A51-4447-AC82-4CB2BBC37F54}" type="slidenum">
              <a:rPr lang="en-GB" smtClean="0"/>
              <a:t>‹#›</a:t>
            </a:fld>
            <a:endParaRPr lang="en-GB"/>
          </a:p>
        </p:txBody>
      </p:sp>
    </p:spTree>
    <p:extLst>
      <p:ext uri="{BB962C8B-B14F-4D97-AF65-F5344CB8AC3E}">
        <p14:creationId xmlns:p14="http://schemas.microsoft.com/office/powerpoint/2010/main" val="1953125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C74CC-A74A-4C02-ABC9-5E28B7CDB4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07D96AD-68F2-44F7-9865-31D2F545B0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80BA6F5-BA26-4919-AA5F-BC6A456B94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A714485-B2C7-48A3-9C87-31D6C6E1396E}"/>
              </a:ext>
            </a:extLst>
          </p:cNvPr>
          <p:cNvSpPr>
            <a:spLocks noGrp="1"/>
          </p:cNvSpPr>
          <p:nvPr>
            <p:ph type="dt" sz="half" idx="10"/>
          </p:nvPr>
        </p:nvSpPr>
        <p:spPr/>
        <p:txBody>
          <a:bodyPr/>
          <a:lstStyle/>
          <a:p>
            <a:fld id="{A4FD02C9-3D8C-4CD4-BD60-FDCD58772382}" type="datetimeFigureOut">
              <a:rPr lang="en-GB" smtClean="0"/>
              <a:t>16/04/2024</a:t>
            </a:fld>
            <a:endParaRPr lang="en-GB"/>
          </a:p>
        </p:txBody>
      </p:sp>
      <p:sp>
        <p:nvSpPr>
          <p:cNvPr id="6" name="Footer Placeholder 5">
            <a:extLst>
              <a:ext uri="{FF2B5EF4-FFF2-40B4-BE49-F238E27FC236}">
                <a16:creationId xmlns:a16="http://schemas.microsoft.com/office/drawing/2014/main" id="{5D095F3C-F093-43F1-9A7D-82E0853CC2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6C612F-E072-40E6-AB35-157EFF982C88}"/>
              </a:ext>
            </a:extLst>
          </p:cNvPr>
          <p:cNvSpPr>
            <a:spLocks noGrp="1"/>
          </p:cNvSpPr>
          <p:nvPr>
            <p:ph type="sldNum" sz="quarter" idx="12"/>
          </p:nvPr>
        </p:nvSpPr>
        <p:spPr/>
        <p:txBody>
          <a:bodyPr/>
          <a:lstStyle/>
          <a:p>
            <a:fld id="{4D7EDC97-8A51-4447-AC82-4CB2BBC37F54}" type="slidenum">
              <a:rPr lang="en-GB" smtClean="0"/>
              <a:t>‹#›</a:t>
            </a:fld>
            <a:endParaRPr lang="en-GB"/>
          </a:p>
        </p:txBody>
      </p:sp>
    </p:spTree>
    <p:extLst>
      <p:ext uri="{BB962C8B-B14F-4D97-AF65-F5344CB8AC3E}">
        <p14:creationId xmlns:p14="http://schemas.microsoft.com/office/powerpoint/2010/main" val="175240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13637-0112-4ECA-9272-004FEC53C0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F2AD555-B292-4367-858D-EDFA903C30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6857DB4-CFA4-4E16-A9E1-FE55ADB93F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A91B896-FCF5-4C21-8C8D-78CC0700C219}"/>
              </a:ext>
            </a:extLst>
          </p:cNvPr>
          <p:cNvSpPr>
            <a:spLocks noGrp="1"/>
          </p:cNvSpPr>
          <p:nvPr>
            <p:ph type="dt" sz="half" idx="10"/>
          </p:nvPr>
        </p:nvSpPr>
        <p:spPr/>
        <p:txBody>
          <a:bodyPr/>
          <a:lstStyle/>
          <a:p>
            <a:fld id="{A4FD02C9-3D8C-4CD4-BD60-FDCD58772382}" type="datetimeFigureOut">
              <a:rPr lang="en-GB" smtClean="0"/>
              <a:t>16/04/2024</a:t>
            </a:fld>
            <a:endParaRPr lang="en-GB"/>
          </a:p>
        </p:txBody>
      </p:sp>
      <p:sp>
        <p:nvSpPr>
          <p:cNvPr id="6" name="Footer Placeholder 5">
            <a:extLst>
              <a:ext uri="{FF2B5EF4-FFF2-40B4-BE49-F238E27FC236}">
                <a16:creationId xmlns:a16="http://schemas.microsoft.com/office/drawing/2014/main" id="{1B52DC7F-833E-4D64-A92E-F4E9B1C86F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9F5B7E-34B6-41B6-BBC5-7467C2909B83}"/>
              </a:ext>
            </a:extLst>
          </p:cNvPr>
          <p:cNvSpPr>
            <a:spLocks noGrp="1"/>
          </p:cNvSpPr>
          <p:nvPr>
            <p:ph type="sldNum" sz="quarter" idx="12"/>
          </p:nvPr>
        </p:nvSpPr>
        <p:spPr/>
        <p:txBody>
          <a:bodyPr/>
          <a:lstStyle/>
          <a:p>
            <a:fld id="{4D7EDC97-8A51-4447-AC82-4CB2BBC37F54}" type="slidenum">
              <a:rPr lang="en-GB" smtClean="0"/>
              <a:t>‹#›</a:t>
            </a:fld>
            <a:endParaRPr lang="en-GB"/>
          </a:p>
        </p:txBody>
      </p:sp>
    </p:spTree>
    <p:extLst>
      <p:ext uri="{BB962C8B-B14F-4D97-AF65-F5344CB8AC3E}">
        <p14:creationId xmlns:p14="http://schemas.microsoft.com/office/powerpoint/2010/main" val="3477663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73CA0B-2498-457B-AA45-7F54CE1255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EE1821-33EA-47D8-B75E-16A7D06CE0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692FEB-BB09-4D15-A2FD-9690E8A3A3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FD02C9-3D8C-4CD4-BD60-FDCD58772382}" type="datetimeFigureOut">
              <a:rPr lang="en-GB" smtClean="0"/>
              <a:t>16/04/2024</a:t>
            </a:fld>
            <a:endParaRPr lang="en-GB"/>
          </a:p>
        </p:txBody>
      </p:sp>
      <p:sp>
        <p:nvSpPr>
          <p:cNvPr id="5" name="Footer Placeholder 4">
            <a:extLst>
              <a:ext uri="{FF2B5EF4-FFF2-40B4-BE49-F238E27FC236}">
                <a16:creationId xmlns:a16="http://schemas.microsoft.com/office/drawing/2014/main" id="{90432B41-D5EA-403F-B01D-60973296EC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50A5E04-8AAC-4614-88B6-2F9F8404BD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7EDC97-8A51-4447-AC82-4CB2BBC37F54}" type="slidenum">
              <a:rPr lang="en-GB" smtClean="0"/>
              <a:t>‹#›</a:t>
            </a:fld>
            <a:endParaRPr lang="en-GB"/>
          </a:p>
        </p:txBody>
      </p:sp>
    </p:spTree>
    <p:extLst>
      <p:ext uri="{BB962C8B-B14F-4D97-AF65-F5344CB8AC3E}">
        <p14:creationId xmlns:p14="http://schemas.microsoft.com/office/powerpoint/2010/main" val="2291762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27D964CA-FAD4-40D5-8A19-F7B4BB4823E1}"/>
              </a:ext>
            </a:extLst>
          </p:cNvPr>
          <p:cNvSpPr txBox="1">
            <a:spLocks noChangeArrowheads="1"/>
          </p:cNvSpPr>
          <p:nvPr/>
        </p:nvSpPr>
        <p:spPr bwMode="auto">
          <a:xfrm>
            <a:off x="201138" y="199551"/>
            <a:ext cx="4163470" cy="1150677"/>
          </a:xfrm>
          <a:prstGeom prst="rect">
            <a:avLst/>
          </a:prstGeom>
          <a:noFill/>
          <a:ln w="28575" algn="in">
            <a:solidFill>
              <a:srgbClr val="92D05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rgbClr val="000000"/>
                </a:solidFill>
                <a:effectLst/>
                <a:latin typeface="Calibri" panose="020F0502020204030204" pitchFamily="34" charset="0"/>
              </a:rPr>
              <a:t>Our themes this term </a:t>
            </a:r>
            <a:r>
              <a:rPr lang="en-GB" altLang="en-US" sz="1400" dirty="0">
                <a:solidFill>
                  <a:srgbClr val="000000"/>
                </a:solidFill>
                <a:latin typeface="Calibri" panose="020F0502020204030204" pitchFamily="34" charset="0"/>
              </a:rPr>
              <a:t>are.. </a:t>
            </a:r>
            <a:endParaRPr kumimoji="0" lang="en-GB" altLang="en-US" sz="14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000" b="0" i="0" u="none" strike="noStrike" cap="none" normalizeH="0" baseline="0" dirty="0">
                <a:ln>
                  <a:noFill/>
                </a:ln>
                <a:solidFill>
                  <a:srgbClr val="000000"/>
                </a:solidFill>
                <a:effectLst/>
                <a:latin typeface="Calibri" panose="020F0502020204030204" pitchFamily="34" charset="0"/>
              </a:rPr>
              <a:t>North America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000" b="0" i="0" u="none" strike="noStrike" cap="none" normalizeH="0" baseline="0" dirty="0">
                <a:ln>
                  <a:noFill/>
                </a:ln>
                <a:solidFill>
                  <a:srgbClr val="000000"/>
                </a:solidFill>
                <a:effectLst/>
                <a:latin typeface="Calibri" panose="020F0502020204030204" pitchFamily="34" charset="0"/>
              </a:rPr>
              <a:t>&amp; Pop Art </a:t>
            </a:r>
          </a:p>
          <a:p>
            <a:pPr marL="0" marR="0" lvl="0" indent="0"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dirty="0">
              <a:ln>
                <a:noFill/>
              </a:ln>
              <a:solidFill>
                <a:srgbClr val="000000"/>
              </a:solidFill>
              <a:effectLst/>
              <a:latin typeface="Bernard MT Condensed" panose="020508060609050204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p:txBody>
      </p:sp>
      <p:graphicFrame>
        <p:nvGraphicFramePr>
          <p:cNvPr id="5" name="Table 4">
            <a:extLst>
              <a:ext uri="{FF2B5EF4-FFF2-40B4-BE49-F238E27FC236}">
                <a16:creationId xmlns:a16="http://schemas.microsoft.com/office/drawing/2014/main" id="{FA8CF3AC-CD02-44AC-BB62-4E92093EB6ED}"/>
              </a:ext>
            </a:extLst>
          </p:cNvPr>
          <p:cNvGraphicFramePr>
            <a:graphicFrameLocks noGrp="1"/>
          </p:cNvGraphicFramePr>
          <p:nvPr>
            <p:extLst>
              <p:ext uri="{D42A27DB-BD31-4B8C-83A1-F6EECF244321}">
                <p14:modId xmlns:p14="http://schemas.microsoft.com/office/powerpoint/2010/main" val="247191977"/>
              </p:ext>
            </p:extLst>
          </p:nvPr>
        </p:nvGraphicFramePr>
        <p:xfrm>
          <a:off x="4464117" y="208976"/>
          <a:ext cx="3686721" cy="2380928"/>
        </p:xfrm>
        <a:graphic>
          <a:graphicData uri="http://schemas.openxmlformats.org/drawingml/2006/table">
            <a:tbl>
              <a:tblPr firstRow="1" bandRow="1">
                <a:tableStyleId>{93296810-A885-4BE3-A3E7-6D5BEEA58F35}</a:tableStyleId>
              </a:tblPr>
              <a:tblGrid>
                <a:gridCol w="3686721">
                  <a:extLst>
                    <a:ext uri="{9D8B030D-6E8A-4147-A177-3AD203B41FA5}">
                      <a16:colId xmlns:a16="http://schemas.microsoft.com/office/drawing/2014/main" val="1337843456"/>
                    </a:ext>
                  </a:extLst>
                </a:gridCol>
              </a:tblGrid>
              <a:tr h="369248">
                <a:tc>
                  <a:txBody>
                    <a:bodyPr/>
                    <a:lstStyle/>
                    <a:p>
                      <a:r>
                        <a:rPr lang="en-GB" dirty="0"/>
                        <a:t>English </a:t>
                      </a:r>
                    </a:p>
                  </a:txBody>
                  <a:tcPr anchor="ctr"/>
                </a:tc>
                <a:extLst>
                  <a:ext uri="{0D108BD9-81ED-4DB2-BD59-A6C34878D82A}">
                    <a16:rowId xmlns:a16="http://schemas.microsoft.com/office/drawing/2014/main" val="1786578608"/>
                  </a:ext>
                </a:extLst>
              </a:tr>
              <a:tr h="1914876">
                <a:tc>
                  <a:txBody>
                    <a:bodyPr/>
                    <a:lstStyle/>
                    <a:p>
                      <a:r>
                        <a:rPr lang="en-GB" sz="1400" dirty="0"/>
                        <a:t>We are completing our unit of the ‘The Three Little Pigs’ advert and using it as inspiration for our final written outcome of letters to a newspaper expressing a range of views. The pupils will then be exploring the text: Arthur </a:t>
                      </a:r>
                      <a:r>
                        <a:rPr lang="en-GB" sz="1400" dirty="0" err="1"/>
                        <a:t>Spiderwick’s</a:t>
                      </a:r>
                      <a:r>
                        <a:rPr lang="en-GB" sz="1400" dirty="0"/>
                        <a:t> Field Guide to the Fantastical World Around You by Tony </a:t>
                      </a:r>
                      <a:r>
                        <a:rPr lang="en-GB" sz="1400" dirty="0" err="1"/>
                        <a:t>DiTerlizzi</a:t>
                      </a:r>
                      <a:r>
                        <a:rPr lang="en-GB" sz="1400" dirty="0"/>
                        <a:t> and Holly Black; where they will be writing a formal non-chronological report in the style of the book. </a:t>
                      </a:r>
                    </a:p>
                  </a:txBody>
                  <a:tcPr/>
                </a:tc>
                <a:extLst>
                  <a:ext uri="{0D108BD9-81ED-4DB2-BD59-A6C34878D82A}">
                    <a16:rowId xmlns:a16="http://schemas.microsoft.com/office/drawing/2014/main" val="2171682978"/>
                  </a:ext>
                </a:extLst>
              </a:tr>
            </a:tbl>
          </a:graphicData>
        </a:graphic>
      </p:graphicFrame>
      <p:graphicFrame>
        <p:nvGraphicFramePr>
          <p:cNvPr id="8" name="Table 7">
            <a:extLst>
              <a:ext uri="{FF2B5EF4-FFF2-40B4-BE49-F238E27FC236}">
                <a16:creationId xmlns:a16="http://schemas.microsoft.com/office/drawing/2014/main" id="{29206755-AFEA-4C39-969A-3A80F2EEC01F}"/>
              </a:ext>
            </a:extLst>
          </p:cNvPr>
          <p:cNvGraphicFramePr>
            <a:graphicFrameLocks noGrp="1"/>
          </p:cNvGraphicFramePr>
          <p:nvPr>
            <p:extLst>
              <p:ext uri="{D42A27DB-BD31-4B8C-83A1-F6EECF244321}">
                <p14:modId xmlns:p14="http://schemas.microsoft.com/office/powerpoint/2010/main" val="1359595917"/>
              </p:ext>
            </p:extLst>
          </p:nvPr>
        </p:nvGraphicFramePr>
        <p:xfrm>
          <a:off x="8198698" y="208975"/>
          <a:ext cx="3792164" cy="2377440"/>
        </p:xfrm>
        <a:graphic>
          <a:graphicData uri="http://schemas.openxmlformats.org/drawingml/2006/table">
            <a:tbl>
              <a:tblPr firstRow="1" bandRow="1">
                <a:tableStyleId>{93296810-A885-4BE3-A3E7-6D5BEEA58F35}</a:tableStyleId>
              </a:tblPr>
              <a:tblGrid>
                <a:gridCol w="3792164">
                  <a:extLst>
                    <a:ext uri="{9D8B030D-6E8A-4147-A177-3AD203B41FA5}">
                      <a16:colId xmlns:a16="http://schemas.microsoft.com/office/drawing/2014/main" val="1337843456"/>
                    </a:ext>
                  </a:extLst>
                </a:gridCol>
              </a:tblGrid>
              <a:tr h="351404">
                <a:tc>
                  <a:txBody>
                    <a:bodyPr/>
                    <a:lstStyle/>
                    <a:p>
                      <a:r>
                        <a:rPr lang="en-GB" dirty="0"/>
                        <a:t>Maths</a:t>
                      </a:r>
                    </a:p>
                  </a:txBody>
                  <a:tcPr anchor="ctr"/>
                </a:tc>
                <a:extLst>
                  <a:ext uri="{0D108BD9-81ED-4DB2-BD59-A6C34878D82A}">
                    <a16:rowId xmlns:a16="http://schemas.microsoft.com/office/drawing/2014/main" val="1786578608"/>
                  </a:ext>
                </a:extLst>
              </a:tr>
              <a:tr h="1932720">
                <a:tc>
                  <a:txBody>
                    <a:bodyPr/>
                    <a:lstStyle/>
                    <a:p>
                      <a:r>
                        <a:rPr lang="en-GB" sz="1400" dirty="0"/>
                        <a:t>We will be learning the concept measuring, classifying, calculate angles. Looking at circles and understanding the radius, diameter and circumference and solving problems to do with these. Pupils will be investigating nets of 3-D shapes and drawing shapes accurately before moving onto position and direction; where they will be solving problems with co-ordinates. Before starting revision for the SATs in May. </a:t>
                      </a:r>
                    </a:p>
                  </a:txBody>
                  <a:tcPr/>
                </a:tc>
                <a:extLst>
                  <a:ext uri="{0D108BD9-81ED-4DB2-BD59-A6C34878D82A}">
                    <a16:rowId xmlns:a16="http://schemas.microsoft.com/office/drawing/2014/main" val="2171682978"/>
                  </a:ext>
                </a:extLst>
              </a:tr>
            </a:tbl>
          </a:graphicData>
        </a:graphic>
      </p:graphicFrame>
      <p:graphicFrame>
        <p:nvGraphicFramePr>
          <p:cNvPr id="9" name="Table 8">
            <a:extLst>
              <a:ext uri="{FF2B5EF4-FFF2-40B4-BE49-F238E27FC236}">
                <a16:creationId xmlns:a16="http://schemas.microsoft.com/office/drawing/2014/main" id="{144B4083-B2DA-4CA1-AEF1-973FE94A42AE}"/>
              </a:ext>
            </a:extLst>
          </p:cNvPr>
          <p:cNvGraphicFramePr>
            <a:graphicFrameLocks noGrp="1"/>
          </p:cNvGraphicFramePr>
          <p:nvPr>
            <p:extLst>
              <p:ext uri="{D42A27DB-BD31-4B8C-83A1-F6EECF244321}">
                <p14:modId xmlns:p14="http://schemas.microsoft.com/office/powerpoint/2010/main" val="1961370335"/>
              </p:ext>
            </p:extLst>
          </p:nvPr>
        </p:nvGraphicFramePr>
        <p:xfrm>
          <a:off x="201136" y="1421127"/>
          <a:ext cx="4163471" cy="1986508"/>
        </p:xfrm>
        <a:graphic>
          <a:graphicData uri="http://schemas.openxmlformats.org/drawingml/2006/table">
            <a:tbl>
              <a:tblPr firstRow="1" bandRow="1">
                <a:tableStyleId>{93296810-A885-4BE3-A3E7-6D5BEEA58F35}</a:tableStyleId>
              </a:tblPr>
              <a:tblGrid>
                <a:gridCol w="4163471">
                  <a:extLst>
                    <a:ext uri="{9D8B030D-6E8A-4147-A177-3AD203B41FA5}">
                      <a16:colId xmlns:a16="http://schemas.microsoft.com/office/drawing/2014/main" val="1337843456"/>
                    </a:ext>
                  </a:extLst>
                </a:gridCol>
              </a:tblGrid>
              <a:tr h="401548">
                <a:tc>
                  <a:txBody>
                    <a:bodyPr/>
                    <a:lstStyle/>
                    <a:p>
                      <a:r>
                        <a:rPr lang="en-GB" dirty="0"/>
                        <a:t>Science</a:t>
                      </a:r>
                    </a:p>
                  </a:txBody>
                  <a:tcPr anchor="ctr"/>
                </a:tc>
                <a:extLst>
                  <a:ext uri="{0D108BD9-81ED-4DB2-BD59-A6C34878D82A}">
                    <a16:rowId xmlns:a16="http://schemas.microsoft.com/office/drawing/2014/main" val="1786578608"/>
                  </a:ext>
                </a:extLst>
              </a:tr>
              <a:tr h="1371697">
                <a:tc>
                  <a:txBody>
                    <a:bodyPr/>
                    <a:lstStyle/>
                    <a:p>
                      <a:r>
                        <a:rPr lang="en-GB" sz="1400" dirty="0"/>
                        <a:t>This half-term we will be learning about Evolution and Inheritance. </a:t>
                      </a:r>
                      <a:r>
                        <a:rPr lang="en-US" sz="1400" b="0" i="0" u="none" strike="noStrike" kern="1200" baseline="0" dirty="0">
                          <a:solidFill>
                            <a:schemeClr val="dk1"/>
                          </a:solidFill>
                          <a:latin typeface="+mn-lt"/>
                          <a:ea typeface="+mn-ea"/>
                          <a:cs typeface="+mn-cs"/>
                        </a:rPr>
                        <a:t>Recognise that living things have changed over time and that fossils provide information about living things that inhabited the Earth millions of years ago. Recognise that living things produce offspring of the same kind, but normally offspring vary and are not identical to their parents.</a:t>
                      </a:r>
                      <a:endParaRPr lang="en-GB" sz="1400" dirty="0">
                        <a:latin typeface="+mn-lt"/>
                      </a:endParaRPr>
                    </a:p>
                  </a:txBody>
                  <a:tcPr/>
                </a:tc>
                <a:extLst>
                  <a:ext uri="{0D108BD9-81ED-4DB2-BD59-A6C34878D82A}">
                    <a16:rowId xmlns:a16="http://schemas.microsoft.com/office/drawing/2014/main" val="2171682978"/>
                  </a:ext>
                </a:extLst>
              </a:tr>
            </a:tbl>
          </a:graphicData>
        </a:graphic>
      </p:graphicFrame>
      <p:graphicFrame>
        <p:nvGraphicFramePr>
          <p:cNvPr id="10" name="Table 9">
            <a:extLst>
              <a:ext uri="{FF2B5EF4-FFF2-40B4-BE49-F238E27FC236}">
                <a16:creationId xmlns:a16="http://schemas.microsoft.com/office/drawing/2014/main" id="{F6BF2F47-F5A6-44A7-89DF-6F32BA1D053C}"/>
              </a:ext>
            </a:extLst>
          </p:cNvPr>
          <p:cNvGraphicFramePr>
            <a:graphicFrameLocks noGrp="1"/>
          </p:cNvGraphicFramePr>
          <p:nvPr>
            <p:extLst>
              <p:ext uri="{D42A27DB-BD31-4B8C-83A1-F6EECF244321}">
                <p14:modId xmlns:p14="http://schemas.microsoft.com/office/powerpoint/2010/main" val="64698383"/>
              </p:ext>
            </p:extLst>
          </p:nvPr>
        </p:nvGraphicFramePr>
        <p:xfrm>
          <a:off x="201135" y="3450366"/>
          <a:ext cx="4163471" cy="1737360"/>
        </p:xfrm>
        <a:graphic>
          <a:graphicData uri="http://schemas.openxmlformats.org/drawingml/2006/table">
            <a:tbl>
              <a:tblPr firstRow="1" bandRow="1">
                <a:tableStyleId>{93296810-A885-4BE3-A3E7-6D5BEEA58F35}</a:tableStyleId>
              </a:tblPr>
              <a:tblGrid>
                <a:gridCol w="4163471">
                  <a:extLst>
                    <a:ext uri="{9D8B030D-6E8A-4147-A177-3AD203B41FA5}">
                      <a16:colId xmlns:a16="http://schemas.microsoft.com/office/drawing/2014/main" val="1337843456"/>
                    </a:ext>
                  </a:extLst>
                </a:gridCol>
              </a:tblGrid>
              <a:tr h="251401">
                <a:tc>
                  <a:txBody>
                    <a:bodyPr/>
                    <a:lstStyle/>
                    <a:p>
                      <a:r>
                        <a:rPr lang="en-GB" dirty="0"/>
                        <a:t>History / Geography </a:t>
                      </a:r>
                    </a:p>
                  </a:txBody>
                  <a:tcPr anchor="ctr"/>
                </a:tc>
                <a:extLst>
                  <a:ext uri="{0D108BD9-81ED-4DB2-BD59-A6C34878D82A}">
                    <a16:rowId xmlns:a16="http://schemas.microsoft.com/office/drawing/2014/main" val="1786578608"/>
                  </a:ext>
                </a:extLst>
              </a:tr>
              <a:tr h="13547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We will be learning about World War II, the weapons and the impact is has had on Britain and the rest of the world. Whilst in Geography we will be learning about North America where the pupils will be investigating the physical features: rivers, mountains and populations. </a:t>
                      </a:r>
                    </a:p>
                  </a:txBody>
                  <a:tcPr/>
                </a:tc>
                <a:extLst>
                  <a:ext uri="{0D108BD9-81ED-4DB2-BD59-A6C34878D82A}">
                    <a16:rowId xmlns:a16="http://schemas.microsoft.com/office/drawing/2014/main" val="2171682978"/>
                  </a:ext>
                </a:extLst>
              </a:tr>
            </a:tbl>
          </a:graphicData>
        </a:graphic>
      </p:graphicFrame>
      <p:graphicFrame>
        <p:nvGraphicFramePr>
          <p:cNvPr id="12" name="Table 11">
            <a:extLst>
              <a:ext uri="{FF2B5EF4-FFF2-40B4-BE49-F238E27FC236}">
                <a16:creationId xmlns:a16="http://schemas.microsoft.com/office/drawing/2014/main" id="{0631405A-09BD-40D8-B190-EC27D20D8371}"/>
              </a:ext>
            </a:extLst>
          </p:cNvPr>
          <p:cNvGraphicFramePr>
            <a:graphicFrameLocks noGrp="1"/>
          </p:cNvGraphicFramePr>
          <p:nvPr>
            <p:extLst>
              <p:ext uri="{D42A27DB-BD31-4B8C-83A1-F6EECF244321}">
                <p14:modId xmlns:p14="http://schemas.microsoft.com/office/powerpoint/2010/main" val="2362836769"/>
              </p:ext>
            </p:extLst>
          </p:nvPr>
        </p:nvGraphicFramePr>
        <p:xfrm>
          <a:off x="201137" y="5192012"/>
          <a:ext cx="4163471" cy="1580901"/>
        </p:xfrm>
        <a:graphic>
          <a:graphicData uri="http://schemas.openxmlformats.org/drawingml/2006/table">
            <a:tbl>
              <a:tblPr firstRow="1" bandRow="1">
                <a:tableStyleId>{93296810-A885-4BE3-A3E7-6D5BEEA58F35}</a:tableStyleId>
              </a:tblPr>
              <a:tblGrid>
                <a:gridCol w="4163471">
                  <a:extLst>
                    <a:ext uri="{9D8B030D-6E8A-4147-A177-3AD203B41FA5}">
                      <a16:colId xmlns:a16="http://schemas.microsoft.com/office/drawing/2014/main" val="1337843456"/>
                    </a:ext>
                  </a:extLst>
                </a:gridCol>
              </a:tblGrid>
              <a:tr h="344125">
                <a:tc>
                  <a:txBody>
                    <a:bodyPr/>
                    <a:lstStyle/>
                    <a:p>
                      <a:r>
                        <a:rPr lang="en-GB" dirty="0"/>
                        <a:t>Art</a:t>
                      </a:r>
                    </a:p>
                  </a:txBody>
                  <a:tcPr anchor="ctr"/>
                </a:tc>
                <a:extLst>
                  <a:ext uri="{0D108BD9-81ED-4DB2-BD59-A6C34878D82A}">
                    <a16:rowId xmlns:a16="http://schemas.microsoft.com/office/drawing/2014/main" val="1786578608"/>
                  </a:ext>
                </a:extLst>
              </a:tr>
              <a:tr h="1215141">
                <a:tc>
                  <a:txBody>
                    <a:bodyPr/>
                    <a:lstStyle/>
                    <a:p>
                      <a:r>
                        <a:rPr lang="en-GB" sz="1400" dirty="0"/>
                        <a:t>We will be investigating the explosion of Pop Art and the artist: Andy Warhol. The pupils will be building on their printing techniques, along with looking at the effects it creates and styles and period that it represents. </a:t>
                      </a:r>
                      <a:endParaRPr lang="en-GB" sz="1400" b="0" dirty="0"/>
                    </a:p>
                  </a:txBody>
                  <a:tcPr/>
                </a:tc>
                <a:extLst>
                  <a:ext uri="{0D108BD9-81ED-4DB2-BD59-A6C34878D82A}">
                    <a16:rowId xmlns:a16="http://schemas.microsoft.com/office/drawing/2014/main" val="2171682978"/>
                  </a:ext>
                </a:extLst>
              </a:tr>
            </a:tbl>
          </a:graphicData>
        </a:graphic>
      </p:graphicFrame>
      <p:graphicFrame>
        <p:nvGraphicFramePr>
          <p:cNvPr id="13" name="Table 12">
            <a:extLst>
              <a:ext uri="{FF2B5EF4-FFF2-40B4-BE49-F238E27FC236}">
                <a16:creationId xmlns:a16="http://schemas.microsoft.com/office/drawing/2014/main" id="{E578EDF0-7EBF-4637-839E-C002CD7B9ED3}"/>
              </a:ext>
            </a:extLst>
          </p:cNvPr>
          <p:cNvGraphicFramePr>
            <a:graphicFrameLocks noGrp="1"/>
          </p:cNvGraphicFramePr>
          <p:nvPr>
            <p:extLst>
              <p:ext uri="{D42A27DB-BD31-4B8C-83A1-F6EECF244321}">
                <p14:modId xmlns:p14="http://schemas.microsoft.com/office/powerpoint/2010/main" val="299967883"/>
              </p:ext>
            </p:extLst>
          </p:nvPr>
        </p:nvGraphicFramePr>
        <p:xfrm>
          <a:off x="4485032" y="2618958"/>
          <a:ext cx="3665806" cy="1737360"/>
        </p:xfrm>
        <a:graphic>
          <a:graphicData uri="http://schemas.openxmlformats.org/drawingml/2006/table">
            <a:tbl>
              <a:tblPr firstRow="1" bandRow="1">
                <a:tableStyleId>{93296810-A885-4BE3-A3E7-6D5BEEA58F35}</a:tableStyleId>
              </a:tblPr>
              <a:tblGrid>
                <a:gridCol w="3665806">
                  <a:extLst>
                    <a:ext uri="{9D8B030D-6E8A-4147-A177-3AD203B41FA5}">
                      <a16:colId xmlns:a16="http://schemas.microsoft.com/office/drawing/2014/main" val="1337843456"/>
                    </a:ext>
                  </a:extLst>
                </a:gridCol>
              </a:tblGrid>
              <a:tr h="252702">
                <a:tc>
                  <a:txBody>
                    <a:bodyPr/>
                    <a:lstStyle/>
                    <a:p>
                      <a:r>
                        <a:rPr lang="en-GB" dirty="0"/>
                        <a:t>RE</a:t>
                      </a:r>
                    </a:p>
                  </a:txBody>
                  <a:tcPr anchor="ctr"/>
                </a:tc>
                <a:extLst>
                  <a:ext uri="{0D108BD9-81ED-4DB2-BD59-A6C34878D82A}">
                    <a16:rowId xmlns:a16="http://schemas.microsoft.com/office/drawing/2014/main" val="1786578608"/>
                  </a:ext>
                </a:extLst>
              </a:tr>
              <a:tr h="12845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In our RE we are looking at what does religion say about being charitable and how it is evolved through time.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kern="1200" dirty="0">
                          <a:solidFill>
                            <a:schemeClr val="dk1"/>
                          </a:solidFill>
                          <a:effectLst/>
                          <a:latin typeface="+mn-lt"/>
                          <a:ea typeface="+mn-ea"/>
                          <a:cs typeface="+mn-cs"/>
                        </a:rPr>
                        <a:t>The pupils will build on their understanding of similarities and differences between the religions. </a:t>
                      </a:r>
                      <a:endParaRPr lang="en-US" sz="1400" b="0" i="0" kern="1200" dirty="0">
                        <a:solidFill>
                          <a:schemeClr val="dk1"/>
                        </a:solidFill>
                        <a:effectLst/>
                        <a:latin typeface="+mn-lt"/>
                        <a:ea typeface="+mn-ea"/>
                        <a:cs typeface="+mn-cs"/>
                      </a:endParaRPr>
                    </a:p>
                  </a:txBody>
                  <a:tcPr/>
                </a:tc>
                <a:extLst>
                  <a:ext uri="{0D108BD9-81ED-4DB2-BD59-A6C34878D82A}">
                    <a16:rowId xmlns:a16="http://schemas.microsoft.com/office/drawing/2014/main" val="2171682978"/>
                  </a:ext>
                </a:extLst>
              </a:tr>
            </a:tbl>
          </a:graphicData>
        </a:graphic>
      </p:graphicFrame>
      <p:graphicFrame>
        <p:nvGraphicFramePr>
          <p:cNvPr id="14" name="Table 13">
            <a:extLst>
              <a:ext uri="{FF2B5EF4-FFF2-40B4-BE49-F238E27FC236}">
                <a16:creationId xmlns:a16="http://schemas.microsoft.com/office/drawing/2014/main" id="{A67AED8A-3D48-48B8-B381-BC6349F0A3F0}"/>
              </a:ext>
            </a:extLst>
          </p:cNvPr>
          <p:cNvGraphicFramePr>
            <a:graphicFrameLocks noGrp="1"/>
          </p:cNvGraphicFramePr>
          <p:nvPr>
            <p:extLst>
              <p:ext uri="{D42A27DB-BD31-4B8C-83A1-F6EECF244321}">
                <p14:modId xmlns:p14="http://schemas.microsoft.com/office/powerpoint/2010/main" val="1668330837"/>
              </p:ext>
            </p:extLst>
          </p:nvPr>
        </p:nvGraphicFramePr>
        <p:xfrm>
          <a:off x="8250348" y="2618958"/>
          <a:ext cx="3740513" cy="1950720"/>
        </p:xfrm>
        <a:graphic>
          <a:graphicData uri="http://schemas.openxmlformats.org/drawingml/2006/table">
            <a:tbl>
              <a:tblPr firstRow="1" bandRow="1">
                <a:tableStyleId>{93296810-A885-4BE3-A3E7-6D5BEEA58F35}</a:tableStyleId>
              </a:tblPr>
              <a:tblGrid>
                <a:gridCol w="3740513">
                  <a:extLst>
                    <a:ext uri="{9D8B030D-6E8A-4147-A177-3AD203B41FA5}">
                      <a16:colId xmlns:a16="http://schemas.microsoft.com/office/drawing/2014/main" val="1337843456"/>
                    </a:ext>
                  </a:extLst>
                </a:gridCol>
              </a:tblGrid>
              <a:tr h="335649">
                <a:tc>
                  <a:txBody>
                    <a:bodyPr/>
                    <a:lstStyle/>
                    <a:p>
                      <a:r>
                        <a:rPr lang="en-GB" dirty="0"/>
                        <a:t>Computing</a:t>
                      </a:r>
                    </a:p>
                  </a:txBody>
                  <a:tcPr anchor="ctr"/>
                </a:tc>
                <a:extLst>
                  <a:ext uri="{0D108BD9-81ED-4DB2-BD59-A6C34878D82A}">
                    <a16:rowId xmlns:a16="http://schemas.microsoft.com/office/drawing/2014/main" val="1786578608"/>
                  </a:ext>
                </a:extLst>
              </a:tr>
              <a:tr h="1454478">
                <a:tc>
                  <a:txBody>
                    <a:bodyPr/>
                    <a:lstStyle/>
                    <a:p>
                      <a:r>
                        <a:rPr lang="en-US" sz="1400" b="0" i="0" u="none" strike="noStrike" kern="1200" baseline="0" dirty="0">
                          <a:solidFill>
                            <a:schemeClr val="dk1"/>
                          </a:solidFill>
                          <a:latin typeface="+mn-lt"/>
                          <a:ea typeface="+mn-ea"/>
                          <a:cs typeface="+mn-cs"/>
                        </a:rPr>
                        <a:t>In this </a:t>
                      </a:r>
                      <a:r>
                        <a:rPr lang="en-US" sz="1400" b="0" i="0" kern="1200" dirty="0">
                          <a:solidFill>
                            <a:schemeClr val="dk1"/>
                          </a:solidFill>
                          <a:effectLst/>
                          <a:latin typeface="+mn-lt"/>
                          <a:ea typeface="+mn-ea"/>
                          <a:cs typeface="+mn-cs"/>
                        </a:rPr>
                        <a:t>unit and brings together elements of all the programming sequence from Year 3, repetition from Year 4, selection from Year 5. They will be utilising a physical device — the </a:t>
                      </a:r>
                      <a:r>
                        <a:rPr lang="en-US" sz="1400" b="0" i="0" kern="1200" dirty="0" err="1">
                          <a:solidFill>
                            <a:schemeClr val="dk1"/>
                          </a:solidFill>
                          <a:effectLst/>
                          <a:latin typeface="+mn-lt"/>
                          <a:ea typeface="+mn-ea"/>
                          <a:cs typeface="+mn-cs"/>
                        </a:rPr>
                        <a:t>micro:bit</a:t>
                      </a:r>
                      <a:r>
                        <a:rPr lang="en-US" sz="1400" b="0" i="0" kern="1200" dirty="0">
                          <a:solidFill>
                            <a:schemeClr val="dk1"/>
                          </a:solidFill>
                          <a:effectLst/>
                          <a:latin typeface="+mn-lt"/>
                          <a:ea typeface="+mn-ea"/>
                          <a:cs typeface="+mn-cs"/>
                        </a:rPr>
                        <a:t>. It will build in and test within the new programming environment, before transferring it to their </a:t>
                      </a:r>
                      <a:r>
                        <a:rPr lang="en-US" sz="1400" b="0" i="0" kern="1200" dirty="0" err="1">
                          <a:solidFill>
                            <a:schemeClr val="dk1"/>
                          </a:solidFill>
                          <a:effectLst/>
                          <a:latin typeface="+mn-lt"/>
                          <a:ea typeface="+mn-ea"/>
                          <a:cs typeface="+mn-cs"/>
                        </a:rPr>
                        <a:t>micro:bit</a:t>
                      </a:r>
                      <a:r>
                        <a:rPr lang="en-US" sz="1400" b="0" i="0" kern="1200" dirty="0">
                          <a:solidFill>
                            <a:schemeClr val="dk1"/>
                          </a:solidFill>
                          <a:effectLst/>
                          <a:latin typeface="+mn-lt"/>
                          <a:ea typeface="+mn-ea"/>
                          <a:cs typeface="+mn-cs"/>
                        </a:rPr>
                        <a:t>.</a:t>
                      </a:r>
                      <a:endParaRPr lang="en-US" sz="14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2171682978"/>
                  </a:ext>
                </a:extLst>
              </a:tr>
            </a:tbl>
          </a:graphicData>
        </a:graphic>
      </p:graphicFrame>
      <p:graphicFrame>
        <p:nvGraphicFramePr>
          <p:cNvPr id="15" name="Table 14">
            <a:extLst>
              <a:ext uri="{FF2B5EF4-FFF2-40B4-BE49-F238E27FC236}">
                <a16:creationId xmlns:a16="http://schemas.microsoft.com/office/drawing/2014/main" id="{513AC508-FC68-42F9-A28F-33BEB6A59376}"/>
              </a:ext>
            </a:extLst>
          </p:cNvPr>
          <p:cNvGraphicFramePr>
            <a:graphicFrameLocks noGrp="1"/>
          </p:cNvGraphicFramePr>
          <p:nvPr>
            <p:extLst>
              <p:ext uri="{D42A27DB-BD31-4B8C-83A1-F6EECF244321}">
                <p14:modId xmlns:p14="http://schemas.microsoft.com/office/powerpoint/2010/main" val="620173475"/>
              </p:ext>
            </p:extLst>
          </p:nvPr>
        </p:nvGraphicFramePr>
        <p:xfrm>
          <a:off x="4416208" y="4529019"/>
          <a:ext cx="1987309" cy="2215088"/>
        </p:xfrm>
        <a:graphic>
          <a:graphicData uri="http://schemas.openxmlformats.org/drawingml/2006/table">
            <a:tbl>
              <a:tblPr firstRow="1" bandRow="1">
                <a:tableStyleId>{93296810-A885-4BE3-A3E7-6D5BEEA58F35}</a:tableStyleId>
              </a:tblPr>
              <a:tblGrid>
                <a:gridCol w="1987309">
                  <a:extLst>
                    <a:ext uri="{9D8B030D-6E8A-4147-A177-3AD203B41FA5}">
                      <a16:colId xmlns:a16="http://schemas.microsoft.com/office/drawing/2014/main" val="1337843456"/>
                    </a:ext>
                  </a:extLst>
                </a:gridCol>
              </a:tblGrid>
              <a:tr h="142636">
                <a:tc>
                  <a:txBody>
                    <a:bodyPr/>
                    <a:lstStyle/>
                    <a:p>
                      <a:r>
                        <a:rPr lang="en-GB" dirty="0"/>
                        <a:t>PSHE</a:t>
                      </a:r>
                    </a:p>
                  </a:txBody>
                  <a:tcPr anchor="ctr"/>
                </a:tc>
                <a:extLst>
                  <a:ext uri="{0D108BD9-81ED-4DB2-BD59-A6C34878D82A}">
                    <a16:rowId xmlns:a16="http://schemas.microsoft.com/office/drawing/2014/main" val="1786578608"/>
                  </a:ext>
                </a:extLst>
              </a:tr>
              <a:tr h="1849328">
                <a:tc>
                  <a:txBody>
                    <a:bodyPr/>
                    <a:lstStyle/>
                    <a:p>
                      <a:r>
                        <a:rPr lang="en-GB" sz="1400" dirty="0"/>
                        <a:t>We will be looking at ‘Relationships’. How to make friends, how to solve friendship problems when they arise. As well as treating others with respect and feel part of a group. </a:t>
                      </a:r>
                    </a:p>
                  </a:txBody>
                  <a:tcPr/>
                </a:tc>
                <a:extLst>
                  <a:ext uri="{0D108BD9-81ED-4DB2-BD59-A6C34878D82A}">
                    <a16:rowId xmlns:a16="http://schemas.microsoft.com/office/drawing/2014/main" val="2171682978"/>
                  </a:ext>
                </a:extLst>
              </a:tr>
            </a:tbl>
          </a:graphicData>
        </a:graphic>
      </p:graphicFrame>
      <p:graphicFrame>
        <p:nvGraphicFramePr>
          <p:cNvPr id="16" name="Table 15">
            <a:extLst>
              <a:ext uri="{FF2B5EF4-FFF2-40B4-BE49-F238E27FC236}">
                <a16:creationId xmlns:a16="http://schemas.microsoft.com/office/drawing/2014/main" id="{31C26C41-BF83-4C9A-8B11-EE06B7BFA4C7}"/>
              </a:ext>
            </a:extLst>
          </p:cNvPr>
          <p:cNvGraphicFramePr>
            <a:graphicFrameLocks noGrp="1"/>
          </p:cNvGraphicFramePr>
          <p:nvPr>
            <p:extLst>
              <p:ext uri="{D42A27DB-BD31-4B8C-83A1-F6EECF244321}">
                <p14:modId xmlns:p14="http://schemas.microsoft.com/office/powerpoint/2010/main" val="4232343791"/>
              </p:ext>
            </p:extLst>
          </p:nvPr>
        </p:nvGraphicFramePr>
        <p:xfrm>
          <a:off x="6503027" y="4529019"/>
          <a:ext cx="1647811" cy="2257038"/>
        </p:xfrm>
        <a:graphic>
          <a:graphicData uri="http://schemas.openxmlformats.org/drawingml/2006/table">
            <a:tbl>
              <a:tblPr firstRow="1" bandRow="1">
                <a:tableStyleId>{93296810-A885-4BE3-A3E7-6D5BEEA58F35}</a:tableStyleId>
              </a:tblPr>
              <a:tblGrid>
                <a:gridCol w="1647811">
                  <a:extLst>
                    <a:ext uri="{9D8B030D-6E8A-4147-A177-3AD203B41FA5}">
                      <a16:colId xmlns:a16="http://schemas.microsoft.com/office/drawing/2014/main" val="1337843456"/>
                    </a:ext>
                  </a:extLst>
                </a:gridCol>
              </a:tblGrid>
              <a:tr h="435567">
                <a:tc>
                  <a:txBody>
                    <a:bodyPr/>
                    <a:lstStyle/>
                    <a:p>
                      <a:r>
                        <a:rPr lang="en-GB" dirty="0"/>
                        <a:t>PE</a:t>
                      </a:r>
                    </a:p>
                  </a:txBody>
                  <a:tcPr anchor="ctr"/>
                </a:tc>
                <a:extLst>
                  <a:ext uri="{0D108BD9-81ED-4DB2-BD59-A6C34878D82A}">
                    <a16:rowId xmlns:a16="http://schemas.microsoft.com/office/drawing/2014/main" val="1786578608"/>
                  </a:ext>
                </a:extLst>
              </a:tr>
              <a:tr h="1821471">
                <a:tc>
                  <a:txBody>
                    <a:bodyPr/>
                    <a:lstStyle/>
                    <a:p>
                      <a:r>
                        <a:rPr lang="en-GB" sz="1400" dirty="0"/>
                        <a:t>This half-term we will be developing skills in Tennis. These include: placement of the ball using forehand, backhand ground stroke and accuracy. </a:t>
                      </a:r>
                    </a:p>
                  </a:txBody>
                  <a:tcPr/>
                </a:tc>
                <a:extLst>
                  <a:ext uri="{0D108BD9-81ED-4DB2-BD59-A6C34878D82A}">
                    <a16:rowId xmlns:a16="http://schemas.microsoft.com/office/drawing/2014/main" val="2171682978"/>
                  </a:ext>
                </a:extLst>
              </a:tr>
            </a:tbl>
          </a:graphicData>
        </a:graphic>
      </p:graphicFrame>
      <p:graphicFrame>
        <p:nvGraphicFramePr>
          <p:cNvPr id="17" name="Table 16">
            <a:extLst>
              <a:ext uri="{FF2B5EF4-FFF2-40B4-BE49-F238E27FC236}">
                <a16:creationId xmlns:a16="http://schemas.microsoft.com/office/drawing/2014/main" id="{CABFC04D-A76D-48FA-9F0A-E6AFBA8AE999}"/>
              </a:ext>
            </a:extLst>
          </p:cNvPr>
          <p:cNvGraphicFramePr>
            <a:graphicFrameLocks noGrp="1"/>
          </p:cNvGraphicFramePr>
          <p:nvPr>
            <p:extLst>
              <p:ext uri="{D42A27DB-BD31-4B8C-83A1-F6EECF244321}">
                <p14:modId xmlns:p14="http://schemas.microsoft.com/office/powerpoint/2010/main" val="579347591"/>
              </p:ext>
            </p:extLst>
          </p:nvPr>
        </p:nvGraphicFramePr>
        <p:xfrm>
          <a:off x="8221919" y="4646428"/>
          <a:ext cx="1835339" cy="2180839"/>
        </p:xfrm>
        <a:graphic>
          <a:graphicData uri="http://schemas.openxmlformats.org/drawingml/2006/table">
            <a:tbl>
              <a:tblPr firstRow="1" bandRow="1">
                <a:tableStyleId>{93296810-A885-4BE3-A3E7-6D5BEEA58F35}</a:tableStyleId>
              </a:tblPr>
              <a:tblGrid>
                <a:gridCol w="1835339">
                  <a:extLst>
                    <a:ext uri="{9D8B030D-6E8A-4147-A177-3AD203B41FA5}">
                      <a16:colId xmlns:a16="http://schemas.microsoft.com/office/drawing/2014/main" val="1337843456"/>
                    </a:ext>
                  </a:extLst>
                </a:gridCol>
              </a:tblGrid>
              <a:tr h="312069">
                <a:tc>
                  <a:txBody>
                    <a:bodyPr/>
                    <a:lstStyle/>
                    <a:p>
                      <a:r>
                        <a:rPr lang="en-GB" dirty="0"/>
                        <a:t>Music</a:t>
                      </a:r>
                    </a:p>
                  </a:txBody>
                  <a:tcPr anchor="ctr"/>
                </a:tc>
                <a:extLst>
                  <a:ext uri="{0D108BD9-81ED-4DB2-BD59-A6C34878D82A}">
                    <a16:rowId xmlns:a16="http://schemas.microsoft.com/office/drawing/2014/main" val="1786578608"/>
                  </a:ext>
                </a:extLst>
              </a:tr>
              <a:tr h="1815079">
                <a:tc>
                  <a:txBody>
                    <a:bodyPr/>
                    <a:lstStyle/>
                    <a:p>
                      <a:r>
                        <a:rPr lang="en-GB" sz="1400" i="0" kern="1200" dirty="0">
                          <a:solidFill>
                            <a:schemeClr val="dk1"/>
                          </a:solidFill>
                          <a:effectLst/>
                          <a:latin typeface="+mn-lt"/>
                          <a:ea typeface="+mn-ea"/>
                          <a:cs typeface="+mn-cs"/>
                        </a:rPr>
                        <a:t>We will be learning how about time signatures and building on the musical notes values understanding. They will also be working collaboratively. </a:t>
                      </a:r>
                      <a:endParaRPr lang="en-GB" sz="1400" i="0" dirty="0"/>
                    </a:p>
                  </a:txBody>
                  <a:tcPr/>
                </a:tc>
                <a:extLst>
                  <a:ext uri="{0D108BD9-81ED-4DB2-BD59-A6C34878D82A}">
                    <a16:rowId xmlns:a16="http://schemas.microsoft.com/office/drawing/2014/main" val="2171682978"/>
                  </a:ext>
                </a:extLst>
              </a:tr>
            </a:tbl>
          </a:graphicData>
        </a:graphic>
      </p:graphicFrame>
      <p:graphicFrame>
        <p:nvGraphicFramePr>
          <p:cNvPr id="18" name="Table 17">
            <a:extLst>
              <a:ext uri="{FF2B5EF4-FFF2-40B4-BE49-F238E27FC236}">
                <a16:creationId xmlns:a16="http://schemas.microsoft.com/office/drawing/2014/main" id="{0C72E488-66D1-4F8C-BC5E-D49BC2011FC1}"/>
              </a:ext>
            </a:extLst>
          </p:cNvPr>
          <p:cNvGraphicFramePr>
            <a:graphicFrameLocks noGrp="1"/>
          </p:cNvGraphicFramePr>
          <p:nvPr>
            <p:extLst>
              <p:ext uri="{D42A27DB-BD31-4B8C-83A1-F6EECF244321}">
                <p14:modId xmlns:p14="http://schemas.microsoft.com/office/powerpoint/2010/main" val="3708912900"/>
              </p:ext>
            </p:extLst>
          </p:nvPr>
        </p:nvGraphicFramePr>
        <p:xfrm>
          <a:off x="10149255" y="4646428"/>
          <a:ext cx="1868634" cy="2126485"/>
        </p:xfrm>
        <a:graphic>
          <a:graphicData uri="http://schemas.openxmlformats.org/drawingml/2006/table">
            <a:tbl>
              <a:tblPr firstRow="1" bandRow="1">
                <a:tableStyleId>{93296810-A885-4BE3-A3E7-6D5BEEA58F35}</a:tableStyleId>
              </a:tblPr>
              <a:tblGrid>
                <a:gridCol w="1868634">
                  <a:extLst>
                    <a:ext uri="{9D8B030D-6E8A-4147-A177-3AD203B41FA5}">
                      <a16:colId xmlns:a16="http://schemas.microsoft.com/office/drawing/2014/main" val="1337843456"/>
                    </a:ext>
                  </a:extLst>
                </a:gridCol>
              </a:tblGrid>
              <a:tr h="448508">
                <a:tc>
                  <a:txBody>
                    <a:bodyPr/>
                    <a:lstStyle/>
                    <a:p>
                      <a:r>
                        <a:rPr lang="en-GB" sz="1400"/>
                        <a:t>French </a:t>
                      </a:r>
                      <a:endParaRPr lang="en-GB" sz="1400" dirty="0"/>
                    </a:p>
                  </a:txBody>
                  <a:tcPr anchor="ctr"/>
                </a:tc>
                <a:extLst>
                  <a:ext uri="{0D108BD9-81ED-4DB2-BD59-A6C34878D82A}">
                    <a16:rowId xmlns:a16="http://schemas.microsoft.com/office/drawing/2014/main" val="1786578608"/>
                  </a:ext>
                </a:extLst>
              </a:tr>
              <a:tr h="16779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In this unit pupils will learn the nouns and determiners/definite articles for ten school subjects in French. As well as creating detailed responses. </a:t>
                      </a:r>
                    </a:p>
                  </a:txBody>
                  <a:tcPr/>
                </a:tc>
                <a:extLst>
                  <a:ext uri="{0D108BD9-81ED-4DB2-BD59-A6C34878D82A}">
                    <a16:rowId xmlns:a16="http://schemas.microsoft.com/office/drawing/2014/main" val="2171682978"/>
                  </a:ext>
                </a:extLst>
              </a:tr>
            </a:tbl>
          </a:graphicData>
        </a:graphic>
      </p:graphicFrame>
      <p:pic>
        <p:nvPicPr>
          <p:cNvPr id="2" name="Picture 1">
            <a:extLst>
              <a:ext uri="{FF2B5EF4-FFF2-40B4-BE49-F238E27FC236}">
                <a16:creationId xmlns:a16="http://schemas.microsoft.com/office/drawing/2014/main" id="{2CD095BE-BD02-452F-8640-CCBE305DA328}"/>
              </a:ext>
            </a:extLst>
          </p:cNvPr>
          <p:cNvPicPr>
            <a:picLocks noChangeAspect="1"/>
          </p:cNvPicPr>
          <p:nvPr/>
        </p:nvPicPr>
        <p:blipFill>
          <a:blip r:embed="rId3"/>
          <a:stretch>
            <a:fillRect/>
          </a:stretch>
        </p:blipFill>
        <p:spPr>
          <a:xfrm>
            <a:off x="2770666" y="296423"/>
            <a:ext cx="1435397" cy="956931"/>
          </a:xfrm>
          <a:prstGeom prst="rect">
            <a:avLst/>
          </a:prstGeom>
        </p:spPr>
      </p:pic>
    </p:spTree>
    <p:extLst>
      <p:ext uri="{BB962C8B-B14F-4D97-AF65-F5344CB8AC3E}">
        <p14:creationId xmlns:p14="http://schemas.microsoft.com/office/powerpoint/2010/main" val="35147982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66cb0dc-d351-45af-9abe-2a4c6f397d9b">
      <Terms xmlns="http://schemas.microsoft.com/office/infopath/2007/PartnerControls"/>
    </lcf76f155ced4ddcb4097134ff3c332f>
    <TaxCatchAll xmlns="d4bfe957-5417-4326-b3ca-2e7faf1b0fa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798A8CDD61D742AD1F06CEBAFB0290" ma:contentTypeVersion="16" ma:contentTypeDescription="Create a new document." ma:contentTypeScope="" ma:versionID="5cd1b97321fdbf455848307945bc4b31">
  <xsd:schema xmlns:xsd="http://www.w3.org/2001/XMLSchema" xmlns:xs="http://www.w3.org/2001/XMLSchema" xmlns:p="http://schemas.microsoft.com/office/2006/metadata/properties" xmlns:ns2="566cb0dc-d351-45af-9abe-2a4c6f397d9b" xmlns:ns3="d4bfe957-5417-4326-b3ca-2e7faf1b0fa8" targetNamespace="http://schemas.microsoft.com/office/2006/metadata/properties" ma:root="true" ma:fieldsID="cc9c18d10f4609ab73a54128534ca958" ns2:_="" ns3:_="">
    <xsd:import namespace="566cb0dc-d351-45af-9abe-2a4c6f397d9b"/>
    <xsd:import namespace="d4bfe957-5417-4326-b3ca-2e7faf1b0fa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6cb0dc-d351-45af-9abe-2a4c6f397d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7f2d8c2-54ac-484e-a02a-080cea7a550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4bfe957-5417-4326-b3ca-2e7faf1b0fa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eb1072c-ecf9-4c07-8a21-80e52c02d8cf}" ma:internalName="TaxCatchAll" ma:showField="CatchAllData" ma:web="d4bfe957-5417-4326-b3ca-2e7faf1b0f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2BC8FF-D64D-430B-B35D-F2C5F72C9672}">
  <ds:schemaRefs>
    <ds:schemaRef ds:uri="http://purl.org/dc/elements/1.1/"/>
    <ds:schemaRef ds:uri="566cb0dc-d351-45af-9abe-2a4c6f397d9b"/>
    <ds:schemaRef ds:uri="http://purl.org/dc/dcmitype/"/>
    <ds:schemaRef ds:uri="http://www.w3.org/XML/1998/namespac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d4bfe957-5417-4326-b3ca-2e7faf1b0fa8"/>
    <ds:schemaRef ds:uri="http://schemas.microsoft.com/office/2006/metadata/properties"/>
  </ds:schemaRefs>
</ds:datastoreItem>
</file>

<file path=customXml/itemProps2.xml><?xml version="1.0" encoding="utf-8"?>
<ds:datastoreItem xmlns:ds="http://schemas.openxmlformats.org/officeDocument/2006/customXml" ds:itemID="{DD06EBA1-5A79-4761-A012-E55BEBBD7AB9}">
  <ds:schemaRefs>
    <ds:schemaRef ds:uri="http://schemas.microsoft.com/sharepoint/v3/contenttype/forms"/>
  </ds:schemaRefs>
</ds:datastoreItem>
</file>

<file path=customXml/itemProps3.xml><?xml version="1.0" encoding="utf-8"?>
<ds:datastoreItem xmlns:ds="http://schemas.openxmlformats.org/officeDocument/2006/customXml" ds:itemID="{8338D159-D274-4E15-A58B-07196265F3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6cb0dc-d351-45af-9abe-2a4c6f397d9b"/>
    <ds:schemaRef ds:uri="d4bfe957-5417-4326-b3ca-2e7faf1b0f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1549</TotalTime>
  <Words>534</Words>
  <Application>Microsoft Office PowerPoint</Application>
  <PresentationFormat>Widescreen</PresentationFormat>
  <Paragraphs>27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Bernard MT Condensed</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Owen</dc:creator>
  <cp:lastModifiedBy>Parveen Din</cp:lastModifiedBy>
  <cp:revision>61</cp:revision>
  <dcterms:created xsi:type="dcterms:W3CDTF">2022-01-07T10:34:56Z</dcterms:created>
  <dcterms:modified xsi:type="dcterms:W3CDTF">2024-04-16T19:36:51Z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0x010100AA798A8CDD61D742AD1F06CEBAFB0290</vt:lpwstr>
  </property>
</Properties>
</file>