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5EA"/>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DD9240-9A00-41BC-A033-963FC9FD717F}" v="21" dt="2025-10-28T15:56:39.2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5788"/>
  </p:normalViewPr>
  <p:slideViewPr>
    <p:cSldViewPr snapToGrid="0">
      <p:cViewPr>
        <p:scale>
          <a:sx n="71" d="100"/>
          <a:sy n="71" d="100"/>
        </p:scale>
        <p:origin x="40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omi Stafford" userId="f0ec65f8-9b92-4f31-be5f-9f99e94a665c" providerId="ADAL" clId="{81DD9240-9A00-41BC-A033-963FC9FD717F}"/>
    <pc:docChg chg="undo custSel modSld">
      <pc:chgData name="Naomi Stafford" userId="f0ec65f8-9b92-4f31-be5f-9f99e94a665c" providerId="ADAL" clId="{81DD9240-9A00-41BC-A033-963FC9FD717F}" dt="2025-10-28T16:09:58.820" v="693" actId="20577"/>
      <pc:docMkLst>
        <pc:docMk/>
      </pc:docMkLst>
      <pc:sldChg chg="addSp delSp modSp mod">
        <pc:chgData name="Naomi Stafford" userId="f0ec65f8-9b92-4f31-be5f-9f99e94a665c" providerId="ADAL" clId="{81DD9240-9A00-41BC-A033-963FC9FD717F}" dt="2025-10-28T16:09:58.820" v="693" actId="20577"/>
        <pc:sldMkLst>
          <pc:docMk/>
          <pc:sldMk cId="3514798268" sldId="256"/>
        </pc:sldMkLst>
        <pc:spChg chg="add del">
          <ac:chgData name="Naomi Stafford" userId="f0ec65f8-9b92-4f31-be5f-9f99e94a665c" providerId="ADAL" clId="{81DD9240-9A00-41BC-A033-963FC9FD717F}" dt="2025-10-28T11:13:58.529" v="21" actId="22"/>
          <ac:spMkLst>
            <pc:docMk/>
            <pc:sldMk cId="3514798268" sldId="256"/>
            <ac:spMk id="3" creationId="{07D5A02F-8326-B5CE-2832-568D532738DE}"/>
          </ac:spMkLst>
        </pc:spChg>
        <pc:graphicFrameChg chg="mod modGraphic">
          <ac:chgData name="Naomi Stafford" userId="f0ec65f8-9b92-4f31-be5f-9f99e94a665c" providerId="ADAL" clId="{81DD9240-9A00-41BC-A033-963FC9FD717F}" dt="2025-10-28T16:09:54.010" v="692" actId="20577"/>
          <ac:graphicFrameMkLst>
            <pc:docMk/>
            <pc:sldMk cId="3514798268" sldId="256"/>
            <ac:graphicFrameMk id="5" creationId="{FA8CF3AC-CD02-44AC-BB62-4E92093EB6ED}"/>
          </ac:graphicFrameMkLst>
        </pc:graphicFrameChg>
        <pc:graphicFrameChg chg="modGraphic">
          <ac:chgData name="Naomi Stafford" userId="f0ec65f8-9b92-4f31-be5f-9f99e94a665c" providerId="ADAL" clId="{81DD9240-9A00-41BC-A033-963FC9FD717F}" dt="2025-10-28T11:22:40.696" v="202" actId="14100"/>
          <ac:graphicFrameMkLst>
            <pc:docMk/>
            <pc:sldMk cId="3514798268" sldId="256"/>
            <ac:graphicFrameMk id="8" creationId="{29206755-AFEA-4C39-969A-3A80F2EEC01F}"/>
          </ac:graphicFrameMkLst>
        </pc:graphicFrameChg>
        <pc:graphicFrameChg chg="mod modGraphic">
          <ac:chgData name="Naomi Stafford" userId="f0ec65f8-9b92-4f31-be5f-9f99e94a665c" providerId="ADAL" clId="{81DD9240-9A00-41BC-A033-963FC9FD717F}" dt="2025-10-28T11:16:27.924" v="63" actId="33524"/>
          <ac:graphicFrameMkLst>
            <pc:docMk/>
            <pc:sldMk cId="3514798268" sldId="256"/>
            <ac:graphicFrameMk id="9" creationId="{144B4083-B2DA-4CA1-AEF1-973FE94A42AE}"/>
          </ac:graphicFrameMkLst>
        </pc:graphicFrameChg>
        <pc:graphicFrameChg chg="mod modGraphic">
          <ac:chgData name="Naomi Stafford" userId="f0ec65f8-9b92-4f31-be5f-9f99e94a665c" providerId="ADAL" clId="{81DD9240-9A00-41BC-A033-963FC9FD717F}" dt="2025-10-28T11:19:27.807" v="175" actId="14734"/>
          <ac:graphicFrameMkLst>
            <pc:docMk/>
            <pc:sldMk cId="3514798268" sldId="256"/>
            <ac:graphicFrameMk id="10" creationId="{F6BF2F47-F5A6-44A7-89DF-6F32BA1D053C}"/>
          </ac:graphicFrameMkLst>
        </pc:graphicFrameChg>
        <pc:graphicFrameChg chg="mod modGraphic">
          <ac:chgData name="Naomi Stafford" userId="f0ec65f8-9b92-4f31-be5f-9f99e94a665c" providerId="ADAL" clId="{81DD9240-9A00-41BC-A033-963FC9FD717F}" dt="2025-10-28T11:19:21.241" v="174" actId="1076"/>
          <ac:graphicFrameMkLst>
            <pc:docMk/>
            <pc:sldMk cId="3514798268" sldId="256"/>
            <ac:graphicFrameMk id="12" creationId="{0631405A-09BD-40D8-B190-EC27D20D8371}"/>
          </ac:graphicFrameMkLst>
        </pc:graphicFrameChg>
        <pc:graphicFrameChg chg="mod modGraphic">
          <ac:chgData name="Naomi Stafford" userId="f0ec65f8-9b92-4f31-be5f-9f99e94a665c" providerId="ADAL" clId="{81DD9240-9A00-41BC-A033-963FC9FD717F}" dt="2025-10-28T11:55:06.094" v="216" actId="6549"/>
          <ac:graphicFrameMkLst>
            <pc:docMk/>
            <pc:sldMk cId="3514798268" sldId="256"/>
            <ac:graphicFrameMk id="14" creationId="{A67AED8A-3D48-48B8-B381-BC6349F0A3F0}"/>
          </ac:graphicFrameMkLst>
        </pc:graphicFrameChg>
        <pc:graphicFrameChg chg="mod modGraphic">
          <ac:chgData name="Naomi Stafford" userId="f0ec65f8-9b92-4f31-be5f-9f99e94a665c" providerId="ADAL" clId="{81DD9240-9A00-41BC-A033-963FC9FD717F}" dt="2025-10-28T11:21:11.430" v="190" actId="14100"/>
          <ac:graphicFrameMkLst>
            <pc:docMk/>
            <pc:sldMk cId="3514798268" sldId="256"/>
            <ac:graphicFrameMk id="15" creationId="{513AC508-FC68-42F9-A28F-33BEB6A59376}"/>
          </ac:graphicFrameMkLst>
        </pc:graphicFrameChg>
        <pc:graphicFrameChg chg="mod modGraphic">
          <ac:chgData name="Naomi Stafford" userId="f0ec65f8-9b92-4f31-be5f-9f99e94a665c" providerId="ADAL" clId="{81DD9240-9A00-41BC-A033-963FC9FD717F}" dt="2025-10-28T11:21:08.024" v="189" actId="14100"/>
          <ac:graphicFrameMkLst>
            <pc:docMk/>
            <pc:sldMk cId="3514798268" sldId="256"/>
            <ac:graphicFrameMk id="16" creationId="{31C26C41-BF83-4C9A-8B11-EE06B7BFA4C7}"/>
          </ac:graphicFrameMkLst>
        </pc:graphicFrameChg>
        <pc:graphicFrameChg chg="mod modGraphic">
          <ac:chgData name="Naomi Stafford" userId="f0ec65f8-9b92-4f31-be5f-9f99e94a665c" providerId="ADAL" clId="{81DD9240-9A00-41BC-A033-963FC9FD717F}" dt="2025-10-28T16:09:58.820" v="693" actId="20577"/>
          <ac:graphicFrameMkLst>
            <pc:docMk/>
            <pc:sldMk cId="3514798268" sldId="256"/>
            <ac:graphicFrameMk id="17" creationId="{CABFC04D-A76D-48FA-9F0A-E6AFBA8AE999}"/>
          </ac:graphicFrameMkLst>
        </pc:graphicFrameChg>
        <pc:graphicFrameChg chg="mod modGraphic">
          <ac:chgData name="Naomi Stafford" userId="f0ec65f8-9b92-4f31-be5f-9f99e94a665c" providerId="ADAL" clId="{81DD9240-9A00-41BC-A033-963FC9FD717F}" dt="2025-10-28T15:48:55.546" v="429" actId="255"/>
          <ac:graphicFrameMkLst>
            <pc:docMk/>
            <pc:sldMk cId="3514798268" sldId="256"/>
            <ac:graphicFrameMk id="18" creationId="{0C72E488-66D1-4F8C-BC5E-D49BC2011FC1}"/>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28/10/2025</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28/10/2025</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28/10/2025</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28/10/2025</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28/10/2025</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28/10/2025</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28/10/2025</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28/10/2025</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28/10/2025</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28/10/2025</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28/10/2025</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28/10/2025</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8" y="199551"/>
            <a:ext cx="4163470" cy="1039713"/>
          </a:xfrm>
          <a:prstGeom prst="rect">
            <a:avLst/>
          </a:prstGeom>
          <a:solidFill>
            <a:schemeClr val="bg1"/>
          </a:solidFill>
          <a:ln w="28575" algn="in">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Calibri" panose="020F0502020204030204" pitchFamily="34" charset="0"/>
              </a:rPr>
              <a:t>Our theme this term is…</a:t>
            </a:r>
          </a:p>
          <a:p>
            <a:pPr marL="0" marR="0" lvl="0" indent="0"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a:ln>
                <a:noFill/>
              </a:ln>
              <a:solidFill>
                <a:srgbClr val="000000"/>
              </a:solidFill>
              <a:effectLst/>
              <a:latin typeface="Bernard MT Condensed" panose="02050806060905020404" pitchFamily="18" charset="0"/>
            </a:endParaRPr>
          </a:p>
          <a:p>
            <a:pPr algn="ctr" eaLnBrk="0" fontAlgn="base" hangingPunct="0">
              <a:spcBef>
                <a:spcPct val="0"/>
              </a:spcBef>
              <a:spcAft>
                <a:spcPct val="0"/>
              </a:spcAft>
            </a:pPr>
            <a:r>
              <a:rPr lang="en-US" altLang="en-US" sz="2000" b="0" i="0" u="none" strike="noStrike" cap="none" normalizeH="0" baseline="0" dirty="0">
                <a:ln>
                  <a:noFill/>
                </a:ln>
                <a:effectLst/>
                <a:cs typeface="Calibri"/>
              </a:rPr>
              <a:t>We are </a:t>
            </a:r>
            <a:r>
              <a:rPr lang="en-US" altLang="en-US" sz="2000" b="0" i="0" u="none" strike="noStrike" cap="none" normalizeH="0" baseline="0">
                <a:ln>
                  <a:noFill/>
                </a:ln>
                <a:effectLst/>
                <a:cs typeface="Calibri"/>
              </a:rPr>
              <a:t>all individual…</a:t>
            </a:r>
            <a:endParaRPr lang="en-US" altLang="en-US" sz="2000" b="0" i="0" u="none" strike="noStrike" cap="none" normalizeH="0" baseline="0" dirty="0">
              <a:ln>
                <a:noFill/>
              </a:ln>
              <a:effectLst/>
              <a:cs typeface="Calibri"/>
            </a:endParaRP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3607040776"/>
              </p:ext>
            </p:extLst>
          </p:nvPr>
        </p:nvGraphicFramePr>
        <p:xfrm>
          <a:off x="4464117" y="208976"/>
          <a:ext cx="3686721" cy="2331488"/>
        </p:xfrm>
        <a:graphic>
          <a:graphicData uri="http://schemas.openxmlformats.org/drawingml/2006/table">
            <a:tbl>
              <a:tblPr firstRow="1" bandRow="1">
                <a:tableStyleId>{5C22544A-7EE6-4342-B048-85BDC9FD1C3A}</a:tableStyleId>
              </a:tblPr>
              <a:tblGrid>
                <a:gridCol w="3686721">
                  <a:extLst>
                    <a:ext uri="{9D8B030D-6E8A-4147-A177-3AD203B41FA5}">
                      <a16:colId xmlns:a16="http://schemas.microsoft.com/office/drawing/2014/main" val="1337843456"/>
                    </a:ext>
                  </a:extLst>
                </a:gridCol>
              </a:tblGrid>
              <a:tr h="376905">
                <a:tc>
                  <a:txBody>
                    <a:bodyPr/>
                    <a:lstStyle/>
                    <a:p>
                      <a:r>
                        <a:rPr lang="en-GB" dirty="0"/>
                        <a:t>English (Reading and Writing)</a:t>
                      </a:r>
                    </a:p>
                  </a:txBody>
                  <a:tcPr anchor="ctr"/>
                </a:tc>
                <a:extLst>
                  <a:ext uri="{0D108BD9-81ED-4DB2-BD59-A6C34878D82A}">
                    <a16:rowId xmlns:a16="http://schemas.microsoft.com/office/drawing/2014/main" val="1786578608"/>
                  </a:ext>
                </a:extLst>
              </a:tr>
              <a:tr h="1954583">
                <a:tc>
                  <a:txBody>
                    <a:bodyPr/>
                    <a:lstStyle/>
                    <a:p>
                      <a:pPr marL="0" marR="0" lvl="0" indent="0" algn="l" rtl="0" eaLnBrk="1" fontAlgn="auto" latinLnBrk="0" hangingPunct="1">
                        <a:lnSpc>
                          <a:spcPct val="100000"/>
                        </a:lnSpc>
                        <a:spcBef>
                          <a:spcPts val="0"/>
                        </a:spcBef>
                        <a:spcAft>
                          <a:spcPts val="0"/>
                        </a:spcAft>
                        <a:buClrTx/>
                        <a:buSzTx/>
                        <a:buFontTx/>
                        <a:buNone/>
                      </a:pPr>
                      <a:r>
                        <a:rPr lang="en-GB" sz="1400" baseline="0" dirty="0"/>
                        <a:t>In reading, we will be focusing on being a fluent reader. In writing, we will be writing a class poem on nature. Taking inspiration from ‘The Lion Inside’, ‘The Koala Who Could’ and ‘The Squirrels Who Squabbled’ books, we will create our own fables. We will finish this term by writing non chronological reports on our dream jobs.  </a:t>
                      </a:r>
                      <a:endParaRPr lang="en-GB" sz="1350" baseline="0" dirty="0"/>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340449311"/>
              </p:ext>
            </p:extLst>
          </p:nvPr>
        </p:nvGraphicFramePr>
        <p:xfrm>
          <a:off x="8198698" y="208975"/>
          <a:ext cx="3792164" cy="2331485"/>
        </p:xfrm>
        <a:graphic>
          <a:graphicData uri="http://schemas.openxmlformats.org/drawingml/2006/table">
            <a:tbl>
              <a:tblPr firstRow="1" bandRow="1">
                <a:tableStyleId>{5C22544A-7EE6-4342-B048-85BDC9FD1C3A}</a:tableStyleId>
              </a:tblPr>
              <a:tblGrid>
                <a:gridCol w="3792164">
                  <a:extLst>
                    <a:ext uri="{9D8B030D-6E8A-4147-A177-3AD203B41FA5}">
                      <a16:colId xmlns:a16="http://schemas.microsoft.com/office/drawing/2014/main" val="1337843456"/>
                    </a:ext>
                  </a:extLst>
                </a:gridCol>
              </a:tblGrid>
              <a:tr h="369976">
                <a:tc>
                  <a:txBody>
                    <a:bodyPr/>
                    <a:lstStyle/>
                    <a:p>
                      <a:r>
                        <a:rPr lang="en-GB" dirty="0"/>
                        <a:t>Maths</a:t>
                      </a:r>
                    </a:p>
                  </a:txBody>
                  <a:tcPr anchor="ctr"/>
                </a:tc>
                <a:extLst>
                  <a:ext uri="{0D108BD9-81ED-4DB2-BD59-A6C34878D82A}">
                    <a16:rowId xmlns:a16="http://schemas.microsoft.com/office/drawing/2014/main" val="1786578608"/>
                  </a:ext>
                </a:extLst>
              </a:tr>
              <a:tr h="1961509">
                <a:tc>
                  <a:txBody>
                    <a:bodyPr/>
                    <a:lstStyle/>
                    <a:p>
                      <a:r>
                        <a:rPr lang="en-GB" sz="1300" baseline="0" dirty="0"/>
                        <a:t>This term we will be learning formal methods for written addition and subtraction. We will looking at which method is efficient/appropriate for the problem solving question. We will then move onto statistics and data. We will be learning why </a:t>
                      </a:r>
                      <a:r>
                        <a:rPr lang="en-US" sz="1300" dirty="0"/>
                        <a:t>bar charts are useful for </a:t>
                      </a:r>
                      <a:r>
                        <a:rPr lang="en-US" sz="1300" dirty="0" err="1"/>
                        <a:t>organising</a:t>
                      </a:r>
                      <a:r>
                        <a:rPr lang="en-US" sz="1300" dirty="0"/>
                        <a:t> information and we will learning how to retrieve information from bar charts and interpret. We will finish this term off by learning about turns and angles. </a:t>
                      </a:r>
                      <a:endParaRPr lang="en-GB" sz="1300" baseline="0" dirty="0"/>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2550097721"/>
              </p:ext>
            </p:extLst>
          </p:nvPr>
        </p:nvGraphicFramePr>
        <p:xfrm>
          <a:off x="198782" y="1303130"/>
          <a:ext cx="4163471" cy="1574714"/>
        </p:xfrm>
        <a:graphic>
          <a:graphicData uri="http://schemas.openxmlformats.org/drawingml/2006/table">
            <a:tbl>
              <a:tblPr firstRow="1" bandRow="1">
                <a:tableStyleId>{7DF18680-E054-41AD-8BC1-D1AEF772440D}</a:tableStyleId>
              </a:tblPr>
              <a:tblGrid>
                <a:gridCol w="4163471">
                  <a:extLst>
                    <a:ext uri="{9D8B030D-6E8A-4147-A177-3AD203B41FA5}">
                      <a16:colId xmlns:a16="http://schemas.microsoft.com/office/drawing/2014/main" val="1337843456"/>
                    </a:ext>
                  </a:extLst>
                </a:gridCol>
              </a:tblGrid>
              <a:tr h="353266">
                <a:tc>
                  <a:txBody>
                    <a:bodyPr/>
                    <a:lstStyle/>
                    <a:p>
                      <a:r>
                        <a:rPr lang="en-GB" dirty="0"/>
                        <a:t>Science</a:t>
                      </a:r>
                    </a:p>
                  </a:txBody>
                  <a:tcPr anchor="ctr">
                    <a:solidFill>
                      <a:srgbClr val="4472C4"/>
                    </a:solidFill>
                  </a:tcPr>
                </a:tc>
                <a:extLst>
                  <a:ext uri="{0D108BD9-81ED-4DB2-BD59-A6C34878D82A}">
                    <a16:rowId xmlns:a16="http://schemas.microsoft.com/office/drawing/2014/main" val="1786578608"/>
                  </a:ext>
                </a:extLst>
              </a:tr>
              <a:tr h="12089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This half-term we will be learning about living things, the human body and evolution. </a:t>
                      </a:r>
                      <a:r>
                        <a:rPr lang="en-GB" sz="1200" baseline="0" dirty="0">
                          <a:solidFill>
                            <a:schemeClr val="tx1"/>
                          </a:solidFill>
                        </a:rPr>
                        <a:t>We will be learning about the muscular and skeletal system and the journey of food through the digestive system. </a:t>
                      </a:r>
                      <a:r>
                        <a:rPr lang="en-GB" sz="1200" kern="1200" dirty="0">
                          <a:solidFill>
                            <a:schemeClr val="dk1"/>
                          </a:solidFill>
                          <a:effectLst/>
                          <a:latin typeface="+mn-lt"/>
                          <a:ea typeface="+mn-ea"/>
                          <a:cs typeface="+mn-cs"/>
                        </a:rPr>
                        <a:t>We will be learning about shared characteristics of plants and animals. we will identify how we can learn about living things from the past through the exploration of fossils</a:t>
                      </a:r>
                      <a:r>
                        <a:rPr lang="en-GB" sz="1200" b="0" i="0" u="none" strike="noStrike" kern="1200" baseline="0" noProof="0" dirty="0">
                          <a:solidFill>
                            <a:schemeClr val="dk1"/>
                          </a:solidFill>
                          <a:effectLst/>
                          <a:latin typeface="+mn-lt"/>
                          <a:ea typeface="+mn-ea"/>
                          <a:cs typeface="+mn-cs"/>
                        </a:rPr>
                        <a:t>. </a:t>
                      </a:r>
                      <a:endParaRPr lang="en-GB" sz="1300" baseline="0" dirty="0">
                        <a:solidFill>
                          <a:srgbClr val="000000"/>
                        </a:solidFill>
                      </a:endParaRPr>
                    </a:p>
                  </a:txBody>
                  <a:tcPr>
                    <a:solidFill>
                      <a:srgbClr val="CFD5EA"/>
                    </a:solidFill>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1797004139"/>
              </p:ext>
            </p:extLst>
          </p:nvPr>
        </p:nvGraphicFramePr>
        <p:xfrm>
          <a:off x="202406" y="2994421"/>
          <a:ext cx="4163471" cy="2164080"/>
        </p:xfrm>
        <a:graphic>
          <a:graphicData uri="http://schemas.openxmlformats.org/drawingml/2006/table">
            <a:tbl>
              <a:tblPr firstRow="1" bandRow="1">
                <a:tableStyleId>{5C22544A-7EE6-4342-B048-85BDC9FD1C3A}</a:tableStyleId>
              </a:tblPr>
              <a:tblGrid>
                <a:gridCol w="4163471">
                  <a:extLst>
                    <a:ext uri="{9D8B030D-6E8A-4147-A177-3AD203B41FA5}">
                      <a16:colId xmlns:a16="http://schemas.microsoft.com/office/drawing/2014/main" val="1337843456"/>
                    </a:ext>
                  </a:extLst>
                </a:gridCol>
              </a:tblGrid>
              <a:tr h="320279">
                <a:tc>
                  <a:txBody>
                    <a:bodyPr/>
                    <a:lstStyle/>
                    <a:p>
                      <a:r>
                        <a:rPr lang="en-GB" dirty="0"/>
                        <a:t>Geography and History</a:t>
                      </a:r>
                    </a:p>
                  </a:txBody>
                  <a:tcPr anchor="ctr"/>
                </a:tc>
                <a:extLst>
                  <a:ext uri="{0D108BD9-81ED-4DB2-BD59-A6C34878D82A}">
                    <a16:rowId xmlns:a16="http://schemas.microsoft.com/office/drawing/2014/main" val="1786578608"/>
                  </a:ext>
                </a:extLst>
              </a:tr>
              <a:tr h="16698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In geography,</a:t>
                      </a:r>
                      <a:r>
                        <a:rPr lang="en-GB" sz="1400" baseline="0" dirty="0"/>
                        <a:t> w</a:t>
                      </a:r>
                      <a:r>
                        <a:rPr lang="en-GB" sz="1400" dirty="0"/>
                        <a:t>e will be learning about landscapes. This will include how weathering affects the Earth’s surface. We will introduce how rivers, mountains and volcanoes are formed which will build a base of knowledge for the geography units for the rest of year 3. In History, we will be looking at using artefacts to analyse the changing of human civilisation from the stone age to the bronze age. </a:t>
                      </a:r>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2743097204"/>
              </p:ext>
            </p:extLst>
          </p:nvPr>
        </p:nvGraphicFramePr>
        <p:xfrm>
          <a:off x="223879" y="5256534"/>
          <a:ext cx="4163471" cy="1524000"/>
        </p:xfrm>
        <a:graphic>
          <a:graphicData uri="http://schemas.openxmlformats.org/drawingml/2006/table">
            <a:tbl>
              <a:tblPr firstRow="1" bandRow="1">
                <a:tableStyleId>{5C22544A-7EE6-4342-B048-85BDC9FD1C3A}</a:tableStyleId>
              </a:tblPr>
              <a:tblGrid>
                <a:gridCol w="4163471">
                  <a:extLst>
                    <a:ext uri="{9D8B030D-6E8A-4147-A177-3AD203B41FA5}">
                      <a16:colId xmlns:a16="http://schemas.microsoft.com/office/drawing/2014/main" val="1337843456"/>
                    </a:ext>
                  </a:extLst>
                </a:gridCol>
              </a:tblGrid>
              <a:tr h="333254">
                <a:tc>
                  <a:txBody>
                    <a:bodyPr/>
                    <a:lstStyle/>
                    <a:p>
                      <a:r>
                        <a:rPr lang="en-GB" dirty="0"/>
                        <a:t>Art and DT</a:t>
                      </a:r>
                    </a:p>
                  </a:txBody>
                  <a:tcPr anchor="ctr"/>
                </a:tc>
                <a:extLst>
                  <a:ext uri="{0D108BD9-81ED-4DB2-BD59-A6C34878D82A}">
                    <a16:rowId xmlns:a16="http://schemas.microsoft.com/office/drawing/2014/main" val="1786578608"/>
                  </a:ext>
                </a:extLst>
              </a:tr>
              <a:tr h="1055303">
                <a:tc>
                  <a:txBody>
                    <a:bodyPr/>
                    <a:lstStyle/>
                    <a:p>
                      <a:r>
                        <a:rPr lang="en-GB" sz="1400" dirty="0"/>
                        <a:t>We will be learning about symbolism in Art. Looking at art from the 'noirs' collection created by Odilon Redon and The scream by Edvard Munch, children will take inspiration and their own piece to symbolise different emotions. In Dt we will be designing and creating dips.</a:t>
                      </a:r>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3997541355"/>
              </p:ext>
            </p:extLst>
          </p:nvPr>
        </p:nvGraphicFramePr>
        <p:xfrm>
          <a:off x="4464117" y="2618959"/>
          <a:ext cx="3686721" cy="1864606"/>
        </p:xfrm>
        <a:graphic>
          <a:graphicData uri="http://schemas.openxmlformats.org/drawingml/2006/table">
            <a:tbl>
              <a:tblPr firstRow="1" bandRow="1">
                <a:tableStyleId>{5C22544A-7EE6-4342-B048-85BDC9FD1C3A}</a:tableStyleId>
              </a:tblPr>
              <a:tblGrid>
                <a:gridCol w="3686721">
                  <a:extLst>
                    <a:ext uri="{9D8B030D-6E8A-4147-A177-3AD203B41FA5}">
                      <a16:colId xmlns:a16="http://schemas.microsoft.com/office/drawing/2014/main" val="1337843456"/>
                    </a:ext>
                  </a:extLst>
                </a:gridCol>
              </a:tblGrid>
              <a:tr h="371086">
                <a:tc>
                  <a:txBody>
                    <a:bodyPr/>
                    <a:lstStyle/>
                    <a:p>
                      <a:r>
                        <a:rPr lang="en-GB" dirty="0"/>
                        <a:t>RE</a:t>
                      </a:r>
                    </a:p>
                  </a:txBody>
                  <a:tcPr anchor="ctr"/>
                </a:tc>
                <a:extLst>
                  <a:ext uri="{0D108BD9-81ED-4DB2-BD59-A6C34878D82A}">
                    <a16:rowId xmlns:a16="http://schemas.microsoft.com/office/drawing/2014/main" val="1786578608"/>
                  </a:ext>
                </a:extLst>
              </a:tr>
              <a:tr h="1402160">
                <a:tc>
                  <a:txBody>
                    <a:bodyPr/>
                    <a:lstStyle/>
                    <a:p>
                      <a:r>
                        <a:rPr lang="en-GB" sz="1300" dirty="0"/>
                        <a:t>This half-term we will be learning</a:t>
                      </a:r>
                      <a:r>
                        <a:rPr lang="en-GB" sz="1300" baseline="0" dirty="0"/>
                        <a:t> about </a:t>
                      </a:r>
                      <a:r>
                        <a:rPr lang="en-GB" sz="1300" baseline="0" dirty="0" err="1"/>
                        <a:t>Sanatana</a:t>
                      </a:r>
                      <a:r>
                        <a:rPr lang="en-GB" sz="1300" baseline="0" dirty="0"/>
                        <a:t> Dharma which is a part of Hinduism.  Our enquiry question this term is ‘</a:t>
                      </a:r>
                      <a:r>
                        <a:rPr lang="en-US" sz="1300" b="0" i="0" kern="1200" dirty="0">
                          <a:solidFill>
                            <a:schemeClr val="dk1"/>
                          </a:solidFill>
                          <a:effectLst/>
                          <a:latin typeface="+mn-lt"/>
                          <a:ea typeface="+mn-ea"/>
                          <a:cs typeface="+mn-cs"/>
                        </a:rPr>
                        <a:t>What do some deities tell </a:t>
                      </a:r>
                      <a:r>
                        <a:rPr lang="en-US" sz="1300" b="0" i="0" kern="1200" dirty="0" err="1">
                          <a:solidFill>
                            <a:schemeClr val="dk1"/>
                          </a:solidFill>
                          <a:effectLst/>
                          <a:latin typeface="+mn-lt"/>
                          <a:ea typeface="+mn-ea"/>
                          <a:cs typeface="+mn-cs"/>
                        </a:rPr>
                        <a:t>Sanatanis</a:t>
                      </a:r>
                      <a:r>
                        <a:rPr lang="en-US" sz="1300" b="0" i="0" kern="1200" dirty="0">
                          <a:solidFill>
                            <a:schemeClr val="dk1"/>
                          </a:solidFill>
                          <a:effectLst/>
                          <a:latin typeface="+mn-lt"/>
                          <a:ea typeface="+mn-ea"/>
                          <a:cs typeface="+mn-cs"/>
                        </a:rPr>
                        <a:t> about God?’. We will explore </a:t>
                      </a:r>
                      <a:r>
                        <a:rPr lang="en-US" sz="1300" b="0" i="0" kern="1200" dirty="0" err="1">
                          <a:solidFill>
                            <a:schemeClr val="dk1"/>
                          </a:solidFill>
                          <a:effectLst/>
                          <a:latin typeface="+mn-lt"/>
                          <a:ea typeface="+mn-ea"/>
                          <a:cs typeface="+mn-cs"/>
                        </a:rPr>
                        <a:t>Sanatanis</a:t>
                      </a:r>
                      <a:r>
                        <a:rPr lang="en-US" sz="1300" b="0" i="0" kern="1200" dirty="0">
                          <a:solidFill>
                            <a:schemeClr val="dk1"/>
                          </a:solidFill>
                          <a:effectLst/>
                          <a:latin typeface="+mn-lt"/>
                          <a:ea typeface="+mn-ea"/>
                          <a:cs typeface="+mn-cs"/>
                        </a:rPr>
                        <a:t>’ belief in deities and Brahman (the one supreme). We will focus on </a:t>
                      </a:r>
                      <a:r>
                        <a:rPr lang="en-US" sz="1300" b="0" i="0" kern="1200" dirty="0" err="1">
                          <a:solidFill>
                            <a:schemeClr val="dk1"/>
                          </a:solidFill>
                          <a:effectLst/>
                          <a:latin typeface="+mn-lt"/>
                          <a:ea typeface="+mn-ea"/>
                          <a:cs typeface="+mn-cs"/>
                        </a:rPr>
                        <a:t>Ganesha</a:t>
                      </a:r>
                      <a:r>
                        <a:rPr lang="en-US" sz="1300" b="0" i="0" kern="1200" dirty="0">
                          <a:solidFill>
                            <a:schemeClr val="dk1"/>
                          </a:solidFill>
                          <a:effectLst/>
                          <a:latin typeface="+mn-lt"/>
                          <a:ea typeface="+mn-ea"/>
                          <a:cs typeface="+mn-cs"/>
                        </a:rPr>
                        <a:t> and Lakshmi and the blessings they bestow</a:t>
                      </a:r>
                      <a:r>
                        <a:rPr lang="en-US" sz="1400" b="0" i="0" kern="1200" dirty="0">
                          <a:solidFill>
                            <a:schemeClr val="dk1"/>
                          </a:solidFill>
                          <a:effectLst/>
                          <a:latin typeface="+mn-lt"/>
                          <a:ea typeface="+mn-ea"/>
                          <a:cs typeface="+mn-cs"/>
                        </a:rPr>
                        <a:t>. </a:t>
                      </a:r>
                      <a:endParaRPr lang="en-GB" sz="1200" b="0" i="0" u="none" strike="noStrike" baseline="0" noProof="0" dirty="0">
                        <a:latin typeface="Calibri"/>
                      </a:endParaRP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2294524917"/>
              </p:ext>
            </p:extLst>
          </p:nvPr>
        </p:nvGraphicFramePr>
        <p:xfrm>
          <a:off x="8198698" y="2618957"/>
          <a:ext cx="3792164" cy="1864606"/>
        </p:xfrm>
        <a:graphic>
          <a:graphicData uri="http://schemas.openxmlformats.org/drawingml/2006/table">
            <a:tbl>
              <a:tblPr firstRow="1" bandRow="1">
                <a:tableStyleId>{5C22544A-7EE6-4342-B048-85BDC9FD1C3A}</a:tableStyleId>
              </a:tblPr>
              <a:tblGrid>
                <a:gridCol w="3792164">
                  <a:extLst>
                    <a:ext uri="{9D8B030D-6E8A-4147-A177-3AD203B41FA5}">
                      <a16:colId xmlns:a16="http://schemas.microsoft.com/office/drawing/2014/main" val="1337843456"/>
                    </a:ext>
                  </a:extLst>
                </a:gridCol>
              </a:tblGrid>
              <a:tr h="370619">
                <a:tc>
                  <a:txBody>
                    <a:bodyPr/>
                    <a:lstStyle/>
                    <a:p>
                      <a:r>
                        <a:rPr lang="en-GB" dirty="0"/>
                        <a:t>Computing</a:t>
                      </a:r>
                    </a:p>
                  </a:txBody>
                  <a:tcPr anchor="ctr"/>
                </a:tc>
                <a:extLst>
                  <a:ext uri="{0D108BD9-81ED-4DB2-BD59-A6C34878D82A}">
                    <a16:rowId xmlns:a16="http://schemas.microsoft.com/office/drawing/2014/main" val="1786578608"/>
                  </a:ext>
                </a:extLst>
              </a:tr>
              <a:tr h="14939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mn-lt"/>
                          <a:ea typeface="+mn-ea"/>
                          <a:cs typeface="+mn-cs"/>
                        </a:rPr>
                        <a:t>This term, we will explore databases. We will be developing our understanding what a branching database is and how to create one. They will use yes/no questions to gain an understanding of what attributes are and how to use them to sort groups of objects. </a:t>
                      </a:r>
                      <a:endParaRPr lang="en-GB" sz="1300" b="0" i="0" u="none" strike="noStrike" noProof="0" dirty="0">
                        <a:latin typeface="Calibri"/>
                      </a:endParaRPr>
                    </a:p>
                  </a:txBody>
                  <a:tcPr/>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1956711124"/>
              </p:ext>
            </p:extLst>
          </p:nvPr>
        </p:nvGraphicFramePr>
        <p:xfrm>
          <a:off x="4464116" y="4562060"/>
          <a:ext cx="1987309" cy="2220082"/>
        </p:xfrm>
        <a:graphic>
          <a:graphicData uri="http://schemas.openxmlformats.org/drawingml/2006/table">
            <a:tbl>
              <a:tblPr firstRow="1" bandRow="1">
                <a:tableStyleId>{5C22544A-7EE6-4342-B048-85BDC9FD1C3A}</a:tableStyleId>
              </a:tblPr>
              <a:tblGrid>
                <a:gridCol w="1987309">
                  <a:extLst>
                    <a:ext uri="{9D8B030D-6E8A-4147-A177-3AD203B41FA5}">
                      <a16:colId xmlns:a16="http://schemas.microsoft.com/office/drawing/2014/main" val="1337843456"/>
                    </a:ext>
                  </a:extLst>
                </a:gridCol>
              </a:tblGrid>
              <a:tr h="421762">
                <a:tc>
                  <a:txBody>
                    <a:bodyPr/>
                    <a:lstStyle/>
                    <a:p>
                      <a:r>
                        <a:rPr lang="en-GB" dirty="0"/>
                        <a:t>PSHE</a:t>
                      </a:r>
                    </a:p>
                  </a:txBody>
                  <a:tcPr anchor="ctr"/>
                </a:tc>
                <a:extLst>
                  <a:ext uri="{0D108BD9-81ED-4DB2-BD59-A6C34878D82A}">
                    <a16:rowId xmlns:a16="http://schemas.microsoft.com/office/drawing/2014/main" val="1786578608"/>
                  </a:ext>
                </a:extLst>
              </a:tr>
              <a:tr h="1796712">
                <a:tc>
                  <a:txBody>
                    <a:bodyPr/>
                    <a:lstStyle/>
                    <a:p>
                      <a:r>
                        <a:rPr lang="en-GB" sz="1400" dirty="0"/>
                        <a:t>We will be 'celebrating differences' and not judging a book by its cover, How to give compliments to others and how to deal with bullies. This will coincide with anti bullying week.  </a:t>
                      </a:r>
                      <a:endParaRPr lang="en-GB" sz="1400" baseline="0" dirty="0"/>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3519258779"/>
              </p:ext>
            </p:extLst>
          </p:nvPr>
        </p:nvGraphicFramePr>
        <p:xfrm>
          <a:off x="6512767" y="4562060"/>
          <a:ext cx="1647811" cy="2218474"/>
        </p:xfrm>
        <a:graphic>
          <a:graphicData uri="http://schemas.openxmlformats.org/drawingml/2006/table">
            <a:tbl>
              <a:tblPr firstRow="1" bandRow="1">
                <a:tableStyleId>{5C22544A-7EE6-4342-B048-85BDC9FD1C3A}</a:tableStyleId>
              </a:tblPr>
              <a:tblGrid>
                <a:gridCol w="1647811">
                  <a:extLst>
                    <a:ext uri="{9D8B030D-6E8A-4147-A177-3AD203B41FA5}">
                      <a16:colId xmlns:a16="http://schemas.microsoft.com/office/drawing/2014/main" val="1337843456"/>
                    </a:ext>
                  </a:extLst>
                </a:gridCol>
              </a:tblGrid>
              <a:tr h="428125">
                <a:tc>
                  <a:txBody>
                    <a:bodyPr/>
                    <a:lstStyle/>
                    <a:p>
                      <a:r>
                        <a:rPr lang="en-GB" dirty="0"/>
                        <a:t>PE</a:t>
                      </a:r>
                    </a:p>
                  </a:txBody>
                  <a:tcPr anchor="ctr"/>
                </a:tc>
                <a:extLst>
                  <a:ext uri="{0D108BD9-81ED-4DB2-BD59-A6C34878D82A}">
                    <a16:rowId xmlns:a16="http://schemas.microsoft.com/office/drawing/2014/main" val="1786578608"/>
                  </a:ext>
                </a:extLst>
              </a:tr>
              <a:tr h="1790349">
                <a:tc>
                  <a:txBody>
                    <a:bodyPr/>
                    <a:lstStyle/>
                    <a:p>
                      <a:r>
                        <a:rPr lang="en-GB" sz="1400" kern="1200" dirty="0">
                          <a:solidFill>
                            <a:schemeClr val="dk1"/>
                          </a:solidFill>
                          <a:effectLst/>
                          <a:latin typeface="+mn-lt"/>
                          <a:ea typeface="+mn-ea"/>
                          <a:cs typeface="+mn-cs"/>
                        </a:rPr>
                        <a:t>This half-term, P.E will be on Wednesdays. We will be swimming. Children can come in their P.E kit to school. </a:t>
                      </a:r>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4044408348"/>
              </p:ext>
            </p:extLst>
          </p:nvPr>
        </p:nvGraphicFramePr>
        <p:xfrm>
          <a:off x="8221919" y="4562060"/>
          <a:ext cx="1853734" cy="2218474"/>
        </p:xfrm>
        <a:graphic>
          <a:graphicData uri="http://schemas.openxmlformats.org/drawingml/2006/table">
            <a:tbl>
              <a:tblPr firstRow="1" bandRow="1">
                <a:tableStyleId>{5C22544A-7EE6-4342-B048-85BDC9FD1C3A}</a:tableStyleId>
              </a:tblPr>
              <a:tblGrid>
                <a:gridCol w="1853734">
                  <a:extLst>
                    <a:ext uri="{9D8B030D-6E8A-4147-A177-3AD203B41FA5}">
                      <a16:colId xmlns:a16="http://schemas.microsoft.com/office/drawing/2014/main" val="1337843456"/>
                    </a:ext>
                  </a:extLst>
                </a:gridCol>
              </a:tblGrid>
              <a:tr h="436193">
                <a:tc>
                  <a:txBody>
                    <a:bodyPr/>
                    <a:lstStyle/>
                    <a:p>
                      <a:r>
                        <a:rPr lang="en-GB" dirty="0"/>
                        <a:t>Music</a:t>
                      </a:r>
                    </a:p>
                  </a:txBody>
                  <a:tcPr anchor="ctr"/>
                </a:tc>
                <a:extLst>
                  <a:ext uri="{0D108BD9-81ED-4DB2-BD59-A6C34878D82A}">
                    <a16:rowId xmlns:a16="http://schemas.microsoft.com/office/drawing/2014/main" val="1786578608"/>
                  </a:ext>
                </a:extLst>
              </a:tr>
              <a:tr h="1782281">
                <a:tc>
                  <a:txBody>
                    <a:bodyPr/>
                    <a:lstStyle/>
                    <a:p>
                      <a:r>
                        <a:rPr lang="en-GB" sz="1400" kern="1200" dirty="0">
                          <a:solidFill>
                            <a:srgbClr val="000000"/>
                          </a:solidFill>
                          <a:effectLst/>
                        </a:rPr>
                        <a:t>Using recorders, We will be learning </a:t>
                      </a:r>
                      <a:r>
                        <a:rPr lang="en-US" sz="1400" dirty="0"/>
                        <a:t>how to perform and compose using up to </a:t>
                      </a:r>
                      <a:r>
                        <a:rPr lang="en-US" sz="1400"/>
                        <a:t>3 notes.</a:t>
                      </a:r>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1167233503"/>
              </p:ext>
            </p:extLst>
          </p:nvPr>
        </p:nvGraphicFramePr>
        <p:xfrm>
          <a:off x="10118600" y="4560450"/>
          <a:ext cx="1868634" cy="2218474"/>
        </p:xfrm>
        <a:graphic>
          <a:graphicData uri="http://schemas.openxmlformats.org/drawingml/2006/table">
            <a:tbl>
              <a:tblPr firstRow="1" bandRow="1">
                <a:tableStyleId>{5C22544A-7EE6-4342-B048-85BDC9FD1C3A}</a:tableStyleId>
              </a:tblPr>
              <a:tblGrid>
                <a:gridCol w="1868634">
                  <a:extLst>
                    <a:ext uri="{9D8B030D-6E8A-4147-A177-3AD203B41FA5}">
                      <a16:colId xmlns:a16="http://schemas.microsoft.com/office/drawing/2014/main" val="1337843456"/>
                    </a:ext>
                  </a:extLst>
                </a:gridCol>
              </a:tblGrid>
              <a:tr h="433156">
                <a:tc>
                  <a:txBody>
                    <a:bodyPr/>
                    <a:lstStyle/>
                    <a:p>
                      <a:r>
                        <a:rPr lang="en-GB" dirty="0"/>
                        <a:t>French </a:t>
                      </a:r>
                    </a:p>
                  </a:txBody>
                  <a:tcPr anchor="ctr"/>
                </a:tc>
                <a:extLst>
                  <a:ext uri="{0D108BD9-81ED-4DB2-BD59-A6C34878D82A}">
                    <a16:rowId xmlns:a16="http://schemas.microsoft.com/office/drawing/2014/main" val="1786578608"/>
                  </a:ext>
                </a:extLst>
              </a:tr>
              <a:tr h="17853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mn-lt"/>
                          <a:ea typeface="+mn-ea"/>
                          <a:cs typeface="+mn-cs"/>
                        </a:rPr>
                        <a:t>This term, we will be looking at the unit ‘ I am learning French’. This unit will cover using key gre</a:t>
                      </a:r>
                      <a:r>
                        <a:rPr lang="en-GB" sz="1300" dirty="0"/>
                        <a:t>etings and asking and answering the questions - ‘How are you?’, ‘What is your name?.</a:t>
                      </a:r>
                      <a:endParaRPr lang="en-GB" sz="1300" kern="1200" dirty="0">
                        <a:solidFill>
                          <a:schemeClr val="dk1"/>
                        </a:solidFill>
                        <a:effectLst/>
                        <a:latin typeface="+mn-lt"/>
                        <a:ea typeface="+mn-ea"/>
                        <a:cs typeface="+mn-cs"/>
                      </a:endParaRPr>
                    </a:p>
                  </a:txBody>
                  <a:tcPr/>
                </a:tc>
                <a:extLst>
                  <a:ext uri="{0D108BD9-81ED-4DB2-BD59-A6C34878D82A}">
                    <a16:rowId xmlns:a16="http://schemas.microsoft.com/office/drawing/2014/main" val="2171682978"/>
                  </a:ext>
                </a:extLst>
              </a:tr>
            </a:tbl>
          </a:graphicData>
        </a:graphic>
      </p:graphicFrame>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1" ma:contentTypeDescription="Create a new document." ma:contentTypeScope="" ma:versionID="b668511d82834a5617bd2565877a1227">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ad261cefdac63580fdcec851ebe7698d"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a49b8bd-d29e-4d46-aff1-e5ae5b220632">
      <Terms xmlns="http://schemas.microsoft.com/office/infopath/2007/PartnerControls"/>
    </lcf76f155ced4ddcb4097134ff3c332f>
    <TaxCatchAll xmlns="6749df9f-eb47-44f2-be0e-f72bd5306b52" xsi:nil="true"/>
  </documentManagement>
</p:properties>
</file>

<file path=customXml/itemProps1.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2.xml><?xml version="1.0" encoding="utf-8"?>
<ds:datastoreItem xmlns:ds="http://schemas.openxmlformats.org/officeDocument/2006/customXml" ds:itemID="{149C9971-BD8B-47EF-8BF2-5DB16DB02D3A}"/>
</file>

<file path=customXml/itemProps3.xml><?xml version="1.0" encoding="utf-8"?>
<ds:datastoreItem xmlns:ds="http://schemas.openxmlformats.org/officeDocument/2006/customXml" ds:itemID="{FD2BC8FF-D64D-430B-B35D-F2C5F72C9672}">
  <ds:schemaRefs>
    <ds:schemaRef ds:uri="http://purl.org/dc/terms/"/>
    <ds:schemaRef ds:uri="http://purl.org/dc/elements/1.1/"/>
    <ds:schemaRef ds:uri="http://www.w3.org/XML/1998/namespace"/>
    <ds:schemaRef ds:uri="http://schemas.openxmlformats.org/package/2006/metadata/core-properties"/>
    <ds:schemaRef ds:uri="http://schemas.microsoft.com/office/2006/documentManagement/types"/>
    <ds:schemaRef ds:uri="http://schemas.microsoft.com/office/2006/metadata/properties"/>
    <ds:schemaRef ds:uri="http://schemas.microsoft.com/office/infopath/2007/PartnerControls"/>
    <ds:schemaRef ds:uri="d4bfe957-5417-4326-b3ca-2e7faf1b0fa8"/>
    <ds:schemaRef ds:uri="566cb0dc-d351-45af-9abe-2a4c6f397d9b"/>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9445</TotalTime>
  <Words>607</Words>
  <Application>Microsoft Office PowerPoint</Application>
  <PresentationFormat>Widescreen</PresentationFormat>
  <Paragraphs>25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Bernard MT Condensed</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Naomi Stafford</cp:lastModifiedBy>
  <cp:revision>577</cp:revision>
  <dcterms:created xsi:type="dcterms:W3CDTF">2022-01-07T10:34:56Z</dcterms:created>
  <dcterms:modified xsi:type="dcterms:W3CDTF">2025-10-28T16:10:03Z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