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5788"/>
  </p:normalViewPr>
  <p:slideViewPr>
    <p:cSldViewPr snapToGrid="0">
      <p:cViewPr varScale="1">
        <p:scale>
          <a:sx n="63" d="100"/>
          <a:sy n="63" d="100"/>
        </p:scale>
        <p:origin x="124"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92BDB-127D-4CCA-95DC-5BF7D55E98C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66BEEE5-E26D-4F98-AF9F-CD9983C4BC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C04C868-5A9F-4832-8EC9-0090E65335C9}"/>
              </a:ext>
            </a:extLst>
          </p:cNvPr>
          <p:cNvSpPr>
            <a:spLocks noGrp="1"/>
          </p:cNvSpPr>
          <p:nvPr>
            <p:ph type="dt" sz="half" idx="10"/>
          </p:nvPr>
        </p:nvSpPr>
        <p:spPr/>
        <p:txBody>
          <a:bodyPr/>
          <a:lstStyle/>
          <a:p>
            <a:fld id="{A4FD02C9-3D8C-4CD4-BD60-FDCD58772382}" type="datetimeFigureOut">
              <a:rPr lang="en-GB" smtClean="0"/>
              <a:t>05/03/2024</a:t>
            </a:fld>
            <a:endParaRPr lang="en-GB"/>
          </a:p>
        </p:txBody>
      </p:sp>
      <p:sp>
        <p:nvSpPr>
          <p:cNvPr id="5" name="Footer Placeholder 4">
            <a:extLst>
              <a:ext uri="{FF2B5EF4-FFF2-40B4-BE49-F238E27FC236}">
                <a16:creationId xmlns:a16="http://schemas.microsoft.com/office/drawing/2014/main" id="{76CE74FE-5747-4A85-8CF6-46F786F1DFB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AA32454-C9E3-45E1-86BD-C105405943A5}"/>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23097648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C3220-CD31-4605-8DA6-5A7A4AFCA33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F4F2523-5B21-4F61-8ACE-C7C33A1FED4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959F439-93DA-4DED-9E3C-40A7A9F7FE2B}"/>
              </a:ext>
            </a:extLst>
          </p:cNvPr>
          <p:cNvSpPr>
            <a:spLocks noGrp="1"/>
          </p:cNvSpPr>
          <p:nvPr>
            <p:ph type="dt" sz="half" idx="10"/>
          </p:nvPr>
        </p:nvSpPr>
        <p:spPr/>
        <p:txBody>
          <a:bodyPr/>
          <a:lstStyle/>
          <a:p>
            <a:fld id="{A4FD02C9-3D8C-4CD4-BD60-FDCD58772382}" type="datetimeFigureOut">
              <a:rPr lang="en-GB" smtClean="0"/>
              <a:t>05/03/2024</a:t>
            </a:fld>
            <a:endParaRPr lang="en-GB"/>
          </a:p>
        </p:txBody>
      </p:sp>
      <p:sp>
        <p:nvSpPr>
          <p:cNvPr id="5" name="Footer Placeholder 4">
            <a:extLst>
              <a:ext uri="{FF2B5EF4-FFF2-40B4-BE49-F238E27FC236}">
                <a16:creationId xmlns:a16="http://schemas.microsoft.com/office/drawing/2014/main" id="{0219C8FF-EB98-4E3F-9007-BE9074CBC4C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4A530AC-E94C-47D3-AC85-CAB823600F89}"/>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706096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EC02333-6502-4919-A870-56033D4DCC5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D2CC33C-3340-4A44-99A4-3A43316C9AA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E747597-5C3B-4C7C-9DB4-028D92A0511D}"/>
              </a:ext>
            </a:extLst>
          </p:cNvPr>
          <p:cNvSpPr>
            <a:spLocks noGrp="1"/>
          </p:cNvSpPr>
          <p:nvPr>
            <p:ph type="dt" sz="half" idx="10"/>
          </p:nvPr>
        </p:nvSpPr>
        <p:spPr/>
        <p:txBody>
          <a:bodyPr/>
          <a:lstStyle/>
          <a:p>
            <a:fld id="{A4FD02C9-3D8C-4CD4-BD60-FDCD58772382}" type="datetimeFigureOut">
              <a:rPr lang="en-GB" smtClean="0"/>
              <a:t>05/03/2024</a:t>
            </a:fld>
            <a:endParaRPr lang="en-GB"/>
          </a:p>
        </p:txBody>
      </p:sp>
      <p:sp>
        <p:nvSpPr>
          <p:cNvPr id="5" name="Footer Placeholder 4">
            <a:extLst>
              <a:ext uri="{FF2B5EF4-FFF2-40B4-BE49-F238E27FC236}">
                <a16:creationId xmlns:a16="http://schemas.microsoft.com/office/drawing/2014/main" id="{E84E944B-979C-4E30-8749-B15CE8AEB5C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B6C824A-0B7D-4188-AEB1-6E4A76D97473}"/>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528223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42B08-E0D7-4AE1-9B59-477BACCA96D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9DBB42F-87C0-4F52-BBA7-1DDF53F39D8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5F3FF57-D74D-4B1B-A7BB-14431C15437E}"/>
              </a:ext>
            </a:extLst>
          </p:cNvPr>
          <p:cNvSpPr>
            <a:spLocks noGrp="1"/>
          </p:cNvSpPr>
          <p:nvPr>
            <p:ph type="dt" sz="half" idx="10"/>
          </p:nvPr>
        </p:nvSpPr>
        <p:spPr/>
        <p:txBody>
          <a:bodyPr/>
          <a:lstStyle/>
          <a:p>
            <a:fld id="{A4FD02C9-3D8C-4CD4-BD60-FDCD58772382}" type="datetimeFigureOut">
              <a:rPr lang="en-GB" smtClean="0"/>
              <a:t>05/03/2024</a:t>
            </a:fld>
            <a:endParaRPr lang="en-GB"/>
          </a:p>
        </p:txBody>
      </p:sp>
      <p:sp>
        <p:nvSpPr>
          <p:cNvPr id="5" name="Footer Placeholder 4">
            <a:extLst>
              <a:ext uri="{FF2B5EF4-FFF2-40B4-BE49-F238E27FC236}">
                <a16:creationId xmlns:a16="http://schemas.microsoft.com/office/drawing/2014/main" id="{3903CB4D-3811-419D-ABD2-D2F5BB24746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1932993-B291-45C1-A4C9-7D9668FB608A}"/>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2902361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A3EFB-8FA0-4096-829B-E9B8E9993DB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7AD2943-FC3C-4234-A0E6-8112740CB8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906F23D-7E1A-4584-A2F8-F3300F694528}"/>
              </a:ext>
            </a:extLst>
          </p:cNvPr>
          <p:cNvSpPr>
            <a:spLocks noGrp="1"/>
          </p:cNvSpPr>
          <p:nvPr>
            <p:ph type="dt" sz="half" idx="10"/>
          </p:nvPr>
        </p:nvSpPr>
        <p:spPr/>
        <p:txBody>
          <a:bodyPr/>
          <a:lstStyle/>
          <a:p>
            <a:fld id="{A4FD02C9-3D8C-4CD4-BD60-FDCD58772382}" type="datetimeFigureOut">
              <a:rPr lang="en-GB" smtClean="0"/>
              <a:t>05/03/2024</a:t>
            </a:fld>
            <a:endParaRPr lang="en-GB"/>
          </a:p>
        </p:txBody>
      </p:sp>
      <p:sp>
        <p:nvSpPr>
          <p:cNvPr id="5" name="Footer Placeholder 4">
            <a:extLst>
              <a:ext uri="{FF2B5EF4-FFF2-40B4-BE49-F238E27FC236}">
                <a16:creationId xmlns:a16="http://schemas.microsoft.com/office/drawing/2014/main" id="{5A5348FA-DC5D-4DC0-8E3E-5FD3F717E0A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42FF58F-F166-431D-A4F4-82C645B4979F}"/>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3559419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23C80-B963-4AE7-AA61-675C1F8A79E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735D092-9AA3-4196-B6D7-6540DBFF6DB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5088759-300B-4ACD-A29F-212F0BA62D1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AB9F387-0E02-47D4-83D2-21B12DBE5B61}"/>
              </a:ext>
            </a:extLst>
          </p:cNvPr>
          <p:cNvSpPr>
            <a:spLocks noGrp="1"/>
          </p:cNvSpPr>
          <p:nvPr>
            <p:ph type="dt" sz="half" idx="10"/>
          </p:nvPr>
        </p:nvSpPr>
        <p:spPr/>
        <p:txBody>
          <a:bodyPr/>
          <a:lstStyle/>
          <a:p>
            <a:fld id="{A4FD02C9-3D8C-4CD4-BD60-FDCD58772382}" type="datetimeFigureOut">
              <a:rPr lang="en-GB" smtClean="0"/>
              <a:t>05/03/2024</a:t>
            </a:fld>
            <a:endParaRPr lang="en-GB"/>
          </a:p>
        </p:txBody>
      </p:sp>
      <p:sp>
        <p:nvSpPr>
          <p:cNvPr id="6" name="Footer Placeholder 5">
            <a:extLst>
              <a:ext uri="{FF2B5EF4-FFF2-40B4-BE49-F238E27FC236}">
                <a16:creationId xmlns:a16="http://schemas.microsoft.com/office/drawing/2014/main" id="{1098C58C-B841-403C-8AEB-C533B152933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F312059-00A5-4BB5-89CF-12B0859B89D1}"/>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2820841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C1B50-03BC-44FD-BD99-CBC85C5B2E2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8BD8C12-9510-4C93-A6D7-89291E1234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0DCFA1A-A14B-46BC-8DC1-1ADF67AAA22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BF0272E-BE53-4DF4-B1A7-EA53263C4D3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C128BC9-5650-4494-8762-7193D190234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1F4346B-907A-4D4F-A079-18AD41928F14}"/>
              </a:ext>
            </a:extLst>
          </p:cNvPr>
          <p:cNvSpPr>
            <a:spLocks noGrp="1"/>
          </p:cNvSpPr>
          <p:nvPr>
            <p:ph type="dt" sz="half" idx="10"/>
          </p:nvPr>
        </p:nvSpPr>
        <p:spPr/>
        <p:txBody>
          <a:bodyPr/>
          <a:lstStyle/>
          <a:p>
            <a:fld id="{A4FD02C9-3D8C-4CD4-BD60-FDCD58772382}" type="datetimeFigureOut">
              <a:rPr lang="en-GB" smtClean="0"/>
              <a:t>05/03/2024</a:t>
            </a:fld>
            <a:endParaRPr lang="en-GB"/>
          </a:p>
        </p:txBody>
      </p:sp>
      <p:sp>
        <p:nvSpPr>
          <p:cNvPr id="8" name="Footer Placeholder 7">
            <a:extLst>
              <a:ext uri="{FF2B5EF4-FFF2-40B4-BE49-F238E27FC236}">
                <a16:creationId xmlns:a16="http://schemas.microsoft.com/office/drawing/2014/main" id="{38293722-1DBA-49AF-85F9-6B69D71625E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A5977FC-B443-4E2E-BB14-22709E3A7910}"/>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3186244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24B08-D3D8-4B32-AF10-094252D9FAF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0E52E7F-3D00-4E33-9DD3-04CC186250A7}"/>
              </a:ext>
            </a:extLst>
          </p:cNvPr>
          <p:cNvSpPr>
            <a:spLocks noGrp="1"/>
          </p:cNvSpPr>
          <p:nvPr>
            <p:ph type="dt" sz="half" idx="10"/>
          </p:nvPr>
        </p:nvSpPr>
        <p:spPr/>
        <p:txBody>
          <a:bodyPr/>
          <a:lstStyle/>
          <a:p>
            <a:fld id="{A4FD02C9-3D8C-4CD4-BD60-FDCD58772382}" type="datetimeFigureOut">
              <a:rPr lang="en-GB" smtClean="0"/>
              <a:t>05/03/2024</a:t>
            </a:fld>
            <a:endParaRPr lang="en-GB"/>
          </a:p>
        </p:txBody>
      </p:sp>
      <p:sp>
        <p:nvSpPr>
          <p:cNvPr id="4" name="Footer Placeholder 3">
            <a:extLst>
              <a:ext uri="{FF2B5EF4-FFF2-40B4-BE49-F238E27FC236}">
                <a16:creationId xmlns:a16="http://schemas.microsoft.com/office/drawing/2014/main" id="{2AAAB1F9-8A14-4F32-A588-1817B459883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A96E3E9-4F96-461B-AB20-D0817029B477}"/>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1889672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1853B75-5EDD-4B30-8349-4EB1D5225B79}"/>
              </a:ext>
            </a:extLst>
          </p:cNvPr>
          <p:cNvSpPr>
            <a:spLocks noGrp="1"/>
          </p:cNvSpPr>
          <p:nvPr>
            <p:ph type="dt" sz="half" idx="10"/>
          </p:nvPr>
        </p:nvSpPr>
        <p:spPr/>
        <p:txBody>
          <a:bodyPr/>
          <a:lstStyle/>
          <a:p>
            <a:fld id="{A4FD02C9-3D8C-4CD4-BD60-FDCD58772382}" type="datetimeFigureOut">
              <a:rPr lang="en-GB" smtClean="0"/>
              <a:t>05/03/2024</a:t>
            </a:fld>
            <a:endParaRPr lang="en-GB"/>
          </a:p>
        </p:txBody>
      </p:sp>
      <p:sp>
        <p:nvSpPr>
          <p:cNvPr id="3" name="Footer Placeholder 2">
            <a:extLst>
              <a:ext uri="{FF2B5EF4-FFF2-40B4-BE49-F238E27FC236}">
                <a16:creationId xmlns:a16="http://schemas.microsoft.com/office/drawing/2014/main" id="{01CA0B36-0FBC-4B63-99C5-0E48D9FD620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C0E4803-EF21-4799-8196-EBFA1E523DDC}"/>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19531259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C74CC-A74A-4C02-ABC9-5E28B7CDB4F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07D96AD-68F2-44F7-9865-31D2F545B00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80BA6F5-BA26-4919-AA5F-BC6A456B94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A714485-B2C7-48A3-9C87-31D6C6E1396E}"/>
              </a:ext>
            </a:extLst>
          </p:cNvPr>
          <p:cNvSpPr>
            <a:spLocks noGrp="1"/>
          </p:cNvSpPr>
          <p:nvPr>
            <p:ph type="dt" sz="half" idx="10"/>
          </p:nvPr>
        </p:nvSpPr>
        <p:spPr/>
        <p:txBody>
          <a:bodyPr/>
          <a:lstStyle/>
          <a:p>
            <a:fld id="{A4FD02C9-3D8C-4CD4-BD60-FDCD58772382}" type="datetimeFigureOut">
              <a:rPr lang="en-GB" smtClean="0"/>
              <a:t>05/03/2024</a:t>
            </a:fld>
            <a:endParaRPr lang="en-GB"/>
          </a:p>
        </p:txBody>
      </p:sp>
      <p:sp>
        <p:nvSpPr>
          <p:cNvPr id="6" name="Footer Placeholder 5">
            <a:extLst>
              <a:ext uri="{FF2B5EF4-FFF2-40B4-BE49-F238E27FC236}">
                <a16:creationId xmlns:a16="http://schemas.microsoft.com/office/drawing/2014/main" id="{5D095F3C-F093-43F1-9A7D-82E0853CC2F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86C612F-E072-40E6-AB35-157EFF982C88}"/>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175240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13637-0112-4ECA-9272-004FEC53C00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F2AD555-B292-4367-858D-EDFA903C30A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6857DB4-CFA4-4E16-A9E1-FE55ADB93F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A91B896-FCF5-4C21-8C8D-78CC0700C219}"/>
              </a:ext>
            </a:extLst>
          </p:cNvPr>
          <p:cNvSpPr>
            <a:spLocks noGrp="1"/>
          </p:cNvSpPr>
          <p:nvPr>
            <p:ph type="dt" sz="half" idx="10"/>
          </p:nvPr>
        </p:nvSpPr>
        <p:spPr/>
        <p:txBody>
          <a:bodyPr/>
          <a:lstStyle/>
          <a:p>
            <a:fld id="{A4FD02C9-3D8C-4CD4-BD60-FDCD58772382}" type="datetimeFigureOut">
              <a:rPr lang="en-GB" smtClean="0"/>
              <a:t>05/03/2024</a:t>
            </a:fld>
            <a:endParaRPr lang="en-GB"/>
          </a:p>
        </p:txBody>
      </p:sp>
      <p:sp>
        <p:nvSpPr>
          <p:cNvPr id="6" name="Footer Placeholder 5">
            <a:extLst>
              <a:ext uri="{FF2B5EF4-FFF2-40B4-BE49-F238E27FC236}">
                <a16:creationId xmlns:a16="http://schemas.microsoft.com/office/drawing/2014/main" id="{1B52DC7F-833E-4D64-A92E-F4E9B1C86F4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69F5B7E-34B6-41B6-BBC5-7467C2909B83}"/>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3477663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073CA0B-2498-457B-AA45-7F54CE1255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CEE1821-33EA-47D8-B75E-16A7D06CE06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7692FEB-BB09-4D15-A2FD-9690E8A3A3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FD02C9-3D8C-4CD4-BD60-FDCD58772382}" type="datetimeFigureOut">
              <a:rPr lang="en-GB" smtClean="0"/>
              <a:t>05/03/2024</a:t>
            </a:fld>
            <a:endParaRPr lang="en-GB"/>
          </a:p>
        </p:txBody>
      </p:sp>
      <p:sp>
        <p:nvSpPr>
          <p:cNvPr id="5" name="Footer Placeholder 4">
            <a:extLst>
              <a:ext uri="{FF2B5EF4-FFF2-40B4-BE49-F238E27FC236}">
                <a16:creationId xmlns:a16="http://schemas.microsoft.com/office/drawing/2014/main" id="{90432B41-D5EA-403F-B01D-60973296ECC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50A5E04-8AAC-4614-88B6-2F9F8404BDB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7EDC97-8A51-4447-AC82-4CB2BBC37F54}" type="slidenum">
              <a:rPr lang="en-GB" smtClean="0"/>
              <a:t>‹#›</a:t>
            </a:fld>
            <a:endParaRPr lang="en-GB"/>
          </a:p>
        </p:txBody>
      </p:sp>
    </p:spTree>
    <p:extLst>
      <p:ext uri="{BB962C8B-B14F-4D97-AF65-F5344CB8AC3E}">
        <p14:creationId xmlns:p14="http://schemas.microsoft.com/office/powerpoint/2010/main" val="22917629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27D964CA-FAD4-40D5-8A19-F7B4BB4823E1}"/>
              </a:ext>
            </a:extLst>
          </p:cNvPr>
          <p:cNvSpPr txBox="1">
            <a:spLocks noChangeArrowheads="1"/>
          </p:cNvSpPr>
          <p:nvPr/>
        </p:nvSpPr>
        <p:spPr bwMode="auto">
          <a:xfrm>
            <a:off x="201138" y="199551"/>
            <a:ext cx="4163470" cy="1150677"/>
          </a:xfrm>
          <a:prstGeom prst="rect">
            <a:avLst/>
          </a:prstGeom>
          <a:noFill/>
          <a:ln w="28575" algn="in">
            <a:solidFill>
              <a:srgbClr val="92D05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a:ln>
                  <a:noFill/>
                </a:ln>
                <a:solidFill>
                  <a:srgbClr val="000000"/>
                </a:solidFill>
                <a:effectLst/>
                <a:latin typeface="Calibri" panose="020F0502020204030204" pitchFamily="34" charset="0"/>
              </a:rPr>
              <a:t>Our theme this term </a:t>
            </a:r>
            <a:r>
              <a:rPr lang="en-GB" altLang="en-US" sz="1400" dirty="0">
                <a:solidFill>
                  <a:srgbClr val="000000"/>
                </a:solidFill>
                <a:latin typeface="Calibri" panose="020F0502020204030204" pitchFamily="34" charset="0"/>
              </a:rPr>
              <a:t>are..</a:t>
            </a:r>
            <a:endParaRPr kumimoji="0" lang="en-GB" altLang="en-US" sz="1400" b="0" i="0" u="none" strike="noStrike" cap="none" normalizeH="0" baseline="0" dirty="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GB" altLang="en-US" sz="3000" dirty="0">
                <a:solidFill>
                  <a:srgbClr val="000000"/>
                </a:solidFill>
                <a:latin typeface="Calibri" panose="020F0502020204030204" pitchFamily="34" charset="0"/>
              </a:rPr>
              <a:t>Biomes and </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3000" b="0" i="0" u="none" strike="noStrike" cap="none" normalizeH="0" baseline="0">
                <a:ln>
                  <a:noFill/>
                </a:ln>
                <a:solidFill>
                  <a:srgbClr val="000000"/>
                </a:solidFill>
                <a:effectLst/>
                <a:latin typeface="Calibri" panose="020F0502020204030204" pitchFamily="34" charset="0"/>
              </a:rPr>
              <a:t>Victorians</a:t>
            </a:r>
            <a:endParaRPr kumimoji="0" lang="en-GB" altLang="en-US" sz="3000" b="0" i="0" u="none" strike="noStrike" cap="none" normalizeH="0" baseline="0" dirty="0">
              <a:ln>
                <a:noFill/>
              </a:ln>
              <a:solidFill>
                <a:srgbClr val="000000"/>
              </a:solidFill>
              <a:effectLst/>
              <a:latin typeface="Calibri" panose="020F0502020204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GB" altLang="en-US" sz="1100" b="0" i="0" u="none" strike="noStrike" cap="none" normalizeH="0" baseline="0" dirty="0">
              <a:ln>
                <a:noFill/>
              </a:ln>
              <a:solidFill>
                <a:srgbClr val="000000"/>
              </a:solidFill>
              <a:effectLst/>
              <a:latin typeface="Bernard MT Condensed" panose="02050806060905020404" pitchFamily="18"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chemeClr val="tx1"/>
              </a:solidFill>
              <a:effectLst/>
            </a:endParaRPr>
          </a:p>
        </p:txBody>
      </p:sp>
      <p:graphicFrame>
        <p:nvGraphicFramePr>
          <p:cNvPr id="5" name="Table 4">
            <a:extLst>
              <a:ext uri="{FF2B5EF4-FFF2-40B4-BE49-F238E27FC236}">
                <a16:creationId xmlns:a16="http://schemas.microsoft.com/office/drawing/2014/main" id="{FA8CF3AC-CD02-44AC-BB62-4E92093EB6ED}"/>
              </a:ext>
            </a:extLst>
          </p:cNvPr>
          <p:cNvGraphicFramePr>
            <a:graphicFrameLocks noGrp="1"/>
          </p:cNvGraphicFramePr>
          <p:nvPr>
            <p:extLst>
              <p:ext uri="{D42A27DB-BD31-4B8C-83A1-F6EECF244321}">
                <p14:modId xmlns:p14="http://schemas.microsoft.com/office/powerpoint/2010/main" val="2405740446"/>
              </p:ext>
            </p:extLst>
          </p:nvPr>
        </p:nvGraphicFramePr>
        <p:xfrm>
          <a:off x="4464117" y="208976"/>
          <a:ext cx="3686721" cy="2284124"/>
        </p:xfrm>
        <a:graphic>
          <a:graphicData uri="http://schemas.openxmlformats.org/drawingml/2006/table">
            <a:tbl>
              <a:tblPr firstRow="1" bandRow="1">
                <a:tableStyleId>{93296810-A885-4BE3-A3E7-6D5BEEA58F35}</a:tableStyleId>
              </a:tblPr>
              <a:tblGrid>
                <a:gridCol w="3686721">
                  <a:extLst>
                    <a:ext uri="{9D8B030D-6E8A-4147-A177-3AD203B41FA5}">
                      <a16:colId xmlns:a16="http://schemas.microsoft.com/office/drawing/2014/main" val="1337843456"/>
                    </a:ext>
                  </a:extLst>
                </a:gridCol>
              </a:tblGrid>
              <a:tr h="369248">
                <a:tc>
                  <a:txBody>
                    <a:bodyPr/>
                    <a:lstStyle/>
                    <a:p>
                      <a:r>
                        <a:rPr lang="en-GB" dirty="0"/>
                        <a:t>English </a:t>
                      </a:r>
                    </a:p>
                  </a:txBody>
                  <a:tcPr anchor="ctr"/>
                </a:tc>
                <a:extLst>
                  <a:ext uri="{0D108BD9-81ED-4DB2-BD59-A6C34878D82A}">
                    <a16:rowId xmlns:a16="http://schemas.microsoft.com/office/drawing/2014/main" val="1786578608"/>
                  </a:ext>
                </a:extLst>
              </a:tr>
              <a:tr h="1914876">
                <a:tc>
                  <a:txBody>
                    <a:bodyPr/>
                    <a:lstStyle/>
                    <a:p>
                      <a:r>
                        <a:rPr lang="en-GB" sz="1350" dirty="0"/>
                        <a:t>We will be reading ‘The Lost Happy Endings’ and using it as inspiration for our final written outcome of </a:t>
                      </a:r>
                      <a:r>
                        <a:rPr lang="en-US" sz="1350" dirty="0"/>
                        <a:t>a prequel to explain the witches backstory and the reasons she committed the terrible crime of stealing the happy endings.</a:t>
                      </a:r>
                      <a:r>
                        <a:rPr lang="en-GB" sz="1350" dirty="0"/>
                        <a:t> </a:t>
                      </a:r>
                      <a:r>
                        <a:rPr lang="en-GB" sz="1350" dirty="0">
                          <a:solidFill>
                            <a:schemeClr val="tx1"/>
                          </a:solidFill>
                        </a:rPr>
                        <a:t>We will be gathering our ideas through writing diaries, letters and speech. </a:t>
                      </a:r>
                      <a:endParaRPr lang="en-GB" sz="1350" dirty="0">
                        <a:solidFill>
                          <a:srgbClr val="FF0000"/>
                        </a:solidFill>
                      </a:endParaRPr>
                    </a:p>
                  </a:txBody>
                  <a:tcPr/>
                </a:tc>
                <a:extLst>
                  <a:ext uri="{0D108BD9-81ED-4DB2-BD59-A6C34878D82A}">
                    <a16:rowId xmlns:a16="http://schemas.microsoft.com/office/drawing/2014/main" val="2171682978"/>
                  </a:ext>
                </a:extLst>
              </a:tr>
            </a:tbl>
          </a:graphicData>
        </a:graphic>
      </p:graphicFrame>
      <p:graphicFrame>
        <p:nvGraphicFramePr>
          <p:cNvPr id="8" name="Table 7">
            <a:extLst>
              <a:ext uri="{FF2B5EF4-FFF2-40B4-BE49-F238E27FC236}">
                <a16:creationId xmlns:a16="http://schemas.microsoft.com/office/drawing/2014/main" id="{29206755-AFEA-4C39-969A-3A80F2EEC01F}"/>
              </a:ext>
            </a:extLst>
          </p:cNvPr>
          <p:cNvGraphicFramePr>
            <a:graphicFrameLocks noGrp="1"/>
          </p:cNvGraphicFramePr>
          <p:nvPr>
            <p:extLst>
              <p:ext uri="{D42A27DB-BD31-4B8C-83A1-F6EECF244321}">
                <p14:modId xmlns:p14="http://schemas.microsoft.com/office/powerpoint/2010/main" val="2808013262"/>
              </p:ext>
            </p:extLst>
          </p:nvPr>
        </p:nvGraphicFramePr>
        <p:xfrm>
          <a:off x="8198698" y="208975"/>
          <a:ext cx="3792164" cy="2298480"/>
        </p:xfrm>
        <a:graphic>
          <a:graphicData uri="http://schemas.openxmlformats.org/drawingml/2006/table">
            <a:tbl>
              <a:tblPr firstRow="1" bandRow="1">
                <a:tableStyleId>{93296810-A885-4BE3-A3E7-6D5BEEA58F35}</a:tableStyleId>
              </a:tblPr>
              <a:tblGrid>
                <a:gridCol w="3792164">
                  <a:extLst>
                    <a:ext uri="{9D8B030D-6E8A-4147-A177-3AD203B41FA5}">
                      <a16:colId xmlns:a16="http://schemas.microsoft.com/office/drawing/2014/main" val="1337843456"/>
                    </a:ext>
                  </a:extLst>
                </a:gridCol>
              </a:tblGrid>
              <a:tr h="351404">
                <a:tc>
                  <a:txBody>
                    <a:bodyPr/>
                    <a:lstStyle/>
                    <a:p>
                      <a:r>
                        <a:rPr lang="en-GB" dirty="0"/>
                        <a:t>Maths</a:t>
                      </a:r>
                    </a:p>
                  </a:txBody>
                  <a:tcPr anchor="ctr"/>
                </a:tc>
                <a:extLst>
                  <a:ext uri="{0D108BD9-81ED-4DB2-BD59-A6C34878D82A}">
                    <a16:rowId xmlns:a16="http://schemas.microsoft.com/office/drawing/2014/main" val="1786578608"/>
                  </a:ext>
                </a:extLst>
              </a:tr>
              <a:tr h="1932720">
                <a:tc>
                  <a:txBody>
                    <a:bodyPr/>
                    <a:lstStyle/>
                    <a:p>
                      <a:r>
                        <a:rPr lang="en-GB" sz="1400" dirty="0"/>
                        <a:t>We will be </a:t>
                      </a:r>
                      <a:r>
                        <a:rPr lang="en-GB" sz="1400" dirty="0">
                          <a:solidFill>
                            <a:schemeClr val="tx1"/>
                          </a:solidFill>
                        </a:rPr>
                        <a:t>continuing with our work on fractions looking at equivalence, ordering and comparing fractions and mixed numbers. We will also be adding and subtracting fractions and finding fractions of amounts.</a:t>
                      </a:r>
                    </a:p>
                    <a:p>
                      <a:r>
                        <a:rPr lang="en-GB" sz="1400" dirty="0">
                          <a:solidFill>
                            <a:schemeClr val="tx1"/>
                          </a:solidFill>
                        </a:rPr>
                        <a:t>Finally we will begin looking at decimals.</a:t>
                      </a:r>
                    </a:p>
                  </a:txBody>
                  <a:tcPr/>
                </a:tc>
                <a:extLst>
                  <a:ext uri="{0D108BD9-81ED-4DB2-BD59-A6C34878D82A}">
                    <a16:rowId xmlns:a16="http://schemas.microsoft.com/office/drawing/2014/main" val="2171682978"/>
                  </a:ext>
                </a:extLst>
              </a:tr>
            </a:tbl>
          </a:graphicData>
        </a:graphic>
      </p:graphicFrame>
      <p:graphicFrame>
        <p:nvGraphicFramePr>
          <p:cNvPr id="9" name="Table 8">
            <a:extLst>
              <a:ext uri="{FF2B5EF4-FFF2-40B4-BE49-F238E27FC236}">
                <a16:creationId xmlns:a16="http://schemas.microsoft.com/office/drawing/2014/main" id="{144B4083-B2DA-4CA1-AEF1-973FE94A42AE}"/>
              </a:ext>
            </a:extLst>
          </p:cNvPr>
          <p:cNvGraphicFramePr>
            <a:graphicFrameLocks noGrp="1"/>
          </p:cNvGraphicFramePr>
          <p:nvPr>
            <p:extLst>
              <p:ext uri="{D42A27DB-BD31-4B8C-83A1-F6EECF244321}">
                <p14:modId xmlns:p14="http://schemas.microsoft.com/office/powerpoint/2010/main" val="3767448103"/>
              </p:ext>
            </p:extLst>
          </p:nvPr>
        </p:nvGraphicFramePr>
        <p:xfrm>
          <a:off x="201136" y="1421127"/>
          <a:ext cx="4163471" cy="1773245"/>
        </p:xfrm>
        <a:graphic>
          <a:graphicData uri="http://schemas.openxmlformats.org/drawingml/2006/table">
            <a:tbl>
              <a:tblPr firstRow="1" bandRow="1">
                <a:tableStyleId>{93296810-A885-4BE3-A3E7-6D5BEEA58F35}</a:tableStyleId>
              </a:tblPr>
              <a:tblGrid>
                <a:gridCol w="4163471">
                  <a:extLst>
                    <a:ext uri="{9D8B030D-6E8A-4147-A177-3AD203B41FA5}">
                      <a16:colId xmlns:a16="http://schemas.microsoft.com/office/drawing/2014/main" val="1337843456"/>
                    </a:ext>
                  </a:extLst>
                </a:gridCol>
              </a:tblGrid>
              <a:tr h="401548">
                <a:tc>
                  <a:txBody>
                    <a:bodyPr/>
                    <a:lstStyle/>
                    <a:p>
                      <a:r>
                        <a:rPr lang="en-GB" dirty="0"/>
                        <a:t>Science</a:t>
                      </a:r>
                    </a:p>
                  </a:txBody>
                  <a:tcPr anchor="ctr"/>
                </a:tc>
                <a:extLst>
                  <a:ext uri="{0D108BD9-81ED-4DB2-BD59-A6C34878D82A}">
                    <a16:rowId xmlns:a16="http://schemas.microsoft.com/office/drawing/2014/main" val="1786578608"/>
                  </a:ext>
                </a:extLst>
              </a:tr>
              <a:tr h="1371697">
                <a:tc>
                  <a:txBody>
                    <a:bodyPr/>
                    <a:lstStyle/>
                    <a:p>
                      <a:r>
                        <a:rPr lang="en-GB" sz="1400" dirty="0"/>
                        <a:t>This half-term we will be learning about circuits and how the components fit into them. We will also be learning the symbols used to create circuit diagrams. We will be investigating at the impact of batteries/ cells on a circuit</a:t>
                      </a:r>
                      <a:endParaRPr lang="en-GB" sz="1400" dirty="0">
                        <a:latin typeface="+mn-lt"/>
                      </a:endParaRPr>
                    </a:p>
                  </a:txBody>
                  <a:tcPr/>
                </a:tc>
                <a:extLst>
                  <a:ext uri="{0D108BD9-81ED-4DB2-BD59-A6C34878D82A}">
                    <a16:rowId xmlns:a16="http://schemas.microsoft.com/office/drawing/2014/main" val="2171682978"/>
                  </a:ext>
                </a:extLst>
              </a:tr>
            </a:tbl>
          </a:graphicData>
        </a:graphic>
      </p:graphicFrame>
      <p:graphicFrame>
        <p:nvGraphicFramePr>
          <p:cNvPr id="10" name="Table 9">
            <a:extLst>
              <a:ext uri="{FF2B5EF4-FFF2-40B4-BE49-F238E27FC236}">
                <a16:creationId xmlns:a16="http://schemas.microsoft.com/office/drawing/2014/main" id="{F6BF2F47-F5A6-44A7-89DF-6F32BA1D053C}"/>
              </a:ext>
            </a:extLst>
          </p:cNvPr>
          <p:cNvGraphicFramePr>
            <a:graphicFrameLocks noGrp="1"/>
          </p:cNvGraphicFramePr>
          <p:nvPr>
            <p:extLst>
              <p:ext uri="{D42A27DB-BD31-4B8C-83A1-F6EECF244321}">
                <p14:modId xmlns:p14="http://schemas.microsoft.com/office/powerpoint/2010/main" val="2125903136"/>
              </p:ext>
            </p:extLst>
          </p:nvPr>
        </p:nvGraphicFramePr>
        <p:xfrm>
          <a:off x="201136" y="3330986"/>
          <a:ext cx="4163471" cy="1773245"/>
        </p:xfrm>
        <a:graphic>
          <a:graphicData uri="http://schemas.openxmlformats.org/drawingml/2006/table">
            <a:tbl>
              <a:tblPr firstRow="1" bandRow="1">
                <a:tableStyleId>{93296810-A885-4BE3-A3E7-6D5BEEA58F35}</a:tableStyleId>
              </a:tblPr>
              <a:tblGrid>
                <a:gridCol w="4163471">
                  <a:extLst>
                    <a:ext uri="{9D8B030D-6E8A-4147-A177-3AD203B41FA5}">
                      <a16:colId xmlns:a16="http://schemas.microsoft.com/office/drawing/2014/main" val="1337843456"/>
                    </a:ext>
                  </a:extLst>
                </a:gridCol>
              </a:tblGrid>
              <a:tr h="418527">
                <a:tc>
                  <a:txBody>
                    <a:bodyPr/>
                    <a:lstStyle/>
                    <a:p>
                      <a:r>
                        <a:rPr lang="en-GB" dirty="0"/>
                        <a:t>History</a:t>
                      </a:r>
                    </a:p>
                  </a:txBody>
                  <a:tcPr anchor="ctr"/>
                </a:tc>
                <a:extLst>
                  <a:ext uri="{0D108BD9-81ED-4DB2-BD59-A6C34878D82A}">
                    <a16:rowId xmlns:a16="http://schemas.microsoft.com/office/drawing/2014/main" val="1786578608"/>
                  </a:ext>
                </a:extLst>
              </a:tr>
              <a:tr h="1354718">
                <a:tc>
                  <a:txBody>
                    <a:bodyPr/>
                    <a:lstStyle/>
                    <a:p>
                      <a:r>
                        <a:rPr lang="en-GB" sz="1400" dirty="0"/>
                        <a:t>We will be learning the Victorians and how it was an important era of invention and exploration. We will be looking at the impact of the industrial revolution alongside the positive and negative consequences of the British Empire. </a:t>
                      </a:r>
                    </a:p>
                  </a:txBody>
                  <a:tcPr/>
                </a:tc>
                <a:extLst>
                  <a:ext uri="{0D108BD9-81ED-4DB2-BD59-A6C34878D82A}">
                    <a16:rowId xmlns:a16="http://schemas.microsoft.com/office/drawing/2014/main" val="2171682978"/>
                  </a:ext>
                </a:extLst>
              </a:tr>
            </a:tbl>
          </a:graphicData>
        </a:graphic>
      </p:graphicFrame>
      <p:graphicFrame>
        <p:nvGraphicFramePr>
          <p:cNvPr id="12" name="Table 11">
            <a:extLst>
              <a:ext uri="{FF2B5EF4-FFF2-40B4-BE49-F238E27FC236}">
                <a16:creationId xmlns:a16="http://schemas.microsoft.com/office/drawing/2014/main" id="{0631405A-09BD-40D8-B190-EC27D20D8371}"/>
              </a:ext>
            </a:extLst>
          </p:cNvPr>
          <p:cNvGraphicFramePr>
            <a:graphicFrameLocks noGrp="1"/>
          </p:cNvGraphicFramePr>
          <p:nvPr>
            <p:extLst>
              <p:ext uri="{D42A27DB-BD31-4B8C-83A1-F6EECF244321}">
                <p14:modId xmlns:p14="http://schemas.microsoft.com/office/powerpoint/2010/main" val="815772030"/>
              </p:ext>
            </p:extLst>
          </p:nvPr>
        </p:nvGraphicFramePr>
        <p:xfrm>
          <a:off x="201137" y="5192012"/>
          <a:ext cx="4163471" cy="1580901"/>
        </p:xfrm>
        <a:graphic>
          <a:graphicData uri="http://schemas.openxmlformats.org/drawingml/2006/table">
            <a:tbl>
              <a:tblPr firstRow="1" bandRow="1">
                <a:tableStyleId>{93296810-A885-4BE3-A3E7-6D5BEEA58F35}</a:tableStyleId>
              </a:tblPr>
              <a:tblGrid>
                <a:gridCol w="4163471">
                  <a:extLst>
                    <a:ext uri="{9D8B030D-6E8A-4147-A177-3AD203B41FA5}">
                      <a16:colId xmlns:a16="http://schemas.microsoft.com/office/drawing/2014/main" val="1337843456"/>
                    </a:ext>
                  </a:extLst>
                </a:gridCol>
              </a:tblGrid>
              <a:tr h="344125">
                <a:tc>
                  <a:txBody>
                    <a:bodyPr/>
                    <a:lstStyle/>
                    <a:p>
                      <a:r>
                        <a:rPr lang="en-GB" dirty="0"/>
                        <a:t>Art/DT</a:t>
                      </a:r>
                    </a:p>
                  </a:txBody>
                  <a:tcPr anchor="ctr"/>
                </a:tc>
                <a:extLst>
                  <a:ext uri="{0D108BD9-81ED-4DB2-BD59-A6C34878D82A}">
                    <a16:rowId xmlns:a16="http://schemas.microsoft.com/office/drawing/2014/main" val="1786578608"/>
                  </a:ext>
                </a:extLst>
              </a:tr>
              <a:tr h="1215141">
                <a:tc>
                  <a:txBody>
                    <a:bodyPr/>
                    <a:lstStyle/>
                    <a:p>
                      <a:r>
                        <a:rPr lang="en-GB" sz="1400" dirty="0"/>
                        <a:t>We will be designing and building bridges using key features such as Vouissers and keystones.</a:t>
                      </a:r>
                    </a:p>
                    <a:p>
                      <a:r>
                        <a:rPr lang="en-GB" sz="1400" b="0" dirty="0"/>
                        <a:t>In Art we will be exploring cultural tradition through </a:t>
                      </a:r>
                      <a:r>
                        <a:rPr lang="en-GB" sz="1400" b="0" dirty="0" err="1"/>
                        <a:t>Kimbo</a:t>
                      </a:r>
                      <a:r>
                        <a:rPr lang="en-GB" sz="1400" b="0" dirty="0"/>
                        <a:t>.</a:t>
                      </a:r>
                    </a:p>
                  </a:txBody>
                  <a:tcPr/>
                </a:tc>
                <a:extLst>
                  <a:ext uri="{0D108BD9-81ED-4DB2-BD59-A6C34878D82A}">
                    <a16:rowId xmlns:a16="http://schemas.microsoft.com/office/drawing/2014/main" val="2171682978"/>
                  </a:ext>
                </a:extLst>
              </a:tr>
            </a:tbl>
          </a:graphicData>
        </a:graphic>
      </p:graphicFrame>
      <p:graphicFrame>
        <p:nvGraphicFramePr>
          <p:cNvPr id="13" name="Table 12">
            <a:extLst>
              <a:ext uri="{FF2B5EF4-FFF2-40B4-BE49-F238E27FC236}">
                <a16:creationId xmlns:a16="http://schemas.microsoft.com/office/drawing/2014/main" id="{E578EDF0-7EBF-4637-839E-C002CD7B9ED3}"/>
              </a:ext>
            </a:extLst>
          </p:cNvPr>
          <p:cNvGraphicFramePr>
            <a:graphicFrameLocks noGrp="1"/>
          </p:cNvGraphicFramePr>
          <p:nvPr>
            <p:extLst>
              <p:ext uri="{D42A27DB-BD31-4B8C-83A1-F6EECF244321}">
                <p14:modId xmlns:p14="http://schemas.microsoft.com/office/powerpoint/2010/main" val="1287918661"/>
              </p:ext>
            </p:extLst>
          </p:nvPr>
        </p:nvGraphicFramePr>
        <p:xfrm>
          <a:off x="4464117" y="2618959"/>
          <a:ext cx="3686721" cy="1956046"/>
        </p:xfrm>
        <a:graphic>
          <a:graphicData uri="http://schemas.openxmlformats.org/drawingml/2006/table">
            <a:tbl>
              <a:tblPr firstRow="1" bandRow="1">
                <a:tableStyleId>{93296810-A885-4BE3-A3E7-6D5BEEA58F35}</a:tableStyleId>
              </a:tblPr>
              <a:tblGrid>
                <a:gridCol w="3686721">
                  <a:extLst>
                    <a:ext uri="{9D8B030D-6E8A-4147-A177-3AD203B41FA5}">
                      <a16:colId xmlns:a16="http://schemas.microsoft.com/office/drawing/2014/main" val="1337843456"/>
                    </a:ext>
                  </a:extLst>
                </a:gridCol>
              </a:tblGrid>
              <a:tr h="371086">
                <a:tc>
                  <a:txBody>
                    <a:bodyPr/>
                    <a:lstStyle/>
                    <a:p>
                      <a:r>
                        <a:rPr lang="en-GB" dirty="0"/>
                        <a:t>RE</a:t>
                      </a:r>
                    </a:p>
                  </a:txBody>
                  <a:tcPr anchor="ctr"/>
                </a:tc>
                <a:extLst>
                  <a:ext uri="{0D108BD9-81ED-4DB2-BD59-A6C34878D82A}">
                    <a16:rowId xmlns:a16="http://schemas.microsoft.com/office/drawing/2014/main" val="1786578608"/>
                  </a:ext>
                </a:extLst>
              </a:tr>
              <a:tr h="1402160">
                <a:tc>
                  <a:txBody>
                    <a:bodyPr/>
                    <a:lstStyle/>
                    <a:p>
                      <a:r>
                        <a:rPr lang="en-GB" sz="1400" dirty="0"/>
                        <a:t>This half term we will be answering the key question ‘</a:t>
                      </a:r>
                      <a:r>
                        <a:rPr lang="en-US" sz="1400" dirty="0"/>
                        <a:t>How significant is it for Christians to believe that God intended Jesus to die?’. We will look at the events of Holy Week (the week leading up to the death and resurrection of Jesus) to investigate the cause and effects of these events</a:t>
                      </a:r>
                      <a:endParaRPr lang="en-GB" sz="1400" dirty="0"/>
                    </a:p>
                  </a:txBody>
                  <a:tcPr/>
                </a:tc>
                <a:extLst>
                  <a:ext uri="{0D108BD9-81ED-4DB2-BD59-A6C34878D82A}">
                    <a16:rowId xmlns:a16="http://schemas.microsoft.com/office/drawing/2014/main" val="2171682978"/>
                  </a:ext>
                </a:extLst>
              </a:tr>
            </a:tbl>
          </a:graphicData>
        </a:graphic>
      </p:graphicFrame>
      <p:graphicFrame>
        <p:nvGraphicFramePr>
          <p:cNvPr id="14" name="Table 13">
            <a:extLst>
              <a:ext uri="{FF2B5EF4-FFF2-40B4-BE49-F238E27FC236}">
                <a16:creationId xmlns:a16="http://schemas.microsoft.com/office/drawing/2014/main" id="{A67AED8A-3D48-48B8-B381-BC6349F0A3F0}"/>
              </a:ext>
            </a:extLst>
          </p:cNvPr>
          <p:cNvGraphicFramePr>
            <a:graphicFrameLocks noGrp="1"/>
          </p:cNvGraphicFramePr>
          <p:nvPr>
            <p:extLst>
              <p:ext uri="{D42A27DB-BD31-4B8C-83A1-F6EECF244321}">
                <p14:modId xmlns:p14="http://schemas.microsoft.com/office/powerpoint/2010/main" val="1513168265"/>
              </p:ext>
            </p:extLst>
          </p:nvPr>
        </p:nvGraphicFramePr>
        <p:xfrm>
          <a:off x="8250348" y="2618958"/>
          <a:ext cx="3740513" cy="1820238"/>
        </p:xfrm>
        <a:graphic>
          <a:graphicData uri="http://schemas.openxmlformats.org/drawingml/2006/table">
            <a:tbl>
              <a:tblPr firstRow="1" bandRow="1">
                <a:tableStyleId>{93296810-A885-4BE3-A3E7-6D5BEEA58F35}</a:tableStyleId>
              </a:tblPr>
              <a:tblGrid>
                <a:gridCol w="3740513">
                  <a:extLst>
                    <a:ext uri="{9D8B030D-6E8A-4147-A177-3AD203B41FA5}">
                      <a16:colId xmlns:a16="http://schemas.microsoft.com/office/drawing/2014/main" val="1337843456"/>
                    </a:ext>
                  </a:extLst>
                </a:gridCol>
              </a:tblGrid>
              <a:tr h="335649">
                <a:tc>
                  <a:txBody>
                    <a:bodyPr/>
                    <a:lstStyle/>
                    <a:p>
                      <a:r>
                        <a:rPr lang="en-GB" dirty="0"/>
                        <a:t>Computing</a:t>
                      </a:r>
                    </a:p>
                  </a:txBody>
                  <a:tcPr anchor="ctr"/>
                </a:tc>
                <a:extLst>
                  <a:ext uri="{0D108BD9-81ED-4DB2-BD59-A6C34878D82A}">
                    <a16:rowId xmlns:a16="http://schemas.microsoft.com/office/drawing/2014/main" val="1786578608"/>
                  </a:ext>
                </a:extLst>
              </a:tr>
              <a:tr h="14544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aseline="0" dirty="0"/>
                        <a:t>We will be writing codes to control external devices so that they will light up in different ways and </a:t>
                      </a:r>
                      <a:r>
                        <a:rPr lang="en-GB" sz="1400" baseline="0"/>
                        <a:t>in sequences.</a:t>
                      </a:r>
                      <a:endParaRPr lang="en-GB" sz="1400" baseline="0" dirty="0">
                        <a:solidFill>
                          <a:schemeClr val="tx1"/>
                        </a:solidFill>
                      </a:endParaRPr>
                    </a:p>
                    <a:p>
                      <a:endParaRPr lang="en-GB" sz="1400" dirty="0"/>
                    </a:p>
                  </a:txBody>
                  <a:tcPr/>
                </a:tc>
                <a:extLst>
                  <a:ext uri="{0D108BD9-81ED-4DB2-BD59-A6C34878D82A}">
                    <a16:rowId xmlns:a16="http://schemas.microsoft.com/office/drawing/2014/main" val="2171682978"/>
                  </a:ext>
                </a:extLst>
              </a:tr>
            </a:tbl>
          </a:graphicData>
        </a:graphic>
      </p:graphicFrame>
      <p:graphicFrame>
        <p:nvGraphicFramePr>
          <p:cNvPr id="15" name="Table 14">
            <a:extLst>
              <a:ext uri="{FF2B5EF4-FFF2-40B4-BE49-F238E27FC236}">
                <a16:creationId xmlns:a16="http://schemas.microsoft.com/office/drawing/2014/main" id="{513AC508-FC68-42F9-A28F-33BEB6A59376}"/>
              </a:ext>
            </a:extLst>
          </p:cNvPr>
          <p:cNvGraphicFramePr>
            <a:graphicFrameLocks noGrp="1"/>
          </p:cNvGraphicFramePr>
          <p:nvPr>
            <p:extLst>
              <p:ext uri="{D42A27DB-BD31-4B8C-83A1-F6EECF244321}">
                <p14:modId xmlns:p14="http://schemas.microsoft.com/office/powerpoint/2010/main" val="2950067731"/>
              </p:ext>
            </p:extLst>
          </p:nvPr>
        </p:nvGraphicFramePr>
        <p:xfrm>
          <a:off x="4464116" y="4473058"/>
          <a:ext cx="1987309" cy="2305874"/>
        </p:xfrm>
        <a:graphic>
          <a:graphicData uri="http://schemas.openxmlformats.org/drawingml/2006/table">
            <a:tbl>
              <a:tblPr firstRow="1" bandRow="1">
                <a:tableStyleId>{93296810-A885-4BE3-A3E7-6D5BEEA58F35}</a:tableStyleId>
              </a:tblPr>
              <a:tblGrid>
                <a:gridCol w="1987309">
                  <a:extLst>
                    <a:ext uri="{9D8B030D-6E8A-4147-A177-3AD203B41FA5}">
                      <a16:colId xmlns:a16="http://schemas.microsoft.com/office/drawing/2014/main" val="1337843456"/>
                    </a:ext>
                  </a:extLst>
                </a:gridCol>
              </a:tblGrid>
              <a:tr h="443502">
                <a:tc>
                  <a:txBody>
                    <a:bodyPr/>
                    <a:lstStyle/>
                    <a:p>
                      <a:r>
                        <a:rPr lang="en-GB" dirty="0"/>
                        <a:t>PSHE</a:t>
                      </a:r>
                    </a:p>
                  </a:txBody>
                  <a:tcPr anchor="ctr"/>
                </a:tc>
                <a:extLst>
                  <a:ext uri="{0D108BD9-81ED-4DB2-BD59-A6C34878D82A}">
                    <a16:rowId xmlns:a16="http://schemas.microsoft.com/office/drawing/2014/main" val="1786578608"/>
                  </a:ext>
                </a:extLst>
              </a:tr>
              <a:tr h="1862372">
                <a:tc>
                  <a:txBody>
                    <a:bodyPr/>
                    <a:lstStyle/>
                    <a:p>
                      <a:r>
                        <a:rPr lang="en-GB" sz="1400" dirty="0"/>
                        <a:t>We will be thinking about Healthy Choices regarding things such as smoking and alcohol and how they can make informed decision about whether or not they choose to do them.</a:t>
                      </a:r>
                    </a:p>
                  </a:txBody>
                  <a:tcPr/>
                </a:tc>
                <a:extLst>
                  <a:ext uri="{0D108BD9-81ED-4DB2-BD59-A6C34878D82A}">
                    <a16:rowId xmlns:a16="http://schemas.microsoft.com/office/drawing/2014/main" val="2171682978"/>
                  </a:ext>
                </a:extLst>
              </a:tr>
            </a:tbl>
          </a:graphicData>
        </a:graphic>
      </p:graphicFrame>
      <p:graphicFrame>
        <p:nvGraphicFramePr>
          <p:cNvPr id="16" name="Table 15">
            <a:extLst>
              <a:ext uri="{FF2B5EF4-FFF2-40B4-BE49-F238E27FC236}">
                <a16:creationId xmlns:a16="http://schemas.microsoft.com/office/drawing/2014/main" id="{31C26C41-BF83-4C9A-8B11-EE06B7BFA4C7}"/>
              </a:ext>
            </a:extLst>
          </p:cNvPr>
          <p:cNvGraphicFramePr>
            <a:graphicFrameLocks noGrp="1"/>
          </p:cNvGraphicFramePr>
          <p:nvPr>
            <p:extLst>
              <p:ext uri="{D42A27DB-BD31-4B8C-83A1-F6EECF244321}">
                <p14:modId xmlns:p14="http://schemas.microsoft.com/office/powerpoint/2010/main" val="2430707987"/>
              </p:ext>
            </p:extLst>
          </p:nvPr>
        </p:nvGraphicFramePr>
        <p:xfrm>
          <a:off x="6512767" y="4472814"/>
          <a:ext cx="1647811" cy="2307720"/>
        </p:xfrm>
        <a:graphic>
          <a:graphicData uri="http://schemas.openxmlformats.org/drawingml/2006/table">
            <a:tbl>
              <a:tblPr firstRow="1" bandRow="1">
                <a:tableStyleId>{93296810-A885-4BE3-A3E7-6D5BEEA58F35}</a:tableStyleId>
              </a:tblPr>
              <a:tblGrid>
                <a:gridCol w="1647811">
                  <a:extLst>
                    <a:ext uri="{9D8B030D-6E8A-4147-A177-3AD203B41FA5}">
                      <a16:colId xmlns:a16="http://schemas.microsoft.com/office/drawing/2014/main" val="1337843456"/>
                    </a:ext>
                  </a:extLst>
                </a:gridCol>
              </a:tblGrid>
              <a:tr h="445348">
                <a:tc>
                  <a:txBody>
                    <a:bodyPr/>
                    <a:lstStyle/>
                    <a:p>
                      <a:r>
                        <a:rPr lang="en-GB" dirty="0"/>
                        <a:t>PE</a:t>
                      </a:r>
                    </a:p>
                  </a:txBody>
                  <a:tcPr anchor="ctr"/>
                </a:tc>
                <a:extLst>
                  <a:ext uri="{0D108BD9-81ED-4DB2-BD59-A6C34878D82A}">
                    <a16:rowId xmlns:a16="http://schemas.microsoft.com/office/drawing/2014/main" val="1786578608"/>
                  </a:ext>
                </a:extLst>
              </a:tr>
              <a:tr h="1862372">
                <a:tc>
                  <a:txBody>
                    <a:bodyPr/>
                    <a:lstStyle/>
                    <a:p>
                      <a:r>
                        <a:rPr lang="en-GB" sz="1400" dirty="0"/>
                        <a:t>This half-term we will be doing gymnastics. We will be learning to do </a:t>
                      </a:r>
                      <a:r>
                        <a:rPr lang="en-US" sz="1400" dirty="0"/>
                        <a:t>individual and partner balances, rotation jumps and a variety of rolls.</a:t>
                      </a:r>
                      <a:endParaRPr lang="en-GB" sz="1400" dirty="0"/>
                    </a:p>
                  </a:txBody>
                  <a:tcPr/>
                </a:tc>
                <a:extLst>
                  <a:ext uri="{0D108BD9-81ED-4DB2-BD59-A6C34878D82A}">
                    <a16:rowId xmlns:a16="http://schemas.microsoft.com/office/drawing/2014/main" val="2171682978"/>
                  </a:ext>
                </a:extLst>
              </a:tr>
            </a:tbl>
          </a:graphicData>
        </a:graphic>
      </p:graphicFrame>
      <p:graphicFrame>
        <p:nvGraphicFramePr>
          <p:cNvPr id="17" name="Table 16">
            <a:extLst>
              <a:ext uri="{FF2B5EF4-FFF2-40B4-BE49-F238E27FC236}">
                <a16:creationId xmlns:a16="http://schemas.microsoft.com/office/drawing/2014/main" id="{CABFC04D-A76D-48FA-9F0A-E6AFBA8AE999}"/>
              </a:ext>
            </a:extLst>
          </p:cNvPr>
          <p:cNvGraphicFramePr>
            <a:graphicFrameLocks noGrp="1"/>
          </p:cNvGraphicFramePr>
          <p:nvPr>
            <p:extLst>
              <p:ext uri="{D42A27DB-BD31-4B8C-83A1-F6EECF244321}">
                <p14:modId xmlns:p14="http://schemas.microsoft.com/office/powerpoint/2010/main" val="1570985020"/>
              </p:ext>
            </p:extLst>
          </p:nvPr>
        </p:nvGraphicFramePr>
        <p:xfrm>
          <a:off x="8221919" y="4467702"/>
          <a:ext cx="1835339" cy="2305874"/>
        </p:xfrm>
        <a:graphic>
          <a:graphicData uri="http://schemas.openxmlformats.org/drawingml/2006/table">
            <a:tbl>
              <a:tblPr firstRow="1" bandRow="1">
                <a:tableStyleId>{93296810-A885-4BE3-A3E7-6D5BEEA58F35}</a:tableStyleId>
              </a:tblPr>
              <a:tblGrid>
                <a:gridCol w="1835339">
                  <a:extLst>
                    <a:ext uri="{9D8B030D-6E8A-4147-A177-3AD203B41FA5}">
                      <a16:colId xmlns:a16="http://schemas.microsoft.com/office/drawing/2014/main" val="1337843456"/>
                    </a:ext>
                  </a:extLst>
                </a:gridCol>
              </a:tblGrid>
              <a:tr h="490795">
                <a:tc>
                  <a:txBody>
                    <a:bodyPr/>
                    <a:lstStyle/>
                    <a:p>
                      <a:r>
                        <a:rPr lang="en-GB" dirty="0"/>
                        <a:t>Music</a:t>
                      </a:r>
                    </a:p>
                  </a:txBody>
                  <a:tcPr anchor="ctr"/>
                </a:tc>
                <a:extLst>
                  <a:ext uri="{0D108BD9-81ED-4DB2-BD59-A6C34878D82A}">
                    <a16:rowId xmlns:a16="http://schemas.microsoft.com/office/drawing/2014/main" val="1786578608"/>
                  </a:ext>
                </a:extLst>
              </a:tr>
              <a:tr h="1815079">
                <a:tc>
                  <a:txBody>
                    <a:bodyPr/>
                    <a:lstStyle/>
                    <a:p>
                      <a:r>
                        <a:rPr lang="en-US" sz="1400" i="0" kern="1200" dirty="0">
                          <a:solidFill>
                            <a:schemeClr val="dk1"/>
                          </a:solidFill>
                          <a:effectLst/>
                          <a:latin typeface="+mn-lt"/>
                          <a:ea typeface="+mn-ea"/>
                          <a:cs typeface="+mn-cs"/>
                        </a:rPr>
                        <a:t>This term, we will be exploring tempo through composing, singing and performing</a:t>
                      </a:r>
                      <a:endParaRPr lang="en-GB" sz="1400" i="0" dirty="0">
                        <a:solidFill>
                          <a:schemeClr val="tx1"/>
                        </a:solidFill>
                      </a:endParaRPr>
                    </a:p>
                  </a:txBody>
                  <a:tcPr/>
                </a:tc>
                <a:extLst>
                  <a:ext uri="{0D108BD9-81ED-4DB2-BD59-A6C34878D82A}">
                    <a16:rowId xmlns:a16="http://schemas.microsoft.com/office/drawing/2014/main" val="2171682978"/>
                  </a:ext>
                </a:extLst>
              </a:tr>
            </a:tbl>
          </a:graphicData>
        </a:graphic>
      </p:graphicFrame>
      <p:graphicFrame>
        <p:nvGraphicFramePr>
          <p:cNvPr id="18" name="Table 17">
            <a:extLst>
              <a:ext uri="{FF2B5EF4-FFF2-40B4-BE49-F238E27FC236}">
                <a16:creationId xmlns:a16="http://schemas.microsoft.com/office/drawing/2014/main" id="{0C72E488-66D1-4F8C-BC5E-D49BC2011FC1}"/>
              </a:ext>
            </a:extLst>
          </p:cNvPr>
          <p:cNvGraphicFramePr>
            <a:graphicFrameLocks noGrp="1"/>
          </p:cNvGraphicFramePr>
          <p:nvPr>
            <p:extLst>
              <p:ext uri="{D42A27DB-BD31-4B8C-83A1-F6EECF244321}">
                <p14:modId xmlns:p14="http://schemas.microsoft.com/office/powerpoint/2010/main" val="1125149044"/>
              </p:ext>
            </p:extLst>
          </p:nvPr>
        </p:nvGraphicFramePr>
        <p:xfrm>
          <a:off x="10118600" y="4469670"/>
          <a:ext cx="1868634" cy="2303243"/>
        </p:xfrm>
        <a:graphic>
          <a:graphicData uri="http://schemas.openxmlformats.org/drawingml/2006/table">
            <a:tbl>
              <a:tblPr firstRow="1" bandRow="1">
                <a:tableStyleId>{93296810-A885-4BE3-A3E7-6D5BEEA58F35}</a:tableStyleId>
              </a:tblPr>
              <a:tblGrid>
                <a:gridCol w="1868634">
                  <a:extLst>
                    <a:ext uri="{9D8B030D-6E8A-4147-A177-3AD203B41FA5}">
                      <a16:colId xmlns:a16="http://schemas.microsoft.com/office/drawing/2014/main" val="1337843456"/>
                    </a:ext>
                  </a:extLst>
                </a:gridCol>
              </a:tblGrid>
              <a:tr h="485789">
                <a:tc>
                  <a:txBody>
                    <a:bodyPr/>
                    <a:lstStyle/>
                    <a:p>
                      <a:r>
                        <a:rPr lang="en-GB" dirty="0"/>
                        <a:t>French – Year 6</a:t>
                      </a:r>
                    </a:p>
                  </a:txBody>
                  <a:tcPr anchor="ctr"/>
                </a:tc>
                <a:extLst>
                  <a:ext uri="{0D108BD9-81ED-4DB2-BD59-A6C34878D82A}">
                    <a16:rowId xmlns:a16="http://schemas.microsoft.com/office/drawing/2014/main" val="1786578608"/>
                  </a:ext>
                </a:extLst>
              </a:tr>
              <a:tr h="18174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300" kern="1200" dirty="0">
                          <a:solidFill>
                            <a:schemeClr val="dk1"/>
                          </a:solidFill>
                          <a:effectLst/>
                          <a:latin typeface="+mn-lt"/>
                          <a:ea typeface="+mn-ea"/>
                          <a:cs typeface="+mn-cs"/>
                        </a:rPr>
                        <a:t>We will be learning about habitats.</a:t>
                      </a:r>
                      <a:endParaRPr lang="en-US" sz="1300" b="0" i="0" kern="1200" dirty="0">
                        <a:solidFill>
                          <a:schemeClr val="dk1"/>
                        </a:solidFill>
                        <a:effectLst/>
                        <a:latin typeface="+mn-lt"/>
                        <a:ea typeface="+mn-ea"/>
                        <a:cs typeface="+mn-cs"/>
                      </a:endParaRPr>
                    </a:p>
                  </a:txBody>
                  <a:tcPr/>
                </a:tc>
                <a:extLst>
                  <a:ext uri="{0D108BD9-81ED-4DB2-BD59-A6C34878D82A}">
                    <a16:rowId xmlns:a16="http://schemas.microsoft.com/office/drawing/2014/main" val="2171682978"/>
                  </a:ext>
                </a:extLst>
              </a:tr>
            </a:tbl>
          </a:graphicData>
        </a:graphic>
      </p:graphicFrame>
      <p:pic>
        <p:nvPicPr>
          <p:cNvPr id="2" name="Picture 1">
            <a:extLst>
              <a:ext uri="{FF2B5EF4-FFF2-40B4-BE49-F238E27FC236}">
                <a16:creationId xmlns:a16="http://schemas.microsoft.com/office/drawing/2014/main" id="{A4BC5DCE-F3AA-48FC-B43A-986FEF39B780}"/>
              </a:ext>
            </a:extLst>
          </p:cNvPr>
          <p:cNvPicPr>
            <a:picLocks noChangeAspect="1"/>
          </p:cNvPicPr>
          <p:nvPr/>
        </p:nvPicPr>
        <p:blipFill>
          <a:blip r:embed="rId2"/>
          <a:stretch>
            <a:fillRect/>
          </a:stretch>
        </p:blipFill>
        <p:spPr>
          <a:xfrm>
            <a:off x="2222205" y="290917"/>
            <a:ext cx="668078" cy="668078"/>
          </a:xfrm>
          <a:prstGeom prst="rect">
            <a:avLst/>
          </a:prstGeom>
        </p:spPr>
      </p:pic>
      <p:pic>
        <p:nvPicPr>
          <p:cNvPr id="1026" name="Picture 2" descr="Has a piece of Henry VIII's lost crown been buried in the Midlands for 400  years? | Apollo Magazine">
            <a:extLst>
              <a:ext uri="{FF2B5EF4-FFF2-40B4-BE49-F238E27FC236}">
                <a16:creationId xmlns:a16="http://schemas.microsoft.com/office/drawing/2014/main" id="{DD65E08D-6EB6-4018-A8E4-E7328E409266}"/>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3110916" y="398594"/>
            <a:ext cx="1130941" cy="7525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47982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566cb0dc-d351-45af-9abe-2a4c6f397d9b">
      <Terms xmlns="http://schemas.microsoft.com/office/infopath/2007/PartnerControls"/>
    </lcf76f155ced4ddcb4097134ff3c332f>
    <TaxCatchAll xmlns="d4bfe957-5417-4326-b3ca-2e7faf1b0fa8"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A798A8CDD61D742AD1F06CEBAFB0290" ma:contentTypeVersion="16" ma:contentTypeDescription="Create a new document." ma:contentTypeScope="" ma:versionID="5cd1b97321fdbf455848307945bc4b31">
  <xsd:schema xmlns:xsd="http://www.w3.org/2001/XMLSchema" xmlns:xs="http://www.w3.org/2001/XMLSchema" xmlns:p="http://schemas.microsoft.com/office/2006/metadata/properties" xmlns:ns2="566cb0dc-d351-45af-9abe-2a4c6f397d9b" xmlns:ns3="d4bfe957-5417-4326-b3ca-2e7faf1b0fa8" targetNamespace="http://schemas.microsoft.com/office/2006/metadata/properties" ma:root="true" ma:fieldsID="cc9c18d10f4609ab73a54128534ca958" ns2:_="" ns3:_="">
    <xsd:import namespace="566cb0dc-d351-45af-9abe-2a4c6f397d9b"/>
    <xsd:import namespace="d4bfe957-5417-4326-b3ca-2e7faf1b0fa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MediaServiceAutoKeyPoints" minOccurs="0"/>
                <xsd:element ref="ns2:MediaServiceKeyPoints"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6cb0dc-d351-45af-9abe-2a4c6f397d9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d7f2d8c2-54ac-484e-a02a-080cea7a550d"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4bfe957-5417-4326-b3ca-2e7faf1b0fa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8eb1072c-ecf9-4c07-8a21-80e52c02d8cf}" ma:internalName="TaxCatchAll" ma:showField="CatchAllData" ma:web="d4bfe957-5417-4326-b3ca-2e7faf1b0fa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D06EBA1-5A79-4761-A012-E55BEBBD7AB9}">
  <ds:schemaRefs>
    <ds:schemaRef ds:uri="http://schemas.microsoft.com/sharepoint/v3/contenttype/forms"/>
  </ds:schemaRefs>
</ds:datastoreItem>
</file>

<file path=customXml/itemProps2.xml><?xml version="1.0" encoding="utf-8"?>
<ds:datastoreItem xmlns:ds="http://schemas.openxmlformats.org/officeDocument/2006/customXml" ds:itemID="{FD2BC8FF-D64D-430B-B35D-F2C5F72C9672}">
  <ds:schemaRefs>
    <ds:schemaRef ds:uri="http://schemas.microsoft.com/office/infopath/2007/PartnerControls"/>
    <ds:schemaRef ds:uri="d4bfe957-5417-4326-b3ca-2e7faf1b0fa8"/>
    <ds:schemaRef ds:uri="http://www.w3.org/XML/1998/namespace"/>
    <ds:schemaRef ds:uri="http://purl.org/dc/elements/1.1/"/>
    <ds:schemaRef ds:uri="http://purl.org/dc/terms/"/>
    <ds:schemaRef ds:uri="http://schemas.microsoft.com/office/2006/metadata/properties"/>
    <ds:schemaRef ds:uri="http://purl.org/dc/dcmitype/"/>
    <ds:schemaRef ds:uri="http://schemas.microsoft.com/office/2006/documentManagement/types"/>
    <ds:schemaRef ds:uri="http://schemas.openxmlformats.org/package/2006/metadata/core-properties"/>
    <ds:schemaRef ds:uri="566cb0dc-d351-45af-9abe-2a4c6f397d9b"/>
  </ds:schemaRefs>
</ds:datastoreItem>
</file>

<file path=customXml/itemProps3.xml><?xml version="1.0" encoding="utf-8"?>
<ds:datastoreItem xmlns:ds="http://schemas.openxmlformats.org/officeDocument/2006/customXml" ds:itemID="{8338D159-D274-4E15-A58B-07196265F3F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6cb0dc-d351-45af-9abe-2a4c6f397d9b"/>
    <ds:schemaRef ds:uri="d4bfe957-5417-4326-b3ca-2e7faf1b0fa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1239</TotalTime>
  <Words>392</Words>
  <Application>Microsoft Office PowerPoint</Application>
  <PresentationFormat>Widescreen</PresentationFormat>
  <Paragraphs>27</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Bernard MT Condensed</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Hannah Owen</dc:creator>
  <cp:lastModifiedBy>Angela Woodruffe</cp:lastModifiedBy>
  <cp:revision>48</cp:revision>
  <dcterms:created xsi:type="dcterms:W3CDTF">2022-01-07T10:34:56Z</dcterms:created>
  <dcterms:modified xsi:type="dcterms:W3CDTF">2024-03-05T16:45:28Z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0x010100AA798A8CDD61D742AD1F06CEBAFB0290</vt:lpwstr>
  </property>
</Properties>
</file>