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62B494-EF6A-4CEB-BBF0-4CD40C660CFE}" v="10" dt="2026-01-07T14:04:37.1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veen Din" userId="35eafdb8-a51d-42d1-96b2-adfe1ddeb87c" providerId="ADAL" clId="{6C62B494-EF6A-4CEB-BBF0-4CD40C660CFE}"/>
    <pc:docChg chg="custSel modSld">
      <pc:chgData name="Parveen Din" userId="35eafdb8-a51d-42d1-96b2-adfe1ddeb87c" providerId="ADAL" clId="{6C62B494-EF6A-4CEB-BBF0-4CD40C660CFE}" dt="2026-01-07T14:05:08.876" v="346" actId="20577"/>
      <pc:docMkLst>
        <pc:docMk/>
      </pc:docMkLst>
      <pc:sldChg chg="addSp modSp mod">
        <pc:chgData name="Parveen Din" userId="35eafdb8-a51d-42d1-96b2-adfe1ddeb87c" providerId="ADAL" clId="{6C62B494-EF6A-4CEB-BBF0-4CD40C660CFE}" dt="2026-01-07T14:05:08.876" v="346" actId="20577"/>
        <pc:sldMkLst>
          <pc:docMk/>
          <pc:sldMk cId="3514798268" sldId="256"/>
        </pc:sldMkLst>
        <pc:spChg chg="mod">
          <ac:chgData name="Parveen Din" userId="35eafdb8-a51d-42d1-96b2-adfe1ddeb87c" providerId="ADAL" clId="{6C62B494-EF6A-4CEB-BBF0-4CD40C660CFE}" dt="2026-01-07T13:58:33.047" v="26" actId="1076"/>
          <ac:spMkLst>
            <pc:docMk/>
            <pc:sldMk cId="3514798268" sldId="256"/>
            <ac:spMk id="4" creationId="{27D964CA-FAD4-40D5-8A19-F7B4BB4823E1}"/>
          </ac:spMkLst>
        </pc:spChg>
        <pc:graphicFrameChg chg="mod">
          <ac:chgData name="Parveen Din" userId="35eafdb8-a51d-42d1-96b2-adfe1ddeb87c" providerId="ADAL" clId="{6C62B494-EF6A-4CEB-BBF0-4CD40C660CFE}" dt="2026-01-07T13:55:46.761" v="1" actId="1076"/>
          <ac:graphicFrameMkLst>
            <pc:docMk/>
            <pc:sldMk cId="3514798268" sldId="256"/>
            <ac:graphicFrameMk id="10" creationId="{F6BF2F47-F5A6-44A7-89DF-6F32BA1D053C}"/>
          </ac:graphicFrameMkLst>
        </pc:graphicFrameChg>
        <pc:graphicFrameChg chg="modGraphic">
          <ac:chgData name="Parveen Din" userId="35eafdb8-a51d-42d1-96b2-adfe1ddeb87c" providerId="ADAL" clId="{6C62B494-EF6A-4CEB-BBF0-4CD40C660CFE}" dt="2026-01-07T14:00:55.387" v="294" actId="20577"/>
          <ac:graphicFrameMkLst>
            <pc:docMk/>
            <pc:sldMk cId="3514798268" sldId="256"/>
            <ac:graphicFrameMk id="17" creationId="{CABFC04D-A76D-48FA-9F0A-E6AFBA8AE999}"/>
          </ac:graphicFrameMkLst>
        </pc:graphicFrameChg>
        <pc:graphicFrameChg chg="mod modGraphic">
          <ac:chgData name="Parveen Din" userId="35eafdb8-a51d-42d1-96b2-adfe1ddeb87c" providerId="ADAL" clId="{6C62B494-EF6A-4CEB-BBF0-4CD40C660CFE}" dt="2026-01-07T14:05:08.876" v="346" actId="20577"/>
          <ac:graphicFrameMkLst>
            <pc:docMk/>
            <pc:sldMk cId="3514798268" sldId="256"/>
            <ac:graphicFrameMk id="18" creationId="{0C72E488-66D1-4F8C-BC5E-D49BC2011FC1}"/>
          </ac:graphicFrameMkLst>
        </pc:graphicFrameChg>
        <pc:picChg chg="add mod">
          <ac:chgData name="Parveen Din" userId="35eafdb8-a51d-42d1-96b2-adfe1ddeb87c" providerId="ADAL" clId="{6C62B494-EF6A-4CEB-BBF0-4CD40C660CFE}" dt="2026-01-07T13:58:43.426" v="28" actId="1076"/>
          <ac:picMkLst>
            <pc:docMk/>
            <pc:sldMk cId="3514798268" sldId="256"/>
            <ac:picMk id="3" creationId="{1A1D1327-0425-4899-BB1B-A1C9689054AE}"/>
          </ac:picMkLst>
        </pc:picChg>
        <pc:picChg chg="add mod">
          <ac:chgData name="Parveen Din" userId="35eafdb8-a51d-42d1-96b2-adfe1ddeb87c" providerId="ADAL" clId="{6C62B494-EF6A-4CEB-BBF0-4CD40C660CFE}" dt="2026-01-07T14:04:04.731" v="318"/>
          <ac:picMkLst>
            <pc:docMk/>
            <pc:sldMk cId="3514798268" sldId="256"/>
            <ac:picMk id="6" creationId="{EEFD5D4D-0C33-4C24-1764-5D9BE867134F}"/>
          </ac:picMkLst>
        </pc:picChg>
        <pc:picChg chg="add mod">
          <ac:chgData name="Parveen Din" userId="35eafdb8-a51d-42d1-96b2-adfe1ddeb87c" providerId="ADAL" clId="{6C62B494-EF6A-4CEB-BBF0-4CD40C660CFE}" dt="2026-01-07T14:04:12.750" v="320"/>
          <ac:picMkLst>
            <pc:docMk/>
            <pc:sldMk cId="3514798268" sldId="256"/>
            <ac:picMk id="7" creationId="{2AD2FBBF-4697-551D-B6A2-38C33AFFB49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07/01/2026</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07/01/2026</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154654" y="53210"/>
            <a:ext cx="4163470" cy="1378878"/>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GB" altLang="en-US" dirty="0">
                <a:solidFill>
                  <a:srgbClr val="000000"/>
                </a:solidFill>
                <a:latin typeface="Calibri" panose="020F0502020204030204" pitchFamily="34" charset="0"/>
              </a:rPr>
              <a:t>Our history theme this term is…</a:t>
            </a:r>
          </a:p>
          <a:p>
            <a:pPr lvl="0" eaLnBrk="0" fontAlgn="base" hangingPunct="0">
              <a:spcBef>
                <a:spcPct val="0"/>
              </a:spcBef>
              <a:spcAft>
                <a:spcPct val="0"/>
              </a:spcAft>
            </a:pPr>
            <a:endParaRPr lang="en-GB" altLang="en-US" sz="1100" dirty="0">
              <a:solidFill>
                <a:srgbClr val="000000"/>
              </a:solidFill>
              <a:latin typeface="Calibri" panose="020F0502020204030204" pitchFamily="34" charset="0"/>
            </a:endParaRPr>
          </a:p>
          <a:p>
            <a:pPr lvl="0" eaLnBrk="0" fontAlgn="base" hangingPunct="0">
              <a:spcBef>
                <a:spcPct val="0"/>
              </a:spcBef>
              <a:spcAft>
                <a:spcPct val="0"/>
              </a:spcAft>
            </a:pPr>
            <a:r>
              <a:rPr lang="en-GB" altLang="en-US" sz="2800" dirty="0">
                <a:solidFill>
                  <a:srgbClr val="000000"/>
                </a:solidFill>
                <a:latin typeface="Calibri" panose="020F0502020204030204" pitchFamily="34" charset="0"/>
              </a:rPr>
              <a:t>The Golden Age </a:t>
            </a:r>
          </a:p>
          <a:p>
            <a:pPr eaLnBrk="0" fontAlgn="base" hangingPunct="0">
              <a:spcBef>
                <a:spcPct val="0"/>
              </a:spcBef>
              <a:spcAft>
                <a:spcPct val="0"/>
              </a:spcAft>
            </a:pPr>
            <a:r>
              <a:rPr lang="en-GB" altLang="en-US" sz="2400" i="1" dirty="0">
                <a:solidFill>
                  <a:srgbClr val="000000"/>
                </a:solidFill>
                <a:latin typeface="Calibri" panose="020F0502020204030204" pitchFamily="34" charset="0"/>
              </a:rPr>
              <a:t>Early Islamic Civilisation </a:t>
            </a:r>
          </a:p>
          <a:p>
            <a:pPr marL="0" marR="0" lvl="0" indent="0"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rgbClr val="000000"/>
              </a:solidFill>
              <a:effectLst/>
              <a:latin typeface="Bernard MT Condensed" panose="020508060609050204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2663030172"/>
              </p:ext>
            </p:extLst>
          </p:nvPr>
        </p:nvGraphicFramePr>
        <p:xfrm>
          <a:off x="4464117" y="208976"/>
          <a:ext cx="3686721" cy="2307720"/>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73062">
                <a:tc>
                  <a:txBody>
                    <a:bodyPr/>
                    <a:lstStyle/>
                    <a:p>
                      <a:r>
                        <a:rPr lang="en-GB" dirty="0"/>
                        <a:t>English </a:t>
                      </a:r>
                    </a:p>
                  </a:txBody>
                  <a:tcPr anchor="ctr"/>
                </a:tc>
                <a:extLst>
                  <a:ext uri="{0D108BD9-81ED-4DB2-BD59-A6C34878D82A}">
                    <a16:rowId xmlns:a16="http://schemas.microsoft.com/office/drawing/2014/main" val="1786578608"/>
                  </a:ext>
                </a:extLst>
              </a:tr>
              <a:tr h="19346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This half term the pupils will be using the text: </a:t>
                      </a:r>
                      <a:r>
                        <a:rPr lang="en-US" sz="1400" b="0" i="0" u="none" strike="noStrike" kern="1200" baseline="0" dirty="0">
                          <a:solidFill>
                            <a:schemeClr val="dk1"/>
                          </a:solidFill>
                          <a:latin typeface="+mn-lt"/>
                          <a:ea typeface="+mn-ea"/>
                          <a:cs typeface="+mn-cs"/>
                        </a:rPr>
                        <a:t>Arthur </a:t>
                      </a:r>
                      <a:r>
                        <a:rPr lang="en-US" sz="1400" b="0" i="0" u="none" strike="noStrike" kern="1200" baseline="0" dirty="0" err="1">
                          <a:solidFill>
                            <a:schemeClr val="dk1"/>
                          </a:solidFill>
                          <a:latin typeface="+mn-lt"/>
                          <a:ea typeface="+mn-ea"/>
                          <a:cs typeface="+mn-cs"/>
                        </a:rPr>
                        <a:t>Spiderwick’s</a:t>
                      </a:r>
                      <a:r>
                        <a:rPr lang="en-US" sz="1400" b="0" i="0" u="none" strike="noStrike" kern="1200" baseline="0" dirty="0">
                          <a:solidFill>
                            <a:schemeClr val="dk1"/>
                          </a:solidFill>
                          <a:latin typeface="+mn-lt"/>
                          <a:ea typeface="+mn-ea"/>
                          <a:cs typeface="+mn-cs"/>
                        </a:rPr>
                        <a:t> Field Guide to the Fantastic World Around You. They will be</a:t>
                      </a:r>
                      <a:r>
                        <a:rPr lang="en-GB" sz="1400" dirty="0"/>
                        <a:t> writing a</a:t>
                      </a:r>
                      <a:r>
                        <a:rPr lang="en-US" sz="1400" dirty="0"/>
                        <a:t> formal non-chronological report in the style of the </a:t>
                      </a:r>
                      <a:r>
                        <a:rPr lang="en-US" sz="1400" dirty="0" err="1"/>
                        <a:t>Spiderwick</a:t>
                      </a:r>
                      <a:r>
                        <a:rPr lang="en-US" sz="1400" dirty="0"/>
                        <a:t> Field Guide, about an innovated creature of their imagining. We will then move onto writing dialogue to convey character (show not tell) or move the action on.</a:t>
                      </a:r>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2306791305"/>
              </p:ext>
            </p:extLst>
          </p:nvPr>
        </p:nvGraphicFramePr>
        <p:xfrm>
          <a:off x="8198698" y="208975"/>
          <a:ext cx="3792164" cy="2316480"/>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51404">
                <a:tc>
                  <a:txBody>
                    <a:bodyPr/>
                    <a:lstStyle/>
                    <a:p>
                      <a:r>
                        <a:rPr lang="en-GB" dirty="0"/>
                        <a:t>Maths</a:t>
                      </a:r>
                    </a:p>
                  </a:txBody>
                  <a:tcPr anchor="ctr"/>
                </a:tc>
                <a:extLst>
                  <a:ext uri="{0D108BD9-81ED-4DB2-BD59-A6C34878D82A}">
                    <a16:rowId xmlns:a16="http://schemas.microsoft.com/office/drawing/2014/main" val="1786578608"/>
                  </a:ext>
                </a:extLst>
              </a:tr>
              <a:tr h="1932720">
                <a:tc>
                  <a:txBody>
                    <a:bodyPr/>
                    <a:lstStyle/>
                    <a:p>
                      <a:r>
                        <a:rPr lang="en-GB" sz="1350" dirty="0"/>
                        <a:t>We will be learning the order of operation and algebra providing </a:t>
                      </a:r>
                      <a:r>
                        <a:rPr lang="en-US" sz="1350" dirty="0"/>
                        <a:t>an opportunity for pupils to solve problems using all four operations and understanding of the reasons for the order of operations. We will</a:t>
                      </a:r>
                      <a:r>
                        <a:rPr lang="en-US" sz="1350" baseline="0" dirty="0"/>
                        <a:t> then look at</a:t>
                      </a:r>
                      <a:r>
                        <a:rPr lang="en-US" sz="1350" dirty="0"/>
                        <a:t> the formal method for long division and build on the  understanding of the relationship between multiplication and division</a:t>
                      </a:r>
                      <a:r>
                        <a:rPr lang="en-US" sz="1400" dirty="0"/>
                        <a:t>. </a:t>
                      </a:r>
                      <a:r>
                        <a:rPr lang="en-US" sz="1350" dirty="0"/>
                        <a:t>Finally,</a:t>
                      </a:r>
                      <a:r>
                        <a:rPr lang="en-US" sz="1350" baseline="0" dirty="0"/>
                        <a:t> </a:t>
                      </a:r>
                      <a:r>
                        <a:rPr lang="en-US" sz="1350" baseline="0"/>
                        <a:t>we will be</a:t>
                      </a:r>
                      <a:r>
                        <a:rPr lang="en-US" sz="1350"/>
                        <a:t> moving on to </a:t>
                      </a:r>
                      <a:r>
                        <a:rPr lang="en-US" sz="1350" dirty="0"/>
                        <a:t>exploring relationships between area and perimeter. </a:t>
                      </a:r>
                      <a:endParaRPr lang="en-GB" sz="1350" dirty="0"/>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287624469"/>
              </p:ext>
            </p:extLst>
          </p:nvPr>
        </p:nvGraphicFramePr>
        <p:xfrm>
          <a:off x="201136" y="1421127"/>
          <a:ext cx="4163471" cy="1773245"/>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01548">
                <a:tc>
                  <a:txBody>
                    <a:bodyPr/>
                    <a:lstStyle/>
                    <a:p>
                      <a:r>
                        <a:rPr lang="en-GB" dirty="0"/>
                        <a:t>Science</a:t>
                      </a:r>
                    </a:p>
                  </a:txBody>
                  <a:tcPr anchor="ctr"/>
                </a:tc>
                <a:extLst>
                  <a:ext uri="{0D108BD9-81ED-4DB2-BD59-A6C34878D82A}">
                    <a16:rowId xmlns:a16="http://schemas.microsoft.com/office/drawing/2014/main" val="1786578608"/>
                  </a:ext>
                </a:extLst>
              </a:tr>
              <a:tr h="1371697">
                <a:tc>
                  <a:txBody>
                    <a:bodyPr/>
                    <a:lstStyle/>
                    <a:p>
                      <a:r>
                        <a:rPr lang="en-GB" sz="1400" dirty="0"/>
                        <a:t>This half-term we will be learning about Earth and Space. We will be looking at the shape and the relative sizes of the Earth, Sun and Moon. The children will investigate the idea </a:t>
                      </a:r>
                      <a:r>
                        <a:rPr lang="en-GB" sz="1400" dirty="0">
                          <a:latin typeface="+mn-lt"/>
                        </a:rPr>
                        <a:t>of </a:t>
                      </a:r>
                      <a:r>
                        <a:rPr lang="en-US" sz="1400" b="0" i="0" kern="1200" dirty="0">
                          <a:solidFill>
                            <a:schemeClr val="dk1"/>
                          </a:solidFill>
                          <a:effectLst/>
                          <a:latin typeface="+mn-lt"/>
                          <a:ea typeface="+mn-ea"/>
                          <a:cs typeface="+mn-cs"/>
                        </a:rPr>
                        <a:t>Earth’s rotation to explain day and night and the apparent movement of the sun across the sky. </a:t>
                      </a:r>
                      <a:endParaRPr lang="en-GB" sz="1400" dirty="0">
                        <a:latin typeface="+mn-lt"/>
                      </a:endParaRP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2093447753"/>
              </p:ext>
            </p:extLst>
          </p:nvPr>
        </p:nvGraphicFramePr>
        <p:xfrm>
          <a:off x="196228" y="3222097"/>
          <a:ext cx="4163471" cy="2216847"/>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18527">
                <a:tc>
                  <a:txBody>
                    <a:bodyPr/>
                    <a:lstStyle/>
                    <a:p>
                      <a:r>
                        <a:rPr lang="en-GB" dirty="0"/>
                        <a:t>History</a:t>
                      </a:r>
                    </a:p>
                  </a:txBody>
                  <a:tcPr anchor="ctr"/>
                </a:tc>
                <a:extLst>
                  <a:ext uri="{0D108BD9-81ED-4DB2-BD59-A6C34878D82A}">
                    <a16:rowId xmlns:a16="http://schemas.microsoft.com/office/drawing/2014/main" val="1786578608"/>
                  </a:ext>
                </a:extLst>
              </a:tr>
              <a:tr h="135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We will be learning all about life in the period of the Early Islamic Civilisation. We will be learning about how the Middle East under went a period of significant change (known as the Golden Age) as well as how the Islamic societies were developing: scientific thinking, medicine, education, literature and prosperous trade routes – Silk Road. </a:t>
                      </a:r>
                    </a:p>
                    <a:p>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3316382542"/>
              </p:ext>
            </p:extLst>
          </p:nvPr>
        </p:nvGraphicFramePr>
        <p:xfrm>
          <a:off x="201137" y="5192012"/>
          <a:ext cx="4163471" cy="1645920"/>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344125">
                <a:tc>
                  <a:txBody>
                    <a:bodyPr/>
                    <a:lstStyle/>
                    <a:p>
                      <a:r>
                        <a:rPr lang="en-GB" dirty="0"/>
                        <a:t>Art</a:t>
                      </a:r>
                    </a:p>
                  </a:txBody>
                  <a:tcPr anchor="ctr"/>
                </a:tc>
                <a:extLst>
                  <a:ext uri="{0D108BD9-81ED-4DB2-BD59-A6C34878D82A}">
                    <a16:rowId xmlns:a16="http://schemas.microsoft.com/office/drawing/2014/main" val="1786578608"/>
                  </a:ext>
                </a:extLst>
              </a:tr>
              <a:tr h="1215141">
                <a:tc>
                  <a:txBody>
                    <a:bodyPr/>
                    <a:lstStyle/>
                    <a:p>
                      <a:r>
                        <a:rPr lang="en-GB" sz="1300" dirty="0"/>
                        <a:t>We will be learning Art and Fashion and the artist Piet Mondrian. The pupils will </a:t>
                      </a:r>
                      <a:r>
                        <a:rPr lang="en-US" sz="1300" dirty="0"/>
                        <a:t>investigate the success of the collaboration between artist Pablo Picasso and the fashion designer Coco Chanel in the 1920s. They will also be creating and investigating Op art design using line and </a:t>
                      </a:r>
                      <a:r>
                        <a:rPr lang="en-US" sz="1300" dirty="0" err="1"/>
                        <a:t>colour</a:t>
                      </a:r>
                      <a:r>
                        <a:rPr lang="en-US" sz="1300" dirty="0"/>
                        <a:t> in the style of Victor </a:t>
                      </a:r>
                      <a:r>
                        <a:rPr lang="en-US" sz="1300" dirty="0" err="1"/>
                        <a:t>Vasarely</a:t>
                      </a:r>
                      <a:r>
                        <a:rPr lang="en-US" sz="1300" dirty="0"/>
                        <a:t>. </a:t>
                      </a:r>
                      <a:endParaRPr lang="en-GB" sz="1300" b="0" dirty="0"/>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4235917849"/>
              </p:ext>
            </p:extLst>
          </p:nvPr>
        </p:nvGraphicFramePr>
        <p:xfrm>
          <a:off x="4438292" y="2608624"/>
          <a:ext cx="3686721" cy="1805218"/>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33787">
                <a:tc>
                  <a:txBody>
                    <a:bodyPr/>
                    <a:lstStyle/>
                    <a:p>
                      <a:r>
                        <a:rPr lang="en-GB" dirty="0"/>
                        <a:t>RE</a:t>
                      </a:r>
                    </a:p>
                  </a:txBody>
                  <a:tcPr anchor="ctr"/>
                </a:tc>
                <a:extLst>
                  <a:ext uri="{0D108BD9-81ED-4DB2-BD59-A6C34878D82A}">
                    <a16:rowId xmlns:a16="http://schemas.microsoft.com/office/drawing/2014/main" val="1786578608"/>
                  </a:ext>
                </a:extLst>
              </a:tr>
              <a:tr h="1439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50" dirty="0"/>
                        <a:t>In our RE we are looking at Christianity -  Is anything ever eternal? </a:t>
                      </a:r>
                      <a:r>
                        <a:rPr lang="en-US" sz="1400" b="0" i="0" kern="1200" dirty="0">
                          <a:solidFill>
                            <a:schemeClr val="dk1"/>
                          </a:solidFill>
                          <a:effectLst/>
                          <a:latin typeface="+mn-lt"/>
                          <a:ea typeface="+mn-ea"/>
                          <a:cs typeface="+mn-cs"/>
                        </a:rPr>
                        <a:t>This enquiry focusses on the Christian understanding of eternity and the Christian belief that God’s love for humankind is eternal in that God will never stop loving humanity.</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2444984769"/>
              </p:ext>
            </p:extLst>
          </p:nvPr>
        </p:nvGraphicFramePr>
        <p:xfrm>
          <a:off x="8241812" y="2536983"/>
          <a:ext cx="3740513" cy="1950720"/>
        </p:xfrm>
        <a:graphic>
          <a:graphicData uri="http://schemas.openxmlformats.org/drawingml/2006/table">
            <a:tbl>
              <a:tblPr firstRow="1" bandRow="1">
                <a:tableStyleId>{93296810-A885-4BE3-A3E7-6D5BEEA58F35}</a:tableStyleId>
              </a:tblPr>
              <a:tblGrid>
                <a:gridCol w="3740513">
                  <a:extLst>
                    <a:ext uri="{9D8B030D-6E8A-4147-A177-3AD203B41FA5}">
                      <a16:colId xmlns:a16="http://schemas.microsoft.com/office/drawing/2014/main" val="1337843456"/>
                    </a:ext>
                  </a:extLst>
                </a:gridCol>
              </a:tblGrid>
              <a:tr h="290676">
                <a:tc>
                  <a:txBody>
                    <a:bodyPr/>
                    <a:lstStyle/>
                    <a:p>
                      <a:r>
                        <a:rPr lang="en-GB" dirty="0"/>
                        <a:t>Computing</a:t>
                      </a:r>
                    </a:p>
                  </a:txBody>
                  <a:tcPr anchor="ctr"/>
                </a:tc>
                <a:extLst>
                  <a:ext uri="{0D108BD9-81ED-4DB2-BD59-A6C34878D82A}">
                    <a16:rowId xmlns:a16="http://schemas.microsoft.com/office/drawing/2014/main" val="1786578608"/>
                  </a:ext>
                </a:extLst>
              </a:tr>
              <a:tr h="12595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aseline="0" dirty="0"/>
                        <a:t>We will be learning about 3D modelling and learning how to design simple and more complex objects as well as electrical circuits. The pupils will be able to use their coding knowledge.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aseline="0" dirty="0"/>
                        <a:t>Pupils will be designing and modifying their objects.  </a:t>
                      </a:r>
                    </a:p>
                    <a:p>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2073903147"/>
              </p:ext>
            </p:extLst>
          </p:nvPr>
        </p:nvGraphicFramePr>
        <p:xfrm>
          <a:off x="4464116" y="4473058"/>
          <a:ext cx="1987309" cy="2305874"/>
        </p:xfrm>
        <a:graphic>
          <a:graphicData uri="http://schemas.openxmlformats.org/drawingml/2006/table">
            <a:tbl>
              <a:tblPr firstRow="1" bandRow="1">
                <a:tableStyleId>{93296810-A885-4BE3-A3E7-6D5BEEA58F35}</a:tableStyleId>
              </a:tblPr>
              <a:tblGrid>
                <a:gridCol w="1987309">
                  <a:extLst>
                    <a:ext uri="{9D8B030D-6E8A-4147-A177-3AD203B41FA5}">
                      <a16:colId xmlns:a16="http://schemas.microsoft.com/office/drawing/2014/main" val="1337843456"/>
                    </a:ext>
                  </a:extLst>
                </a:gridCol>
              </a:tblGrid>
              <a:tr h="443502">
                <a:tc>
                  <a:txBody>
                    <a:bodyPr/>
                    <a:lstStyle/>
                    <a:p>
                      <a:r>
                        <a:rPr lang="en-GB" dirty="0"/>
                        <a:t>PSHE</a:t>
                      </a:r>
                    </a:p>
                  </a:txBody>
                  <a:tcPr anchor="ctr"/>
                </a:tc>
                <a:extLst>
                  <a:ext uri="{0D108BD9-81ED-4DB2-BD59-A6C34878D82A}">
                    <a16:rowId xmlns:a16="http://schemas.microsoft.com/office/drawing/2014/main" val="1786578608"/>
                  </a:ext>
                </a:extLst>
              </a:tr>
              <a:tr h="1862372">
                <a:tc>
                  <a:txBody>
                    <a:bodyPr/>
                    <a:lstStyle/>
                    <a:p>
                      <a:r>
                        <a:rPr lang="en-GB" sz="1400" dirty="0"/>
                        <a:t>We will be thinking about our dreams and goals. The children will work on their steps to success to achieve their dreams and goals with a positive attitude and perseverance. </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16587058"/>
              </p:ext>
            </p:extLst>
          </p:nvPr>
        </p:nvGraphicFramePr>
        <p:xfrm>
          <a:off x="6512767" y="4472814"/>
          <a:ext cx="1647811" cy="2307720"/>
        </p:xfrm>
        <a:graphic>
          <a:graphicData uri="http://schemas.openxmlformats.org/drawingml/2006/table">
            <a:tbl>
              <a:tblPr firstRow="1" bandRow="1">
                <a:tableStyleId>{93296810-A885-4BE3-A3E7-6D5BEEA58F35}</a:tableStyleId>
              </a:tblPr>
              <a:tblGrid>
                <a:gridCol w="1647811">
                  <a:extLst>
                    <a:ext uri="{9D8B030D-6E8A-4147-A177-3AD203B41FA5}">
                      <a16:colId xmlns:a16="http://schemas.microsoft.com/office/drawing/2014/main" val="1337843456"/>
                    </a:ext>
                  </a:extLst>
                </a:gridCol>
              </a:tblGrid>
              <a:tr h="445348">
                <a:tc>
                  <a:txBody>
                    <a:bodyPr/>
                    <a:lstStyle/>
                    <a:p>
                      <a:r>
                        <a:rPr lang="en-GB" dirty="0"/>
                        <a:t>PE</a:t>
                      </a:r>
                    </a:p>
                  </a:txBody>
                  <a:tcPr anchor="ctr"/>
                </a:tc>
                <a:extLst>
                  <a:ext uri="{0D108BD9-81ED-4DB2-BD59-A6C34878D82A}">
                    <a16:rowId xmlns:a16="http://schemas.microsoft.com/office/drawing/2014/main" val="1786578608"/>
                  </a:ext>
                </a:extLst>
              </a:tr>
              <a:tr h="1862372">
                <a:tc>
                  <a:txBody>
                    <a:bodyPr/>
                    <a:lstStyle/>
                    <a:p>
                      <a:r>
                        <a:rPr lang="en-GB" sz="1400" dirty="0"/>
                        <a:t>This half-term the pupils will be learning about developing an idea or theme into dance  choreography using formation, timings. </a:t>
                      </a: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344960176"/>
              </p:ext>
            </p:extLst>
          </p:nvPr>
        </p:nvGraphicFramePr>
        <p:xfrm>
          <a:off x="8221919" y="4467702"/>
          <a:ext cx="1835339" cy="2305874"/>
        </p:xfrm>
        <a:graphic>
          <a:graphicData uri="http://schemas.openxmlformats.org/drawingml/2006/table">
            <a:tbl>
              <a:tblPr firstRow="1" bandRow="1">
                <a:tableStyleId>{93296810-A885-4BE3-A3E7-6D5BEEA58F35}</a:tableStyleId>
              </a:tblPr>
              <a:tblGrid>
                <a:gridCol w="1835339">
                  <a:extLst>
                    <a:ext uri="{9D8B030D-6E8A-4147-A177-3AD203B41FA5}">
                      <a16:colId xmlns:a16="http://schemas.microsoft.com/office/drawing/2014/main" val="1337843456"/>
                    </a:ext>
                  </a:extLst>
                </a:gridCol>
              </a:tblGrid>
              <a:tr h="490795">
                <a:tc>
                  <a:txBody>
                    <a:bodyPr/>
                    <a:lstStyle/>
                    <a:p>
                      <a:r>
                        <a:rPr lang="en-GB" dirty="0"/>
                        <a:t>Music</a:t>
                      </a:r>
                    </a:p>
                  </a:txBody>
                  <a:tcPr anchor="ctr"/>
                </a:tc>
                <a:extLst>
                  <a:ext uri="{0D108BD9-81ED-4DB2-BD59-A6C34878D82A}">
                    <a16:rowId xmlns:a16="http://schemas.microsoft.com/office/drawing/2014/main" val="1786578608"/>
                  </a:ext>
                </a:extLst>
              </a:tr>
              <a:tr h="1815079">
                <a:tc>
                  <a:txBody>
                    <a:bodyPr/>
                    <a:lstStyle/>
                    <a:p>
                      <a:r>
                        <a:rPr lang="en-GB" sz="1400" i="0" kern="1200" dirty="0">
                          <a:solidFill>
                            <a:schemeClr val="dk1"/>
                          </a:solidFill>
                          <a:effectLst/>
                          <a:latin typeface="+mn-lt"/>
                          <a:ea typeface="+mn-ea"/>
                          <a:cs typeface="+mn-cs"/>
                        </a:rPr>
                        <a:t>We will be learning about film music. Why films have music and how it is used. Learn how to play famous themes and compose music based upon techniques learnt. </a:t>
                      </a:r>
                      <a:endParaRPr lang="en-GB" sz="1400" i="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2020632464"/>
              </p:ext>
            </p:extLst>
          </p:nvPr>
        </p:nvGraphicFramePr>
        <p:xfrm>
          <a:off x="10118600" y="4469671"/>
          <a:ext cx="1868634" cy="2303906"/>
        </p:xfrm>
        <a:graphic>
          <a:graphicData uri="http://schemas.openxmlformats.org/drawingml/2006/table">
            <a:tbl>
              <a:tblPr firstRow="1" bandRow="1">
                <a:tableStyleId>{93296810-A885-4BE3-A3E7-6D5BEEA58F35}</a:tableStyleId>
              </a:tblPr>
              <a:tblGrid>
                <a:gridCol w="1868634">
                  <a:extLst>
                    <a:ext uri="{9D8B030D-6E8A-4147-A177-3AD203B41FA5}">
                      <a16:colId xmlns:a16="http://schemas.microsoft.com/office/drawing/2014/main" val="1337843456"/>
                    </a:ext>
                  </a:extLst>
                </a:gridCol>
              </a:tblGrid>
              <a:tr h="450890">
                <a:tc>
                  <a:txBody>
                    <a:bodyPr/>
                    <a:lstStyle/>
                    <a:p>
                      <a:r>
                        <a:rPr lang="en-GB" dirty="0"/>
                        <a:t>French – Year 6</a:t>
                      </a:r>
                    </a:p>
                  </a:txBody>
                  <a:tcPr anchor="ctr"/>
                </a:tc>
                <a:extLst>
                  <a:ext uri="{0D108BD9-81ED-4DB2-BD59-A6C34878D82A}">
                    <a16:rowId xmlns:a16="http://schemas.microsoft.com/office/drawing/2014/main" val="1786578608"/>
                  </a:ext>
                </a:extLst>
              </a:tr>
              <a:tr h="18530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We will be building on the use of the French language on the topic of a Healthy Lifestyle. The pupils will be learning the names of healthy foods</a:t>
                      </a:r>
                      <a:r>
                        <a:rPr lang="en-GB" sz="1200" kern="1200" dirty="0">
                          <a:solidFill>
                            <a:schemeClr val="dk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300" b="0" i="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pic>
        <p:nvPicPr>
          <p:cNvPr id="3" name="Picture 2" descr="The Muslim golden age - Saudi Gazette">
            <a:extLst>
              <a:ext uri="{FF2B5EF4-FFF2-40B4-BE49-F238E27FC236}">
                <a16:creationId xmlns:a16="http://schemas.microsoft.com/office/drawing/2014/main" id="{1A1D1327-0425-4899-BB1B-A1C9689054A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211285" y="339603"/>
            <a:ext cx="1004387" cy="820812"/>
          </a:xfrm>
          <a:prstGeom prst="rect">
            <a:avLst/>
          </a:prstGeom>
          <a:noFill/>
          <a:ln>
            <a:noFill/>
          </a:ln>
        </p:spPr>
      </p:pic>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a49b8bd-d29e-4d46-aff1-e5ae5b220632">
      <Terms xmlns="http://schemas.microsoft.com/office/infopath/2007/PartnerControls"/>
    </lcf76f155ced4ddcb4097134ff3c332f>
    <TaxCatchAll xmlns="6749df9f-eb47-44f2-be0e-f72bd5306b5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2" ma:contentTypeDescription="Create a new document." ma:contentTypeScope="" ma:versionID="ef0bf6a2a14470e3b5e2ad02e30ed154">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583d56ebc0e15480acd9c1a0f75b7ead"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2BC8FF-D64D-430B-B35D-F2C5F72C9672}">
  <ds:schemaRefs>
    <ds:schemaRef ds:uri="http://purl.org/dc/terms/"/>
    <ds:schemaRef ds:uri="http://purl.org/dc/dcmitype/"/>
    <ds:schemaRef ds:uri="http://schemas.microsoft.com/office/2006/documentManagement/types"/>
    <ds:schemaRef ds:uri="http://www.w3.org/XML/1998/namespace"/>
    <ds:schemaRef ds:uri="d4bfe957-5417-4326-b3ca-2e7faf1b0fa8"/>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566cb0dc-d351-45af-9abe-2a4c6f397d9b"/>
  </ds:schemaRefs>
</ds:datastoreItem>
</file>

<file path=customXml/itemProps2.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3.xml><?xml version="1.0" encoding="utf-8"?>
<ds:datastoreItem xmlns:ds="http://schemas.openxmlformats.org/officeDocument/2006/customXml" ds:itemID="{88C59B19-2C31-4F8B-9818-52472A39C289}"/>
</file>

<file path=docProps/app.xml><?xml version="1.0" encoding="utf-8"?>
<Properties xmlns="http://schemas.openxmlformats.org/officeDocument/2006/extended-properties" xmlns:vt="http://schemas.openxmlformats.org/officeDocument/2006/docPropsVTypes">
  <TotalTime>1331</TotalTime>
  <Words>545</Words>
  <Application>Microsoft Office PowerPoint</Application>
  <PresentationFormat>Widescreen</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Bernard MT Condensed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Parveen Din</cp:lastModifiedBy>
  <cp:revision>55</cp:revision>
  <dcterms:created xsi:type="dcterms:W3CDTF">2022-01-07T10:34:56Z</dcterms:created>
  <dcterms:modified xsi:type="dcterms:W3CDTF">2026-01-07T14:05:13Z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