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8FF279-E99A-416C-97FF-27C5020A8C45}" v="8" dt="2026-01-06T16:06:49.1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 Cumberland" userId="bfd46c89-a5a6-4541-ab38-04932606df3e" providerId="ADAL" clId="{888FF279-E99A-416C-97FF-27C5020A8C45}"/>
    <pc:docChg chg="custSel modSld">
      <pc:chgData name="Dan Cumberland" userId="bfd46c89-a5a6-4541-ab38-04932606df3e" providerId="ADAL" clId="{888FF279-E99A-416C-97FF-27C5020A8C45}" dt="2026-01-06T16:42:44.649" v="3210" actId="20577"/>
      <pc:docMkLst>
        <pc:docMk/>
      </pc:docMkLst>
      <pc:sldChg chg="addSp delSp modSp mod">
        <pc:chgData name="Dan Cumberland" userId="bfd46c89-a5a6-4541-ab38-04932606df3e" providerId="ADAL" clId="{888FF279-E99A-416C-97FF-27C5020A8C45}" dt="2026-01-06T16:42:44.649" v="3210" actId="20577"/>
        <pc:sldMkLst>
          <pc:docMk/>
          <pc:sldMk cId="3514798268" sldId="256"/>
        </pc:sldMkLst>
        <pc:spChg chg="mod">
          <ac:chgData name="Dan Cumberland" userId="bfd46c89-a5a6-4541-ab38-04932606df3e" providerId="ADAL" clId="{888FF279-E99A-416C-97FF-27C5020A8C45}" dt="2026-01-06T16:06:29.315" v="18" actId="1076"/>
          <ac:spMkLst>
            <pc:docMk/>
            <pc:sldMk cId="3514798268" sldId="256"/>
            <ac:spMk id="4" creationId="{27D964CA-FAD4-40D5-8A19-F7B4BB4823E1}"/>
          </ac:spMkLst>
        </pc:spChg>
        <pc:graphicFrameChg chg="modGraphic">
          <ac:chgData name="Dan Cumberland" userId="bfd46c89-a5a6-4541-ab38-04932606df3e" providerId="ADAL" clId="{888FF279-E99A-416C-97FF-27C5020A8C45}" dt="2026-01-06T16:42:44.649" v="3210" actId="20577"/>
          <ac:graphicFrameMkLst>
            <pc:docMk/>
            <pc:sldMk cId="3514798268" sldId="256"/>
            <ac:graphicFrameMk id="5" creationId="{FA8CF3AC-CD02-44AC-BB62-4E92093EB6ED}"/>
          </ac:graphicFrameMkLst>
        </pc:graphicFrameChg>
        <pc:graphicFrameChg chg="modGraphic">
          <ac:chgData name="Dan Cumberland" userId="bfd46c89-a5a6-4541-ab38-04932606df3e" providerId="ADAL" clId="{888FF279-E99A-416C-97FF-27C5020A8C45}" dt="2026-01-06T16:39:20.064" v="2762" actId="20577"/>
          <ac:graphicFrameMkLst>
            <pc:docMk/>
            <pc:sldMk cId="3514798268" sldId="256"/>
            <ac:graphicFrameMk id="8" creationId="{29206755-AFEA-4C39-969A-3A80F2EEC01F}"/>
          </ac:graphicFrameMkLst>
        </pc:graphicFrameChg>
        <pc:graphicFrameChg chg="modGraphic">
          <ac:chgData name="Dan Cumberland" userId="bfd46c89-a5a6-4541-ab38-04932606df3e" providerId="ADAL" clId="{888FF279-E99A-416C-97FF-27C5020A8C45}" dt="2026-01-06T16:09:40.211" v="601" actId="313"/>
          <ac:graphicFrameMkLst>
            <pc:docMk/>
            <pc:sldMk cId="3514798268" sldId="256"/>
            <ac:graphicFrameMk id="9" creationId="{144B4083-B2DA-4CA1-AEF1-973FE94A42AE}"/>
          </ac:graphicFrameMkLst>
        </pc:graphicFrameChg>
        <pc:graphicFrameChg chg="mod modGraphic">
          <ac:chgData name="Dan Cumberland" userId="bfd46c89-a5a6-4541-ab38-04932606df3e" providerId="ADAL" clId="{888FF279-E99A-416C-97FF-27C5020A8C45}" dt="2026-01-06T16:18:05.591" v="1137" actId="1076"/>
          <ac:graphicFrameMkLst>
            <pc:docMk/>
            <pc:sldMk cId="3514798268" sldId="256"/>
            <ac:graphicFrameMk id="10" creationId="{F6BF2F47-F5A6-44A7-89DF-6F32BA1D053C}"/>
          </ac:graphicFrameMkLst>
        </pc:graphicFrameChg>
        <pc:graphicFrameChg chg="mod modGraphic">
          <ac:chgData name="Dan Cumberland" userId="bfd46c89-a5a6-4541-ab38-04932606df3e" providerId="ADAL" clId="{888FF279-E99A-416C-97FF-27C5020A8C45}" dt="2026-01-06T16:17:59.093" v="1136" actId="1076"/>
          <ac:graphicFrameMkLst>
            <pc:docMk/>
            <pc:sldMk cId="3514798268" sldId="256"/>
            <ac:graphicFrameMk id="12" creationId="{0631405A-09BD-40D8-B190-EC27D20D8371}"/>
          </ac:graphicFrameMkLst>
        </pc:graphicFrameChg>
        <pc:graphicFrameChg chg="mod modGraphic">
          <ac:chgData name="Dan Cumberland" userId="bfd46c89-a5a6-4541-ab38-04932606df3e" providerId="ADAL" clId="{888FF279-E99A-416C-97FF-27C5020A8C45}" dt="2026-01-06T16:26:00.599" v="2203" actId="14100"/>
          <ac:graphicFrameMkLst>
            <pc:docMk/>
            <pc:sldMk cId="3514798268" sldId="256"/>
            <ac:graphicFrameMk id="13" creationId="{E578EDF0-7EBF-4637-839E-C002CD7B9ED3}"/>
          </ac:graphicFrameMkLst>
        </pc:graphicFrameChg>
        <pc:graphicFrameChg chg="modGraphic">
          <ac:chgData name="Dan Cumberland" userId="bfd46c89-a5a6-4541-ab38-04932606df3e" providerId="ADAL" clId="{888FF279-E99A-416C-97FF-27C5020A8C45}" dt="2026-01-06T16:39:31.504" v="2763" actId="313"/>
          <ac:graphicFrameMkLst>
            <pc:docMk/>
            <pc:sldMk cId="3514798268" sldId="256"/>
            <ac:graphicFrameMk id="14" creationId="{A67AED8A-3D48-48B8-B381-BC6349F0A3F0}"/>
          </ac:graphicFrameMkLst>
        </pc:graphicFrameChg>
        <pc:graphicFrameChg chg="mod modGraphic">
          <ac:chgData name="Dan Cumberland" userId="bfd46c89-a5a6-4541-ab38-04932606df3e" providerId="ADAL" clId="{888FF279-E99A-416C-97FF-27C5020A8C45}" dt="2026-01-06T16:26:06.613" v="2204" actId="1076"/>
          <ac:graphicFrameMkLst>
            <pc:docMk/>
            <pc:sldMk cId="3514798268" sldId="256"/>
            <ac:graphicFrameMk id="15" creationId="{513AC508-FC68-42F9-A28F-33BEB6A59376}"/>
          </ac:graphicFrameMkLst>
        </pc:graphicFrameChg>
        <pc:graphicFrameChg chg="mod modGraphic">
          <ac:chgData name="Dan Cumberland" userId="bfd46c89-a5a6-4541-ab38-04932606df3e" providerId="ADAL" clId="{888FF279-E99A-416C-97FF-27C5020A8C45}" dt="2026-01-06T16:27:06.015" v="2374" actId="14100"/>
          <ac:graphicFrameMkLst>
            <pc:docMk/>
            <pc:sldMk cId="3514798268" sldId="256"/>
            <ac:graphicFrameMk id="16" creationId="{31C26C41-BF83-4C9A-8B11-EE06B7BFA4C7}"/>
          </ac:graphicFrameMkLst>
        </pc:graphicFrameChg>
        <pc:graphicFrameChg chg="mod modGraphic">
          <ac:chgData name="Dan Cumberland" userId="bfd46c89-a5a6-4541-ab38-04932606df3e" providerId="ADAL" clId="{888FF279-E99A-416C-97FF-27C5020A8C45}" dt="2026-01-06T16:27:09.991" v="2375" actId="14100"/>
          <ac:graphicFrameMkLst>
            <pc:docMk/>
            <pc:sldMk cId="3514798268" sldId="256"/>
            <ac:graphicFrameMk id="17" creationId="{CABFC04D-A76D-48FA-9F0A-E6AFBA8AE999}"/>
          </ac:graphicFrameMkLst>
        </pc:graphicFrameChg>
        <pc:picChg chg="add mod">
          <ac:chgData name="Dan Cumberland" userId="bfd46c89-a5a6-4541-ab38-04932606df3e" providerId="ADAL" clId="{888FF279-E99A-416C-97FF-27C5020A8C45}" dt="2026-01-06T16:06:49.121" v="23" actId="1076"/>
          <ac:picMkLst>
            <pc:docMk/>
            <pc:sldMk cId="3514798268" sldId="256"/>
            <ac:picMk id="2" creationId="{4425020B-F5C7-F586-358B-08CB88A92E55}"/>
          </ac:picMkLst>
        </pc:picChg>
        <pc:picChg chg="del">
          <ac:chgData name="Dan Cumberland" userId="bfd46c89-a5a6-4541-ab38-04932606df3e" providerId="ADAL" clId="{888FF279-E99A-416C-97FF-27C5020A8C45}" dt="2026-01-06T16:03:54.903" v="0" actId="478"/>
          <ac:picMkLst>
            <pc:docMk/>
            <pc:sldMk cId="3514798268" sldId="256"/>
            <ac:picMk id="1026" creationId="{6023BE51-6C2F-0D2F-D65C-693CA78E5C4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D3EDF-CA7E-4022-9773-9C9E101F43A3}" type="datetimeFigureOut">
              <a:rPr lang="en-GB" smtClean="0"/>
              <a:t>06/01/2026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4247A-F02B-459B-8942-28D04A1672D3}" type="slidenum">
              <a:rPr lang="en-GB" smtClean="0"/>
              <a:t>‹#›</a:t>
            </a:fld>
            <a:endParaRPr lang="en-GB"/>
          </a:p>
        </p:txBody>
      </p:sp>
    </p:spTree>
    <p:extLst>
      <p:ext uri="{BB962C8B-B14F-4D97-AF65-F5344CB8AC3E}">
        <p14:creationId xmlns:p14="http://schemas.microsoft.com/office/powerpoint/2010/main" val="15574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B4247A-F02B-459B-8942-28D04A1672D3}" type="slidenum">
              <a:rPr lang="en-GB" smtClean="0"/>
              <a:t>1</a:t>
            </a:fld>
            <a:endParaRPr lang="en-GB"/>
          </a:p>
        </p:txBody>
      </p:sp>
    </p:spTree>
    <p:extLst>
      <p:ext uri="{BB962C8B-B14F-4D97-AF65-F5344CB8AC3E}">
        <p14:creationId xmlns:p14="http://schemas.microsoft.com/office/powerpoint/2010/main" val="251166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06/01/2026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06/01/2026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7" y="228007"/>
            <a:ext cx="4163470" cy="1150677"/>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themes this term </a:t>
            </a:r>
            <a:r>
              <a:rPr lang="en-GB" altLang="en-US" sz="1400" dirty="0">
                <a:solidFill>
                  <a:srgbClr val="000000"/>
                </a:solidFill>
                <a:latin typeface="Calibri" panose="020F0502020204030204" pitchFamily="34" charset="0"/>
              </a:rPr>
              <a:t>are.. </a:t>
            </a:r>
            <a:endParaRPr kumimoji="0" lang="en-GB" altLang="en-US" sz="14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Keeping Healthy!</a:t>
            </a: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1247876477"/>
              </p:ext>
            </p:extLst>
          </p:nvPr>
        </p:nvGraphicFramePr>
        <p:xfrm>
          <a:off x="4464117" y="208976"/>
          <a:ext cx="3686721" cy="238092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a:t>
                      </a:r>
                    </a:p>
                  </a:txBody>
                  <a:tcPr anchor="ctr"/>
                </a:tc>
                <a:extLst>
                  <a:ext uri="{0D108BD9-81ED-4DB2-BD59-A6C34878D82A}">
                    <a16:rowId xmlns:a16="http://schemas.microsoft.com/office/drawing/2014/main" val="1786578608"/>
                  </a:ext>
                </a:extLst>
              </a:tr>
              <a:tr h="1914876">
                <a:tc>
                  <a:txBody>
                    <a:bodyPr/>
                    <a:lstStyle/>
                    <a:p>
                      <a:pPr algn="l">
                        <a:spcAft>
                          <a:spcPts val="0"/>
                        </a:spcAft>
                      </a:pPr>
                      <a:r>
                        <a:rPr lang="en-GB" sz="1400" dirty="0"/>
                        <a:t>We will be continuing to work on using conjunctions and expanded noun phrases in story telling to elaborate further on our ideas to create a clear, engaging picture for our reader. We will then go on to explore how information can be organised into sections and use this to create our own non-chronological report on an animal of </a:t>
                      </a:r>
                      <a:r>
                        <a:rPr lang="en-GB" sz="1400"/>
                        <a:t>their choice.</a:t>
                      </a:r>
                      <a:endParaRPr lang="en-GB" sz="1400" dirty="0"/>
                    </a:p>
                    <a:p>
                      <a:pPr algn="l">
                        <a:spcAft>
                          <a:spcPts val="0"/>
                        </a:spcAft>
                      </a:pP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2096362159"/>
              </p:ext>
            </p:extLst>
          </p:nvPr>
        </p:nvGraphicFramePr>
        <p:xfrm>
          <a:off x="8198698" y="208975"/>
          <a:ext cx="3792164" cy="2264683"/>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03828">
                <a:tc>
                  <a:txBody>
                    <a:bodyPr/>
                    <a:lstStyle/>
                    <a:p>
                      <a:r>
                        <a:rPr lang="en-GB" dirty="0"/>
                        <a:t>Maths</a:t>
                      </a:r>
                    </a:p>
                  </a:txBody>
                  <a:tcPr anchor="ctr"/>
                </a:tc>
                <a:extLst>
                  <a:ext uri="{0D108BD9-81ED-4DB2-BD59-A6C34878D82A}">
                    <a16:rowId xmlns:a16="http://schemas.microsoft.com/office/drawing/2014/main" val="1786578608"/>
                  </a:ext>
                </a:extLst>
              </a:tr>
              <a:tr h="1898923">
                <a:tc>
                  <a:txBody>
                    <a:bodyPr/>
                    <a:lstStyle/>
                    <a:p>
                      <a:r>
                        <a:rPr lang="en-GB" sz="1400" dirty="0"/>
                        <a:t>In Maths we will be moving on to explore more formal written methods of addition and subtraction, including crossing over tens boundaries. We will apply this to solving simple word problems. We will then begin to tell the time to the nearest 15 minutes.</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3203542936"/>
              </p:ext>
            </p:extLst>
          </p:nvPr>
        </p:nvGraphicFramePr>
        <p:xfrm>
          <a:off x="201136" y="1421127"/>
          <a:ext cx="4163471" cy="1986508"/>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latin typeface="+mn-lt"/>
                        </a:rPr>
                        <a:t>We will begin this half term by revisiting the five senses. We will also explore how other senses adapt when one is lost, for example how those visually impaired use touch to navigate their everyday life. We will be looking at how to maintain a healthy lifestyle by exploring the main food groups and why they are important, as well as regular exercise.</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1000887415"/>
              </p:ext>
            </p:extLst>
          </p:nvPr>
        </p:nvGraphicFramePr>
        <p:xfrm>
          <a:off x="201135" y="3525027"/>
          <a:ext cx="4163471" cy="1737360"/>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251401">
                <a:tc>
                  <a:txBody>
                    <a:bodyPr/>
                    <a:lstStyle/>
                    <a:p>
                      <a:r>
                        <a:rPr lang="en-GB" dirty="0"/>
                        <a:t>History / Geography </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will be studying the life of Florence Nightingale and how her work in medicine changed medical care then and how it still has an impact today. In Geography, we will be identifying the differences between climates and countries as well as seas and oceans. We will then go on to explore different climates.</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2876010578"/>
              </p:ext>
            </p:extLst>
          </p:nvPr>
        </p:nvGraphicFramePr>
        <p:xfrm>
          <a:off x="226936" y="5379779"/>
          <a:ext cx="4163471" cy="1250214"/>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266223">
                <a:tc>
                  <a:txBody>
                    <a:bodyPr/>
                    <a:lstStyle/>
                    <a:p>
                      <a:r>
                        <a:rPr lang="en-GB" dirty="0"/>
                        <a:t>Art </a:t>
                      </a:r>
                    </a:p>
                  </a:txBody>
                  <a:tcPr anchor="ctr"/>
                </a:tc>
                <a:extLst>
                  <a:ext uri="{0D108BD9-81ED-4DB2-BD59-A6C34878D82A}">
                    <a16:rowId xmlns:a16="http://schemas.microsoft.com/office/drawing/2014/main" val="1786578608"/>
                  </a:ext>
                </a:extLst>
              </a:tr>
              <a:tr h="884454">
                <a:tc>
                  <a:txBody>
                    <a:bodyPr/>
                    <a:lstStyle/>
                    <a:p>
                      <a:r>
                        <a:rPr lang="en-GB" sz="1400" b="0" dirty="0"/>
                        <a:t>We will be looking at the paintings of John </a:t>
                      </a:r>
                      <a:r>
                        <a:rPr lang="en-GB" sz="1400" b="0" dirty="0" err="1"/>
                        <a:t>Ndambo</a:t>
                      </a:r>
                      <a:r>
                        <a:rPr lang="en-GB" sz="1400" b="0" dirty="0"/>
                        <a:t> and creating our own African-inspired landscape art based on his work.</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2512736579"/>
              </p:ext>
            </p:extLst>
          </p:nvPr>
        </p:nvGraphicFramePr>
        <p:xfrm>
          <a:off x="4485032" y="2618959"/>
          <a:ext cx="3665806" cy="1462296"/>
        </p:xfrm>
        <a:graphic>
          <a:graphicData uri="http://schemas.openxmlformats.org/drawingml/2006/table">
            <a:tbl>
              <a:tblPr firstRow="1" bandRow="1">
                <a:tableStyleId>{93296810-A885-4BE3-A3E7-6D5BEEA58F35}</a:tableStyleId>
              </a:tblPr>
              <a:tblGrid>
                <a:gridCol w="3665806">
                  <a:extLst>
                    <a:ext uri="{9D8B030D-6E8A-4147-A177-3AD203B41FA5}">
                      <a16:colId xmlns:a16="http://schemas.microsoft.com/office/drawing/2014/main" val="1337843456"/>
                    </a:ext>
                  </a:extLst>
                </a:gridCol>
              </a:tblGrid>
              <a:tr h="312220">
                <a:tc>
                  <a:txBody>
                    <a:bodyPr/>
                    <a:lstStyle/>
                    <a:p>
                      <a:r>
                        <a:rPr lang="en-GB" dirty="0"/>
                        <a:t>RE</a:t>
                      </a:r>
                    </a:p>
                  </a:txBody>
                  <a:tcPr anchor="ctr"/>
                </a:tc>
                <a:extLst>
                  <a:ext uri="{0D108BD9-81ED-4DB2-BD59-A6C34878D82A}">
                    <a16:rowId xmlns:a16="http://schemas.microsoft.com/office/drawing/2014/main" val="1786578608"/>
                  </a:ext>
                </a:extLst>
              </a:tr>
              <a:tr h="10965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We will be looking at what might be found in a synagogue and why these might be important to Jewish people.  We will also explore what happens at a synagogue as a place of worship.</a:t>
                      </a: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1561571592"/>
              </p:ext>
            </p:extLst>
          </p:nvPr>
        </p:nvGraphicFramePr>
        <p:xfrm>
          <a:off x="8250348" y="2618958"/>
          <a:ext cx="3740513" cy="1534221"/>
        </p:xfrm>
        <a:graphic>
          <a:graphicData uri="http://schemas.openxmlformats.org/drawingml/2006/table">
            <a:tbl>
              <a:tblPr firstRow="1" bandRow="1">
                <a:tableStyleId>{93296810-A885-4BE3-A3E7-6D5BEEA58F35}</a:tableStyleId>
              </a:tblPr>
              <a:tblGrid>
                <a:gridCol w="3740513">
                  <a:extLst>
                    <a:ext uri="{9D8B030D-6E8A-4147-A177-3AD203B41FA5}">
                      <a16:colId xmlns:a16="http://schemas.microsoft.com/office/drawing/2014/main" val="1337843456"/>
                    </a:ext>
                  </a:extLst>
                </a:gridCol>
              </a:tblGrid>
              <a:tr h="293835">
                <a:tc>
                  <a:txBody>
                    <a:bodyPr/>
                    <a:lstStyle/>
                    <a:p>
                      <a:r>
                        <a:rPr lang="en-GB" dirty="0"/>
                        <a:t>Computing</a:t>
                      </a:r>
                    </a:p>
                  </a:txBody>
                  <a:tcPr anchor="ctr"/>
                </a:tc>
                <a:extLst>
                  <a:ext uri="{0D108BD9-81ED-4DB2-BD59-A6C34878D82A}">
                    <a16:rowId xmlns:a16="http://schemas.microsoft.com/office/drawing/2014/main" val="1786578608"/>
                  </a:ext>
                </a:extLst>
              </a:tr>
              <a:tr h="1168461">
                <a:tc>
                  <a:txBody>
                    <a:bodyPr/>
                    <a:lstStyle/>
                    <a:p>
                      <a:r>
                        <a:rPr lang="en-GB" sz="1400" kern="1200" dirty="0">
                          <a:solidFill>
                            <a:schemeClr val="dk1"/>
                          </a:solidFill>
                          <a:effectLst/>
                          <a:latin typeface="+mn-lt"/>
                          <a:ea typeface="+mn-ea"/>
                          <a:cs typeface="+mn-cs"/>
                        </a:rPr>
                        <a:t>We will be using computers to digitally compose music. We will look at how we can create and edit different layers of sound to compose a song.</a:t>
                      </a:r>
                    </a:p>
                  </a:txBody>
                  <a:tcPr marL="114300" marR="114300" marT="0" marB="0"/>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2004561890"/>
              </p:ext>
            </p:extLst>
          </p:nvPr>
        </p:nvGraphicFramePr>
        <p:xfrm>
          <a:off x="4446316" y="4174282"/>
          <a:ext cx="2578150" cy="2590800"/>
        </p:xfrm>
        <a:graphic>
          <a:graphicData uri="http://schemas.openxmlformats.org/drawingml/2006/table">
            <a:tbl>
              <a:tblPr firstRow="1" bandRow="1">
                <a:tableStyleId>{93296810-A885-4BE3-A3E7-6D5BEEA58F35}</a:tableStyleId>
              </a:tblPr>
              <a:tblGrid>
                <a:gridCol w="2578150">
                  <a:extLst>
                    <a:ext uri="{9D8B030D-6E8A-4147-A177-3AD203B41FA5}">
                      <a16:colId xmlns:a16="http://schemas.microsoft.com/office/drawing/2014/main" val="1337843456"/>
                    </a:ext>
                  </a:extLst>
                </a:gridCol>
              </a:tblGrid>
              <a:tr h="142636">
                <a:tc>
                  <a:txBody>
                    <a:bodyPr/>
                    <a:lstStyle/>
                    <a:p>
                      <a:r>
                        <a:rPr lang="en-GB" dirty="0"/>
                        <a:t>PSHE</a:t>
                      </a:r>
                    </a:p>
                  </a:txBody>
                  <a:tcPr anchor="ctr"/>
                </a:tc>
                <a:extLst>
                  <a:ext uri="{0D108BD9-81ED-4DB2-BD59-A6C34878D82A}">
                    <a16:rowId xmlns:a16="http://schemas.microsoft.com/office/drawing/2014/main" val="1786578608"/>
                  </a:ext>
                </a:extLst>
              </a:tr>
              <a:tr h="1849328">
                <a:tc>
                  <a:txBody>
                    <a:bodyPr/>
                    <a:lstStyle/>
                    <a:p>
                      <a:r>
                        <a:rPr lang="en-GB" sz="1400" dirty="0"/>
                        <a:t>We will be exploring dreams and goals. We will be talking about motivation and why this is important to meet a goal. We will be linking this in to our Science work on staying healthy and having fitness goals to motivate us. We will also look at how working together can help motivate us.</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570754835"/>
              </p:ext>
            </p:extLst>
          </p:nvPr>
        </p:nvGraphicFramePr>
        <p:xfrm>
          <a:off x="7106177" y="4174282"/>
          <a:ext cx="2288342" cy="2590800"/>
        </p:xfrm>
        <a:graphic>
          <a:graphicData uri="http://schemas.openxmlformats.org/drawingml/2006/table">
            <a:tbl>
              <a:tblPr firstRow="1" bandRow="1">
                <a:tableStyleId>{93296810-A885-4BE3-A3E7-6D5BEEA58F35}</a:tableStyleId>
              </a:tblPr>
              <a:tblGrid>
                <a:gridCol w="2288342">
                  <a:extLst>
                    <a:ext uri="{9D8B030D-6E8A-4147-A177-3AD203B41FA5}">
                      <a16:colId xmlns:a16="http://schemas.microsoft.com/office/drawing/2014/main" val="1337843456"/>
                    </a:ext>
                  </a:extLst>
                </a:gridCol>
              </a:tblGrid>
              <a:tr h="499977">
                <a:tc>
                  <a:txBody>
                    <a:bodyPr/>
                    <a:lstStyle/>
                    <a:p>
                      <a:r>
                        <a:rPr lang="en-GB" dirty="0"/>
                        <a:t>PE</a:t>
                      </a:r>
                    </a:p>
                  </a:txBody>
                  <a:tcPr anchor="ctr"/>
                </a:tc>
                <a:extLst>
                  <a:ext uri="{0D108BD9-81ED-4DB2-BD59-A6C34878D82A}">
                    <a16:rowId xmlns:a16="http://schemas.microsoft.com/office/drawing/2014/main" val="1786578608"/>
                  </a:ext>
                </a:extLst>
              </a:tr>
              <a:tr h="2090823">
                <a:tc>
                  <a:txBody>
                    <a:bodyPr/>
                    <a:lstStyle/>
                    <a:p>
                      <a:r>
                        <a:rPr lang="en-GB" sz="1400" dirty="0"/>
                        <a:t>We will be having our annual swimming sessions, where we will be revisiting water safety as well as developing our swimming skills in a variety of different strokes.</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530466378"/>
              </p:ext>
            </p:extLst>
          </p:nvPr>
        </p:nvGraphicFramePr>
        <p:xfrm>
          <a:off x="9496926" y="4174283"/>
          <a:ext cx="2493935" cy="2533274"/>
        </p:xfrm>
        <a:graphic>
          <a:graphicData uri="http://schemas.openxmlformats.org/drawingml/2006/table">
            <a:tbl>
              <a:tblPr firstRow="1" bandRow="1">
                <a:tableStyleId>{93296810-A885-4BE3-A3E7-6D5BEEA58F35}</a:tableStyleId>
              </a:tblPr>
              <a:tblGrid>
                <a:gridCol w="2493935">
                  <a:extLst>
                    <a:ext uri="{9D8B030D-6E8A-4147-A177-3AD203B41FA5}">
                      <a16:colId xmlns:a16="http://schemas.microsoft.com/office/drawing/2014/main" val="1337843456"/>
                    </a:ext>
                  </a:extLst>
                </a:gridCol>
              </a:tblGrid>
              <a:tr h="464708">
                <a:tc>
                  <a:txBody>
                    <a:bodyPr/>
                    <a:lstStyle/>
                    <a:p>
                      <a:r>
                        <a:rPr lang="en-GB" dirty="0"/>
                        <a:t>Music</a:t>
                      </a:r>
                    </a:p>
                  </a:txBody>
                  <a:tcPr anchor="ctr"/>
                </a:tc>
                <a:extLst>
                  <a:ext uri="{0D108BD9-81ED-4DB2-BD59-A6C34878D82A}">
                    <a16:rowId xmlns:a16="http://schemas.microsoft.com/office/drawing/2014/main" val="1786578608"/>
                  </a:ext>
                </a:extLst>
              </a:tr>
              <a:tr h="2068566">
                <a:tc>
                  <a:txBody>
                    <a:bodyPr/>
                    <a:lstStyle/>
                    <a:p>
                      <a:r>
                        <a:rPr lang="en-GB" sz="1400" i="0" kern="1200" dirty="0">
                          <a:solidFill>
                            <a:schemeClr val="dk1"/>
                          </a:solidFill>
                          <a:effectLst/>
                          <a:latin typeface="+mn-lt"/>
                          <a:ea typeface="+mn-ea"/>
                          <a:cs typeface="+mn-cs"/>
                        </a:rPr>
                        <a:t>Music will be continuing with Mr Randall and for this this half term, we will be learning to play the ukulele! We will be developing our composing skills by using inspiration from our environment.</a:t>
                      </a:r>
                      <a:endParaRPr lang="en-GB" sz="1400" i="0" dirty="0"/>
                    </a:p>
                  </a:txBody>
                  <a:tcPr/>
                </a:tc>
                <a:extLst>
                  <a:ext uri="{0D108BD9-81ED-4DB2-BD59-A6C34878D82A}">
                    <a16:rowId xmlns:a16="http://schemas.microsoft.com/office/drawing/2014/main" val="2171682978"/>
                  </a:ext>
                </a:extLst>
              </a:tr>
            </a:tbl>
          </a:graphicData>
        </a:graphic>
      </p:graphicFrame>
      <p:pic>
        <p:nvPicPr>
          <p:cNvPr id="2" name="Picture 2" descr="What are the main food groups? - BBC ...">
            <a:extLst>
              <a:ext uri="{FF2B5EF4-FFF2-40B4-BE49-F238E27FC236}">
                <a16:creationId xmlns:a16="http://schemas.microsoft.com/office/drawing/2014/main" id="{4425020B-F5C7-F586-358B-08CB88A92E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2170" y="275670"/>
            <a:ext cx="1055349" cy="1055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ef0bf6a2a14470e3b5e2ad02e30ed154">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583d56ebc0e15480acd9c1a0f75b7ea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FD2BC8FF-D64D-430B-B35D-F2C5F72C9672}">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elements/1.1/"/>
    <ds:schemaRef ds:uri="http://purl.org/dc/dcmitype/"/>
    <ds:schemaRef ds:uri="6ae68591-fc20-448c-9be0-09cb04b1408e"/>
    <ds:schemaRef ds:uri="http://www.w3.org/XML/1998/namespace"/>
    <ds:schemaRef ds:uri="http://schemas.openxmlformats.org/package/2006/metadata/core-properties"/>
    <ds:schemaRef ds:uri="9788b7d8-3b5c-4b09-8cf8-14acf47762f7"/>
    <ds:schemaRef ds:uri="6749df9f-eb47-44f2-be0e-f72bd5306b52"/>
    <ds:schemaRef ds:uri="ea49b8bd-d29e-4d46-aff1-e5ae5b220632"/>
  </ds:schemaRefs>
</ds:datastoreItem>
</file>

<file path=customXml/itemProps3.xml><?xml version="1.0" encoding="utf-8"?>
<ds:datastoreItem xmlns:ds="http://schemas.openxmlformats.org/officeDocument/2006/customXml" ds:itemID="{626BAEF2-DFA3-4BEB-B739-66A24FA36834}"/>
</file>

<file path=docProps/app.xml><?xml version="1.0" encoding="utf-8"?>
<Properties xmlns="http://schemas.openxmlformats.org/officeDocument/2006/extended-properties" xmlns:vt="http://schemas.openxmlformats.org/officeDocument/2006/docPropsVTypes">
  <TotalTime>1827</TotalTime>
  <Words>472</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Dan Cumberland</cp:lastModifiedBy>
  <cp:revision>71</cp:revision>
  <dcterms:created xsi:type="dcterms:W3CDTF">2022-01-07T10:34:56Z</dcterms:created>
  <dcterms:modified xsi:type="dcterms:W3CDTF">2026-01-06T16:42:50Z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