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varScale="1">
        <p:scale>
          <a:sx n="63" d="100"/>
          <a:sy n="63" d="100"/>
        </p:scale>
        <p:origin x="80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04/03/2024</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04/03/2024</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04/03/2024</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04/03/2024</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04/03/2024</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04/03/2024</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04/03/2024</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04/03/2024</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04/03/2024</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04/03/2024</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04/03/2024</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04/03/2024</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208975"/>
            <a:ext cx="4163470" cy="1098501"/>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rPr>
              <a:t>Spring Term 2 – 2024  – Nursery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Calibri" panose="020F0502020204030204" pitchFamily="34" charset="0"/>
              </a:rPr>
              <a:t>Animals </a:t>
            </a:r>
            <a:endParaRPr lang="en-GB" altLang="en-US" sz="2800" dirty="0">
              <a:solidFill>
                <a:srgbClr val="000000"/>
              </a:solidFill>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rgbClr val="000000"/>
                </a:solidFill>
                <a:effectLst/>
                <a:latin typeface="Calibri" panose="020F0502020204030204" pitchFamily="34" charset="0"/>
              </a:rPr>
              <a:t>Our World </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rgbClr val="000000"/>
              </a:solidFill>
              <a:effectLst/>
              <a:latin typeface="Bernard MT Condensed" panose="020508060609050204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753179220"/>
              </p:ext>
            </p:extLst>
          </p:nvPr>
        </p:nvGraphicFramePr>
        <p:xfrm>
          <a:off x="4464117" y="208976"/>
          <a:ext cx="3686721" cy="2284124"/>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69248">
                <a:tc>
                  <a:txBody>
                    <a:bodyPr/>
                    <a:lstStyle/>
                    <a:p>
                      <a:r>
                        <a:rPr lang="en-GB" dirty="0"/>
                        <a:t>Literacy  (Books) </a:t>
                      </a:r>
                    </a:p>
                  </a:txBody>
                  <a:tcPr anchor="ctr"/>
                </a:tc>
                <a:extLst>
                  <a:ext uri="{0D108BD9-81ED-4DB2-BD59-A6C34878D82A}">
                    <a16:rowId xmlns:a16="http://schemas.microsoft.com/office/drawing/2014/main" val="1786578608"/>
                  </a:ext>
                </a:extLst>
              </a:tr>
              <a:tr h="1914876">
                <a:tc>
                  <a:txBody>
                    <a:bodyPr/>
                    <a:lstStyle/>
                    <a:p>
                      <a:r>
                        <a:rPr lang="en-GB" sz="1350" dirty="0"/>
                        <a:t>We will be focusing on ‘Giraffes Cant Dance’ as part of Giraffe week. </a:t>
                      </a:r>
                    </a:p>
                    <a:p>
                      <a:r>
                        <a:rPr lang="en-GB" sz="1350" dirty="0"/>
                        <a:t>Our focus has been some classic stories where we can read it over and over and do activities that match the words so that we are really focusing in on what is happening. </a:t>
                      </a:r>
                    </a:p>
                    <a:p>
                      <a:r>
                        <a:rPr lang="en-GB" sz="1350" dirty="0"/>
                        <a:t>We are teaching the children to hold books correctly and turn one page at a time, left to right. </a:t>
                      </a:r>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4186368436"/>
              </p:ext>
            </p:extLst>
          </p:nvPr>
        </p:nvGraphicFramePr>
        <p:xfrm>
          <a:off x="8198698" y="208975"/>
          <a:ext cx="3792164" cy="2298480"/>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51404">
                <a:tc>
                  <a:txBody>
                    <a:bodyPr/>
                    <a:lstStyle/>
                    <a:p>
                      <a:r>
                        <a:rPr lang="en-GB" dirty="0"/>
                        <a:t>Numeracy (Maths) </a:t>
                      </a:r>
                    </a:p>
                  </a:txBody>
                  <a:tcPr anchor="ctr"/>
                </a:tc>
                <a:extLst>
                  <a:ext uri="{0D108BD9-81ED-4DB2-BD59-A6C34878D82A}">
                    <a16:rowId xmlns:a16="http://schemas.microsoft.com/office/drawing/2014/main" val="1786578608"/>
                  </a:ext>
                </a:extLst>
              </a:tr>
              <a:tr h="1932720">
                <a:tc>
                  <a:txBody>
                    <a:bodyPr/>
                    <a:lstStyle/>
                    <a:p>
                      <a:r>
                        <a:rPr lang="en-GB" sz="1400" dirty="0"/>
                        <a:t>We are now beginning to look at patterns and different texture patterns such as stripe or animal print. </a:t>
                      </a:r>
                      <a:br>
                        <a:rPr lang="en-GB" sz="1400" dirty="0"/>
                      </a:br>
                      <a:r>
                        <a:rPr lang="en-GB" sz="1400" dirty="0"/>
                        <a:t>We continue to work on our counting and also looking at introducing time in a way that we can retell an event in sequence so what happened ‘first’, ‘next’, ‘then’ and ‘last’ </a:t>
                      </a:r>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2392667098"/>
              </p:ext>
            </p:extLst>
          </p:nvPr>
        </p:nvGraphicFramePr>
        <p:xfrm>
          <a:off x="201137" y="1307476"/>
          <a:ext cx="4163471" cy="1773245"/>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01548">
                <a:tc>
                  <a:txBody>
                    <a:bodyPr/>
                    <a:lstStyle/>
                    <a:p>
                      <a:r>
                        <a:rPr lang="en-GB" dirty="0"/>
                        <a:t>Listening and Reading</a:t>
                      </a:r>
                    </a:p>
                  </a:txBody>
                  <a:tcPr anchor="ctr"/>
                </a:tc>
                <a:extLst>
                  <a:ext uri="{0D108BD9-81ED-4DB2-BD59-A6C34878D82A}">
                    <a16:rowId xmlns:a16="http://schemas.microsoft.com/office/drawing/2014/main" val="1786578608"/>
                  </a:ext>
                </a:extLst>
              </a:tr>
              <a:tr h="1371697">
                <a:tc>
                  <a:txBody>
                    <a:bodyPr/>
                    <a:lstStyle/>
                    <a:p>
                      <a:r>
                        <a:rPr lang="en-GB" sz="1400" dirty="0"/>
                        <a:t>Our little </a:t>
                      </a:r>
                      <a:r>
                        <a:rPr lang="en-GB" sz="1400" dirty="0" err="1"/>
                        <a:t>wandle</a:t>
                      </a:r>
                      <a:r>
                        <a:rPr lang="en-GB" sz="1400" dirty="0"/>
                        <a:t> sessions now include small group sessions with our phonics lead and also looking at letters and logos in different ways. We will enjoy </a:t>
                      </a:r>
                      <a:r>
                        <a:rPr lang="en-GB" sz="1400" dirty="0" err="1"/>
                        <a:t>whats</a:t>
                      </a:r>
                      <a:r>
                        <a:rPr lang="en-GB" sz="1400" dirty="0"/>
                        <a:t> in the box items beginning with a specific sound. </a:t>
                      </a:r>
                    </a:p>
                    <a:p>
                      <a:r>
                        <a:rPr lang="en-GB" sz="1400" dirty="0"/>
                        <a:t>We will celebrate National Festival of Stories with 5 stories and activities to match. </a:t>
                      </a: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3845919080"/>
              </p:ext>
            </p:extLst>
          </p:nvPr>
        </p:nvGraphicFramePr>
        <p:xfrm>
          <a:off x="201137" y="3148933"/>
          <a:ext cx="4163471" cy="1790127"/>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18527">
                <a:tc>
                  <a:txBody>
                    <a:bodyPr/>
                    <a:lstStyle/>
                    <a:p>
                      <a:r>
                        <a:rPr lang="en-GB" dirty="0"/>
                        <a:t>Communication and Language </a:t>
                      </a:r>
                    </a:p>
                  </a:txBody>
                  <a:tcPr anchor="ctr"/>
                </a:tc>
                <a:extLst>
                  <a:ext uri="{0D108BD9-81ED-4DB2-BD59-A6C34878D82A}">
                    <a16:rowId xmlns:a16="http://schemas.microsoft.com/office/drawing/2014/main" val="1786578608"/>
                  </a:ext>
                </a:extLst>
              </a:tr>
              <a:tr h="1354718">
                <a:tc>
                  <a:txBody>
                    <a:bodyPr/>
                    <a:lstStyle/>
                    <a:p>
                      <a:r>
                        <a:rPr lang="en-GB" sz="1400" dirty="0"/>
                        <a:t>All staff have completed talking tennis training where we will look at expanding what the children hear and say with some describing words and doing words. We are getting the children to think to answers to questions such as why did that happen or what do you think might happen next. </a:t>
                      </a:r>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350392853"/>
              </p:ext>
            </p:extLst>
          </p:nvPr>
        </p:nvGraphicFramePr>
        <p:xfrm>
          <a:off x="201137" y="4990390"/>
          <a:ext cx="4163471" cy="1786928"/>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394369">
                <a:tc>
                  <a:txBody>
                    <a:bodyPr/>
                    <a:lstStyle/>
                    <a:p>
                      <a:r>
                        <a:rPr lang="en-GB" dirty="0"/>
                        <a:t>PSED </a:t>
                      </a:r>
                    </a:p>
                  </a:txBody>
                  <a:tcPr anchor="ctr"/>
                </a:tc>
                <a:extLst>
                  <a:ext uri="{0D108BD9-81ED-4DB2-BD59-A6C34878D82A}">
                    <a16:rowId xmlns:a16="http://schemas.microsoft.com/office/drawing/2014/main" val="1786578608"/>
                  </a:ext>
                </a:extLst>
              </a:tr>
              <a:tr h="1392559">
                <a:tc>
                  <a:txBody>
                    <a:bodyPr/>
                    <a:lstStyle/>
                    <a:p>
                      <a:r>
                        <a:rPr lang="en-GB" sz="1400" dirty="0"/>
                        <a:t>We are looking to embed our golden rules. We want the children to be able to talk about the golden rules and explain what they are and how they work. </a:t>
                      </a:r>
                      <a:br>
                        <a:rPr lang="en-GB" sz="1400" dirty="0"/>
                      </a:br>
                      <a:r>
                        <a:rPr lang="en-GB" sz="1400" dirty="0"/>
                        <a:t>We are working on forming friendships now that the children all know each other and looking at what makes a good friend. </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3397860109"/>
              </p:ext>
            </p:extLst>
          </p:nvPr>
        </p:nvGraphicFramePr>
        <p:xfrm>
          <a:off x="4464117" y="2618959"/>
          <a:ext cx="3686721" cy="1773246"/>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71086">
                <a:tc>
                  <a:txBody>
                    <a:bodyPr/>
                    <a:lstStyle/>
                    <a:p>
                      <a:r>
                        <a:rPr lang="en-GB" dirty="0"/>
                        <a:t>Understanding the World </a:t>
                      </a:r>
                    </a:p>
                  </a:txBody>
                  <a:tcPr anchor="ctr"/>
                </a:tc>
                <a:extLst>
                  <a:ext uri="{0D108BD9-81ED-4DB2-BD59-A6C34878D82A}">
                    <a16:rowId xmlns:a16="http://schemas.microsoft.com/office/drawing/2014/main" val="1786578608"/>
                  </a:ext>
                </a:extLst>
              </a:tr>
              <a:tr h="1402160">
                <a:tc>
                  <a:txBody>
                    <a:bodyPr/>
                    <a:lstStyle/>
                    <a:p>
                      <a:r>
                        <a:rPr lang="en-GB" sz="1400" dirty="0"/>
                        <a:t>We will plant our sunflowers for World Down syndrome day, watching them grow then taking them home for the Easter break. We look at life cycles of a plant. </a:t>
                      </a:r>
                    </a:p>
                    <a:p>
                      <a:r>
                        <a:rPr lang="en-GB" sz="1400" dirty="0"/>
                        <a:t>We are learning to talk about our families and home and our houses with confidence. </a:t>
                      </a:r>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4016877341"/>
              </p:ext>
            </p:extLst>
          </p:nvPr>
        </p:nvGraphicFramePr>
        <p:xfrm>
          <a:off x="8198698" y="2618958"/>
          <a:ext cx="3792164" cy="1773246"/>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71086">
                <a:tc>
                  <a:txBody>
                    <a:bodyPr/>
                    <a:lstStyle/>
                    <a:p>
                      <a:r>
                        <a:rPr lang="en-GB" dirty="0"/>
                        <a:t>Expressive Arts </a:t>
                      </a:r>
                    </a:p>
                  </a:txBody>
                  <a:tcPr anchor="ctr"/>
                </a:tc>
                <a:extLst>
                  <a:ext uri="{0D108BD9-81ED-4DB2-BD59-A6C34878D82A}">
                    <a16:rowId xmlns:a16="http://schemas.microsoft.com/office/drawing/2014/main" val="1786578608"/>
                  </a:ext>
                </a:extLst>
              </a:tr>
              <a:tr h="1402160">
                <a:tc>
                  <a:txBody>
                    <a:bodyPr/>
                    <a:lstStyle/>
                    <a:p>
                      <a:r>
                        <a:rPr lang="en-GB" sz="1400" dirty="0"/>
                        <a:t>We want the children to begin to talk about what they are making and why. Children have their own ideas and will embrace this. We will use different materials, blocks to create small world and different colours in art work. </a:t>
                      </a:r>
                    </a:p>
                    <a:p>
                      <a:r>
                        <a:rPr lang="en-GB" sz="1400" dirty="0"/>
                        <a:t>We will learn different ways to move to music. </a:t>
                      </a:r>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2157772090"/>
              </p:ext>
            </p:extLst>
          </p:nvPr>
        </p:nvGraphicFramePr>
        <p:xfrm>
          <a:off x="4464116" y="4473058"/>
          <a:ext cx="1987309" cy="4168246"/>
        </p:xfrm>
        <a:graphic>
          <a:graphicData uri="http://schemas.openxmlformats.org/drawingml/2006/table">
            <a:tbl>
              <a:tblPr firstRow="1" bandRow="1">
                <a:tableStyleId>{93296810-A885-4BE3-A3E7-6D5BEEA58F35}</a:tableStyleId>
              </a:tblPr>
              <a:tblGrid>
                <a:gridCol w="1987309">
                  <a:extLst>
                    <a:ext uri="{9D8B030D-6E8A-4147-A177-3AD203B41FA5}">
                      <a16:colId xmlns:a16="http://schemas.microsoft.com/office/drawing/2014/main" val="1337843456"/>
                    </a:ext>
                  </a:extLst>
                </a:gridCol>
              </a:tblGrid>
              <a:tr h="443502">
                <a:tc>
                  <a:txBody>
                    <a:bodyPr/>
                    <a:lstStyle/>
                    <a:p>
                      <a:r>
                        <a:rPr lang="en-GB" dirty="0"/>
                        <a:t>Gross Motor</a:t>
                      </a:r>
                    </a:p>
                  </a:txBody>
                  <a:tcPr anchor="ctr"/>
                </a:tc>
                <a:extLst>
                  <a:ext uri="{0D108BD9-81ED-4DB2-BD59-A6C34878D82A}">
                    <a16:rowId xmlns:a16="http://schemas.microsoft.com/office/drawing/2014/main" val="1786578608"/>
                  </a:ext>
                </a:extLst>
              </a:tr>
              <a:tr h="1862372">
                <a:tc>
                  <a:txBody>
                    <a:bodyPr/>
                    <a:lstStyle/>
                    <a:p>
                      <a:r>
                        <a:rPr lang="en-GB" sz="1400" dirty="0"/>
                        <a:t>We begin to introduce strength to our gross motor skills which includes hanging with our hands, rolling large tyres and bending to pick up things. This improves core strength. </a:t>
                      </a:r>
                    </a:p>
                  </a:txBody>
                  <a:tcPr/>
                </a:tc>
                <a:extLst>
                  <a:ext uri="{0D108BD9-81ED-4DB2-BD59-A6C34878D82A}">
                    <a16:rowId xmlns:a16="http://schemas.microsoft.com/office/drawing/2014/main" val="2171682978"/>
                  </a:ext>
                </a:extLst>
              </a:tr>
              <a:tr h="1862372">
                <a:tc>
                  <a:txBody>
                    <a:bodyPr/>
                    <a:lstStyle/>
                    <a:p>
                      <a:endParaRPr lang="en-GB" sz="1400" dirty="0"/>
                    </a:p>
                  </a:txBody>
                  <a:tcPr/>
                </a:tc>
                <a:extLst>
                  <a:ext uri="{0D108BD9-81ED-4DB2-BD59-A6C34878D82A}">
                    <a16:rowId xmlns:a16="http://schemas.microsoft.com/office/drawing/2014/main" val="2193537015"/>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1810259920"/>
              </p:ext>
            </p:extLst>
          </p:nvPr>
        </p:nvGraphicFramePr>
        <p:xfrm>
          <a:off x="6512767" y="4472814"/>
          <a:ext cx="1647811" cy="2307720"/>
        </p:xfrm>
        <a:graphic>
          <a:graphicData uri="http://schemas.openxmlformats.org/drawingml/2006/table">
            <a:tbl>
              <a:tblPr firstRow="1" bandRow="1">
                <a:tableStyleId>{93296810-A885-4BE3-A3E7-6D5BEEA58F35}</a:tableStyleId>
              </a:tblPr>
              <a:tblGrid>
                <a:gridCol w="1647811">
                  <a:extLst>
                    <a:ext uri="{9D8B030D-6E8A-4147-A177-3AD203B41FA5}">
                      <a16:colId xmlns:a16="http://schemas.microsoft.com/office/drawing/2014/main" val="1337843456"/>
                    </a:ext>
                  </a:extLst>
                </a:gridCol>
              </a:tblGrid>
              <a:tr h="445348">
                <a:tc>
                  <a:txBody>
                    <a:bodyPr/>
                    <a:lstStyle/>
                    <a:p>
                      <a:r>
                        <a:rPr lang="en-GB" dirty="0"/>
                        <a:t>Fine Motor</a:t>
                      </a:r>
                    </a:p>
                  </a:txBody>
                  <a:tcPr anchor="ctr"/>
                </a:tc>
                <a:extLst>
                  <a:ext uri="{0D108BD9-81ED-4DB2-BD59-A6C34878D82A}">
                    <a16:rowId xmlns:a16="http://schemas.microsoft.com/office/drawing/2014/main" val="1786578608"/>
                  </a:ext>
                </a:extLst>
              </a:tr>
              <a:tr h="1862372">
                <a:tc>
                  <a:txBody>
                    <a:bodyPr/>
                    <a:lstStyle/>
                    <a:p>
                      <a:r>
                        <a:rPr lang="en-GB" sz="1400" dirty="0"/>
                        <a:t>This half term we work very hard on promoting good pen control and using a good grip, this is aided by finger gym activities for the muscles. </a:t>
                      </a:r>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98123333"/>
              </p:ext>
            </p:extLst>
          </p:nvPr>
        </p:nvGraphicFramePr>
        <p:xfrm>
          <a:off x="8221919" y="4467702"/>
          <a:ext cx="1835339" cy="2305874"/>
        </p:xfrm>
        <a:graphic>
          <a:graphicData uri="http://schemas.openxmlformats.org/drawingml/2006/table">
            <a:tbl>
              <a:tblPr firstRow="1" bandRow="1">
                <a:tableStyleId>{93296810-A885-4BE3-A3E7-6D5BEEA58F35}</a:tableStyleId>
              </a:tblPr>
              <a:tblGrid>
                <a:gridCol w="1835339">
                  <a:extLst>
                    <a:ext uri="{9D8B030D-6E8A-4147-A177-3AD203B41FA5}">
                      <a16:colId xmlns:a16="http://schemas.microsoft.com/office/drawing/2014/main" val="1337843456"/>
                    </a:ext>
                  </a:extLst>
                </a:gridCol>
              </a:tblGrid>
              <a:tr h="490795">
                <a:tc>
                  <a:txBody>
                    <a:bodyPr/>
                    <a:lstStyle/>
                    <a:p>
                      <a:r>
                        <a:rPr lang="en-GB" dirty="0"/>
                        <a:t>Events</a:t>
                      </a:r>
                    </a:p>
                  </a:txBody>
                  <a:tcPr anchor="ctr"/>
                </a:tc>
                <a:extLst>
                  <a:ext uri="{0D108BD9-81ED-4DB2-BD59-A6C34878D82A}">
                    <a16:rowId xmlns:a16="http://schemas.microsoft.com/office/drawing/2014/main" val="1786578608"/>
                  </a:ext>
                </a:extLst>
              </a:tr>
              <a:tr h="1815079">
                <a:tc>
                  <a:txBody>
                    <a:bodyPr/>
                    <a:lstStyle/>
                    <a:p>
                      <a:r>
                        <a:rPr lang="en-GB" sz="1400" i="0" kern="1200" dirty="0">
                          <a:solidFill>
                            <a:schemeClr val="dk1"/>
                          </a:solidFill>
                          <a:effectLst/>
                          <a:latin typeface="+mn-lt"/>
                          <a:ea typeface="+mn-ea"/>
                          <a:cs typeface="+mn-cs"/>
                        </a:rPr>
                        <a:t>World Book Day</a:t>
                      </a:r>
                    </a:p>
                    <a:p>
                      <a:endParaRPr lang="en-GB" sz="1400" i="0" kern="1200" dirty="0">
                        <a:solidFill>
                          <a:schemeClr val="dk1"/>
                        </a:solidFill>
                        <a:effectLst/>
                        <a:latin typeface="+mn-lt"/>
                        <a:ea typeface="+mn-ea"/>
                        <a:cs typeface="+mn-cs"/>
                      </a:endParaRPr>
                    </a:p>
                    <a:p>
                      <a:r>
                        <a:rPr lang="en-GB" sz="1400" i="0" kern="1200" dirty="0">
                          <a:solidFill>
                            <a:schemeClr val="dk1"/>
                          </a:solidFill>
                          <a:effectLst/>
                          <a:latin typeface="+mn-lt"/>
                          <a:ea typeface="+mn-ea"/>
                          <a:cs typeface="+mn-cs"/>
                        </a:rPr>
                        <a:t>Mothers Day</a:t>
                      </a:r>
                    </a:p>
                    <a:p>
                      <a:endParaRPr lang="en-GB" sz="1400" i="0" kern="1200" dirty="0">
                        <a:solidFill>
                          <a:schemeClr val="dk1"/>
                        </a:solidFill>
                        <a:effectLst/>
                        <a:latin typeface="+mn-lt"/>
                        <a:ea typeface="+mn-ea"/>
                        <a:cs typeface="+mn-cs"/>
                      </a:endParaRPr>
                    </a:p>
                    <a:p>
                      <a:r>
                        <a:rPr lang="en-GB" sz="1400" i="0" dirty="0"/>
                        <a:t>World Down Syndrome Day</a:t>
                      </a:r>
                    </a:p>
                    <a:p>
                      <a:endParaRPr lang="en-GB" sz="1400" i="0" dirty="0"/>
                    </a:p>
                    <a:p>
                      <a:r>
                        <a:rPr lang="en-GB" sz="1400" i="0" dirty="0"/>
                        <a:t>Giraffe Week </a:t>
                      </a:r>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733248883"/>
              </p:ext>
            </p:extLst>
          </p:nvPr>
        </p:nvGraphicFramePr>
        <p:xfrm>
          <a:off x="10118600" y="4469670"/>
          <a:ext cx="1868634" cy="2303906"/>
        </p:xfrm>
        <a:graphic>
          <a:graphicData uri="http://schemas.openxmlformats.org/drawingml/2006/table">
            <a:tbl>
              <a:tblPr firstRow="1" bandRow="1">
                <a:tableStyleId>{93296810-A885-4BE3-A3E7-6D5BEEA58F35}</a:tableStyleId>
              </a:tblPr>
              <a:tblGrid>
                <a:gridCol w="1868634">
                  <a:extLst>
                    <a:ext uri="{9D8B030D-6E8A-4147-A177-3AD203B41FA5}">
                      <a16:colId xmlns:a16="http://schemas.microsoft.com/office/drawing/2014/main" val="1337843456"/>
                    </a:ext>
                  </a:extLst>
                </a:gridCol>
              </a:tblGrid>
              <a:tr h="490238">
                <a:tc>
                  <a:txBody>
                    <a:bodyPr/>
                    <a:lstStyle/>
                    <a:p>
                      <a:r>
                        <a:rPr lang="en-GB" dirty="0"/>
                        <a:t>Key Dates</a:t>
                      </a:r>
                    </a:p>
                  </a:txBody>
                  <a:tcPr anchor="ctr"/>
                </a:tc>
                <a:extLst>
                  <a:ext uri="{0D108BD9-81ED-4DB2-BD59-A6C34878D82A}">
                    <a16:rowId xmlns:a16="http://schemas.microsoft.com/office/drawing/2014/main" val="1786578608"/>
                  </a:ext>
                </a:extLst>
              </a:tr>
              <a:tr h="1813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kern="1200" dirty="0">
                          <a:solidFill>
                            <a:schemeClr val="dk1"/>
                          </a:solidFill>
                          <a:effectLst/>
                          <a:latin typeface="+mn-lt"/>
                          <a:ea typeface="+mn-ea"/>
                          <a:cs typeface="+mn-cs"/>
                        </a:rPr>
                        <a:t>Easter holidays 29 March until 15</a:t>
                      </a:r>
                      <a:r>
                        <a:rPr lang="en-GB" sz="1300" kern="1200" baseline="30000" dirty="0">
                          <a:solidFill>
                            <a:schemeClr val="dk1"/>
                          </a:solidFill>
                          <a:effectLst/>
                          <a:latin typeface="+mn-lt"/>
                          <a:ea typeface="+mn-ea"/>
                          <a:cs typeface="+mn-cs"/>
                        </a:rPr>
                        <a:t>th</a:t>
                      </a:r>
                      <a:r>
                        <a:rPr lang="en-GB" sz="1300" kern="1200" dirty="0">
                          <a:solidFill>
                            <a:schemeClr val="dk1"/>
                          </a:solidFill>
                          <a:effectLst/>
                          <a:latin typeface="+mn-lt"/>
                          <a:ea typeface="+mn-ea"/>
                          <a:cs typeface="+mn-cs"/>
                        </a:rPr>
                        <a:t> April.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kern="1200" dirty="0">
                          <a:solidFill>
                            <a:schemeClr val="dk1"/>
                          </a:solidFill>
                          <a:effectLst/>
                          <a:latin typeface="+mn-lt"/>
                          <a:ea typeface="+mn-ea"/>
                          <a:cs typeface="+mn-cs"/>
                        </a:rPr>
                        <a:t>World Book Day – 7 March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kern="1200" dirty="0">
                          <a:solidFill>
                            <a:schemeClr val="dk1"/>
                          </a:solidFill>
                          <a:effectLst/>
                          <a:latin typeface="+mn-lt"/>
                          <a:ea typeface="+mn-ea"/>
                          <a:cs typeface="+mn-cs"/>
                        </a:rPr>
                        <a:t>Mothers </a:t>
                      </a:r>
                      <a:r>
                        <a:rPr lang="en-GB" sz="1300" kern="1200">
                          <a:solidFill>
                            <a:schemeClr val="dk1"/>
                          </a:solidFill>
                          <a:effectLst/>
                          <a:latin typeface="+mn-lt"/>
                          <a:ea typeface="+mn-ea"/>
                          <a:cs typeface="+mn-cs"/>
                        </a:rPr>
                        <a:t>Day afternoon tea – 11</a:t>
                      </a:r>
                      <a:r>
                        <a:rPr lang="en-GB" sz="1300" kern="1200" baseline="30000">
                          <a:solidFill>
                            <a:schemeClr val="dk1"/>
                          </a:solidFill>
                          <a:effectLst/>
                          <a:latin typeface="+mn-lt"/>
                          <a:ea typeface="+mn-ea"/>
                          <a:cs typeface="+mn-cs"/>
                        </a:rPr>
                        <a:t>th</a:t>
                      </a:r>
                      <a:r>
                        <a:rPr lang="en-GB" sz="1300" kern="1200">
                          <a:solidFill>
                            <a:schemeClr val="dk1"/>
                          </a:solidFill>
                          <a:effectLst/>
                          <a:latin typeface="+mn-lt"/>
                          <a:ea typeface="+mn-ea"/>
                          <a:cs typeface="+mn-cs"/>
                        </a:rPr>
                        <a:t> March. </a:t>
                      </a:r>
                      <a:endParaRPr lang="en-GB" sz="1300" kern="1200" dirty="0">
                        <a:solidFill>
                          <a:schemeClr val="dk1"/>
                        </a:solidFill>
                        <a:effectLst/>
                        <a:latin typeface="+mn-lt"/>
                        <a:ea typeface="+mn-ea"/>
                        <a:cs typeface="+mn-cs"/>
                      </a:endParaRPr>
                    </a:p>
                  </a:txBody>
                  <a:tcPr/>
                </a:tc>
                <a:extLst>
                  <a:ext uri="{0D108BD9-81ED-4DB2-BD59-A6C34878D82A}">
                    <a16:rowId xmlns:a16="http://schemas.microsoft.com/office/drawing/2014/main" val="2171682978"/>
                  </a:ext>
                </a:extLst>
              </a:tr>
            </a:tbl>
          </a:graphicData>
        </a:graphic>
      </p:graphicFrame>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Props1.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3.xml><?xml version="1.0" encoding="utf-8"?>
<ds:datastoreItem xmlns:ds="http://schemas.openxmlformats.org/officeDocument/2006/customXml" ds:itemID="{FD2BC8FF-D64D-430B-B35D-F2C5F72C9672}">
  <ds:schemaRefs>
    <ds:schemaRef ds:uri="http://purl.org/dc/dcmitype/"/>
    <ds:schemaRef ds:uri="http://purl.org/dc/elements/1.1/"/>
    <ds:schemaRef ds:uri="566cb0dc-d351-45af-9abe-2a4c6f397d9b"/>
    <ds:schemaRef ds:uri="http://schemas.microsoft.com/office/2006/metadata/properties"/>
    <ds:schemaRef ds:uri="http://schemas.microsoft.com/office/2006/documentManagement/types"/>
    <ds:schemaRef ds:uri="http://schemas.microsoft.com/office/infopath/2007/PartnerControls"/>
    <ds:schemaRef ds:uri="http://purl.org/dc/terms/"/>
    <ds:schemaRef ds:uri="d4bfe957-5417-4326-b3ca-2e7faf1b0fa8"/>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3967</TotalTime>
  <Words>527</Words>
  <Application>Microsoft Office PowerPoint</Application>
  <PresentationFormat>Widescreen</PresentationFormat>
  <Paragraphs>40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Bernard MT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Sarah Beck</cp:lastModifiedBy>
  <cp:revision>27</cp:revision>
  <cp:lastPrinted>2023-01-30T13:31:03Z</cp:lastPrinted>
  <dcterms:created xsi:type="dcterms:W3CDTF">2022-01-07T10:34:56Z</dcterms:created>
  <dcterms:modified xsi:type="dcterms:W3CDTF">2024-03-04T11:08:18Z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