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7" d="100"/>
          <a:sy n="87" d="100"/>
        </p:scale>
        <p:origin x="4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3.xml"/><Relationship Id="rId4" Type="http://schemas.openxmlformats.org/officeDocument/2006/relationships/viewProps" Target="viewProps.xml"/><Relationship Id="rId9"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era Holland" userId="691da866-c418-4e2a-8f1d-5e2d475fa74b" providerId="ADAL" clId="{5A069E06-5041-4714-9898-7021BAAECC9D}"/>
    <pc:docChg chg="modSld">
      <pc:chgData name="Kiera Holland" userId="691da866-c418-4e2a-8f1d-5e2d475fa74b" providerId="ADAL" clId="{5A069E06-5041-4714-9898-7021BAAECC9D}" dt="2026-01-06T20:17:36.127" v="31" actId="2711"/>
      <pc:docMkLst>
        <pc:docMk/>
      </pc:docMkLst>
      <pc:sldChg chg="modSp mod">
        <pc:chgData name="Kiera Holland" userId="691da866-c418-4e2a-8f1d-5e2d475fa74b" providerId="ADAL" clId="{5A069E06-5041-4714-9898-7021BAAECC9D}" dt="2026-01-06T20:17:36.127" v="31" actId="2711"/>
        <pc:sldMkLst>
          <pc:docMk/>
          <pc:sldMk cId="3514798268" sldId="256"/>
        </pc:sldMkLst>
        <pc:spChg chg="mod">
          <ac:chgData name="Kiera Holland" userId="691da866-c418-4e2a-8f1d-5e2d475fa74b" providerId="ADAL" clId="{5A069E06-5041-4714-9898-7021BAAECC9D}" dt="2026-01-06T20:17:36.127" v="31" actId="2711"/>
          <ac:spMkLst>
            <pc:docMk/>
            <pc:sldMk cId="3514798268" sldId="256"/>
            <ac:spMk id="4" creationId="{27D964CA-FAD4-40D5-8A19-F7B4BB4823E1}"/>
          </ac:spMkLst>
        </pc:spChg>
        <pc:graphicFrameChg chg="modGraphic">
          <ac:chgData name="Kiera Holland" userId="691da866-c418-4e2a-8f1d-5e2d475fa74b" providerId="ADAL" clId="{5A069E06-5041-4714-9898-7021BAAECC9D}" dt="2026-01-06T20:16:46.787" v="30" actId="20577"/>
          <ac:graphicFrameMkLst>
            <pc:docMk/>
            <pc:sldMk cId="3514798268" sldId="256"/>
            <ac:graphicFrameMk id="9" creationId="{144B4083-B2DA-4CA1-AEF1-973FE94A42AE}"/>
          </ac:graphicFrameMkLst>
        </pc:graphicFrameChg>
        <pc:graphicFrameChg chg="modGraphic">
          <ac:chgData name="Kiera Holland" userId="691da866-c418-4e2a-8f1d-5e2d475fa74b" providerId="ADAL" clId="{5A069E06-5041-4714-9898-7021BAAECC9D}" dt="2026-01-06T20:14:50.918" v="20" actId="20577"/>
          <ac:graphicFrameMkLst>
            <pc:docMk/>
            <pc:sldMk cId="3514798268" sldId="256"/>
            <ac:graphicFrameMk id="10" creationId="{F6BF2F47-F5A6-44A7-89DF-6F32BA1D053C}"/>
          </ac:graphicFrameMkLst>
        </pc:graphicFrameChg>
        <pc:graphicFrameChg chg="modGraphic">
          <ac:chgData name="Kiera Holland" userId="691da866-c418-4e2a-8f1d-5e2d475fa74b" providerId="ADAL" clId="{5A069E06-5041-4714-9898-7021BAAECC9D}" dt="2026-01-06T20:15:09.740" v="22" actId="2711"/>
          <ac:graphicFrameMkLst>
            <pc:docMk/>
            <pc:sldMk cId="3514798268" sldId="256"/>
            <ac:graphicFrameMk id="14" creationId="{A67AED8A-3D48-48B8-B381-BC6349F0A3F0}"/>
          </ac:graphicFrameMkLst>
        </pc:graphicFrameChg>
        <pc:graphicFrameChg chg="modGraphic">
          <ac:chgData name="Kiera Holland" userId="691da866-c418-4e2a-8f1d-5e2d475fa74b" providerId="ADAL" clId="{5A069E06-5041-4714-9898-7021BAAECC9D}" dt="2026-01-06T20:15:17.202" v="23" actId="2711"/>
          <ac:graphicFrameMkLst>
            <pc:docMk/>
            <pc:sldMk cId="3514798268" sldId="256"/>
            <ac:graphicFrameMk id="17" creationId="{CABFC04D-A76D-48FA-9F0A-E6AFBA8AE999}"/>
          </ac:graphicFrameMkLst>
        </pc:graphicFrameChg>
        <pc:graphicFrameChg chg="modGraphic">
          <ac:chgData name="Kiera Holland" userId="691da866-c418-4e2a-8f1d-5e2d475fa74b" providerId="ADAL" clId="{5A069E06-5041-4714-9898-7021BAAECC9D}" dt="2026-01-06T20:15:27.718" v="25" actId="2711"/>
          <ac:graphicFrameMkLst>
            <pc:docMk/>
            <pc:sldMk cId="3514798268" sldId="256"/>
            <ac:graphicFrameMk id="19" creationId="{F9DD706B-E236-4F16-926F-D31A1AF6BF15}"/>
          </ac:graphicFrameMkLst>
        </pc:graphicFrameChg>
        <pc:graphicFrameChg chg="modGraphic">
          <ac:chgData name="Kiera Holland" userId="691da866-c418-4e2a-8f1d-5e2d475fa74b" providerId="ADAL" clId="{5A069E06-5041-4714-9898-7021BAAECC9D}" dt="2026-01-06T20:15:21.963" v="24" actId="2711"/>
          <ac:graphicFrameMkLst>
            <pc:docMk/>
            <pc:sldMk cId="3514798268" sldId="256"/>
            <ac:graphicFrameMk id="20" creationId="{112F8BEF-6D91-499B-B53E-701AAAAD4B69}"/>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8" y="117545"/>
            <a:ext cx="4030663" cy="1107925"/>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Our theme this half term is…   </a:t>
            </a:r>
          </a:p>
          <a:p>
            <a:pPr marL="0" marR="0" lvl="0" indent="0" defTabSz="914400" rtl="0" eaLnBrk="0" fontAlgn="base" latinLnBrk="0" hangingPunct="0">
              <a:lnSpc>
                <a:spcPct val="100000"/>
              </a:lnSpc>
              <a:spcBef>
                <a:spcPct val="0"/>
              </a:spcBef>
              <a:spcAft>
                <a:spcPct val="0"/>
              </a:spcAft>
              <a:buClrTx/>
              <a:buSzTx/>
              <a:buFontTx/>
              <a:buNone/>
              <a:tabLst/>
            </a:pPr>
            <a:r>
              <a:rPr lang="en-US" altLang="en-US" sz="2400" dirty="0">
                <a:latin typeface="SassoonPrimaryInfant" pitchFamily="2" charset="0"/>
              </a:rPr>
              <a:t>Animals!</a:t>
            </a:r>
            <a:endParaRPr kumimoji="0" lang="en-US" altLang="en-US" sz="2400" b="0" i="0" u="none" strike="noStrike" cap="none" normalizeH="0" baseline="0" dirty="0">
              <a:ln>
                <a:noFill/>
              </a:ln>
              <a:solidFill>
                <a:schemeClr val="tx1"/>
              </a:solidFill>
              <a:effectLst/>
              <a:latin typeface="SassoonPrimaryInfant" pitchFamily="2" charset="0"/>
            </a:endParaRP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77593290"/>
              </p:ext>
            </p:extLst>
          </p:nvPr>
        </p:nvGraphicFramePr>
        <p:xfrm>
          <a:off x="5090160" y="260506"/>
          <a:ext cx="3383150" cy="2676221"/>
        </p:xfrm>
        <a:graphic>
          <a:graphicData uri="http://schemas.openxmlformats.org/drawingml/2006/table">
            <a:tbl>
              <a:tblPr firstRow="1" bandRow="1">
                <a:tableStyleId>{93296810-A885-4BE3-A3E7-6D5BEEA58F35}</a:tableStyleId>
              </a:tblPr>
              <a:tblGrid>
                <a:gridCol w="3383150">
                  <a:extLst>
                    <a:ext uri="{9D8B030D-6E8A-4147-A177-3AD203B41FA5}">
                      <a16:colId xmlns:a16="http://schemas.microsoft.com/office/drawing/2014/main" val="1337843456"/>
                    </a:ext>
                  </a:extLst>
                </a:gridCol>
              </a:tblGrid>
              <a:tr h="479182">
                <a:tc>
                  <a:txBody>
                    <a:bodyPr/>
                    <a:lstStyle/>
                    <a:p>
                      <a:r>
                        <a:rPr lang="en-GB" dirty="0">
                          <a:latin typeface="SassoonPrimaryInfant" pitchFamily="2" charset="0"/>
                        </a:rPr>
                        <a:t>English (Writing)</a:t>
                      </a:r>
                    </a:p>
                  </a:txBody>
                  <a:tcPr anchor="ctr"/>
                </a:tc>
                <a:extLst>
                  <a:ext uri="{0D108BD9-81ED-4DB2-BD59-A6C34878D82A}">
                    <a16:rowId xmlns:a16="http://schemas.microsoft.com/office/drawing/2014/main" val="1786578608"/>
                  </a:ext>
                </a:extLst>
              </a:tr>
              <a:tr h="2197039">
                <a:tc>
                  <a:txBody>
                    <a:bodyPr/>
                    <a:lstStyle/>
                    <a:p>
                      <a:r>
                        <a:rPr lang="en-GB" sz="1600" dirty="0">
                          <a:latin typeface="SassoonPrimaryInfant" pitchFamily="2" charset="0"/>
                        </a:rPr>
                        <a:t>We will be focusing on these books and traditional tales:</a:t>
                      </a:r>
                    </a:p>
                    <a:p>
                      <a:r>
                        <a:rPr lang="en-GB" sz="1600" dirty="0">
                          <a:latin typeface="SassoonPrimaryInfant" pitchFamily="2" charset="0"/>
                        </a:rPr>
                        <a:t>Pip and Egg, Dear Zoo, Chicken Licken, Rosie’s Walk, Little Red Riding Hood, The Tiger who came to tea.</a:t>
                      </a:r>
                      <a:endParaRPr lang="en-GB" sz="1600" baseline="0" dirty="0">
                        <a:latin typeface="SassoonPrimaryInfant" pitchFamily="2" charset="0"/>
                      </a:endParaRPr>
                    </a:p>
                    <a:p>
                      <a:pPr marL="0" indent="0">
                        <a:buFont typeface="Arial" panose="020B0604020202020204" pitchFamily="34" charset="0"/>
                        <a:buNone/>
                      </a:pPr>
                      <a:r>
                        <a:rPr lang="en-GB" sz="1600" baseline="0" dirty="0">
                          <a:latin typeface="SassoonPrimaryInfant" pitchFamily="2" charset="0"/>
                        </a:rPr>
                        <a:t>We will use these books to learn how to create signs and labels, captions, invitations and letters. </a:t>
                      </a:r>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3619993663"/>
              </p:ext>
            </p:extLst>
          </p:nvPr>
        </p:nvGraphicFramePr>
        <p:xfrm>
          <a:off x="8607712" y="260505"/>
          <a:ext cx="3383150" cy="2676221"/>
        </p:xfrm>
        <a:graphic>
          <a:graphicData uri="http://schemas.openxmlformats.org/drawingml/2006/table">
            <a:tbl>
              <a:tblPr firstRow="1" bandRow="1">
                <a:tableStyleId>{93296810-A885-4BE3-A3E7-6D5BEEA58F35}</a:tableStyleId>
              </a:tblPr>
              <a:tblGrid>
                <a:gridCol w="3383150">
                  <a:extLst>
                    <a:ext uri="{9D8B030D-6E8A-4147-A177-3AD203B41FA5}">
                      <a16:colId xmlns:a16="http://schemas.microsoft.com/office/drawing/2014/main" val="1337843456"/>
                    </a:ext>
                  </a:extLst>
                </a:gridCol>
              </a:tblGrid>
              <a:tr h="471416">
                <a:tc>
                  <a:txBody>
                    <a:bodyPr/>
                    <a:lstStyle/>
                    <a:p>
                      <a:r>
                        <a:rPr lang="en-GB" dirty="0">
                          <a:latin typeface="SassoonPrimaryInfant" pitchFamily="2" charset="0"/>
                        </a:rPr>
                        <a:t>Maths</a:t>
                      </a:r>
                    </a:p>
                  </a:txBody>
                  <a:tcPr anchor="ctr"/>
                </a:tc>
                <a:extLst>
                  <a:ext uri="{0D108BD9-81ED-4DB2-BD59-A6C34878D82A}">
                    <a16:rowId xmlns:a16="http://schemas.microsoft.com/office/drawing/2014/main" val="1786578608"/>
                  </a:ext>
                </a:extLst>
              </a:tr>
              <a:tr h="2204805">
                <a:tc>
                  <a:txBody>
                    <a:bodyPr/>
                    <a:lstStyle/>
                    <a:p>
                      <a:r>
                        <a:rPr lang="en-GB" sz="1600" dirty="0">
                          <a:latin typeface="SassoonPrimaryInfant" pitchFamily="2" charset="0"/>
                        </a:rPr>
                        <a:t>We</a:t>
                      </a:r>
                      <a:r>
                        <a:rPr lang="en-GB" sz="1600" baseline="0" dirty="0">
                          <a:latin typeface="SassoonPrimaryInfant" pitchFamily="2" charset="0"/>
                        </a:rPr>
                        <a:t> will be focusing on a range of Maths topics this half term to build on our mathematical skills including:</a:t>
                      </a:r>
                    </a:p>
                    <a:p>
                      <a:pPr marL="285750" indent="-285750">
                        <a:buFont typeface="Arial" panose="020B0604020202020204" pitchFamily="34" charset="0"/>
                        <a:buChar char="•"/>
                      </a:pPr>
                      <a:r>
                        <a:rPr lang="en-GB" sz="1600" baseline="0" dirty="0">
                          <a:latin typeface="SassoonPrimaryInfant" pitchFamily="2" charset="0"/>
                        </a:rPr>
                        <a:t>Counting the sort (including cardinality)</a:t>
                      </a:r>
                    </a:p>
                    <a:p>
                      <a:pPr marL="285750" indent="-285750">
                        <a:buFont typeface="Arial" panose="020B0604020202020204" pitchFamily="34" charset="0"/>
                        <a:buChar char="•"/>
                      </a:pPr>
                      <a:r>
                        <a:rPr lang="en-GB" sz="1600" baseline="0" dirty="0">
                          <a:latin typeface="SassoonPrimaryInfant" pitchFamily="2" charset="0"/>
                        </a:rPr>
                        <a:t>Using counting to compare</a:t>
                      </a:r>
                    </a:p>
                    <a:p>
                      <a:pPr marL="285750" indent="-285750">
                        <a:buFont typeface="Arial" panose="020B0604020202020204" pitchFamily="34" charset="0"/>
                        <a:buChar char="•"/>
                      </a:pPr>
                      <a:r>
                        <a:rPr lang="en-GB" sz="1600" baseline="0" dirty="0">
                          <a:latin typeface="SassoonPrimaryInfant" pitchFamily="2" charset="0"/>
                        </a:rPr>
                        <a:t>Spatial thinking</a:t>
                      </a:r>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3539791485"/>
              </p:ext>
            </p:extLst>
          </p:nvPr>
        </p:nvGraphicFramePr>
        <p:xfrm>
          <a:off x="71121" y="1307476"/>
          <a:ext cx="4914536" cy="2078776"/>
        </p:xfrm>
        <a:graphic>
          <a:graphicData uri="http://schemas.openxmlformats.org/drawingml/2006/table">
            <a:tbl>
              <a:tblPr firstRow="1" bandRow="1">
                <a:tableStyleId>{93296810-A885-4BE3-A3E7-6D5BEEA58F35}</a:tableStyleId>
              </a:tblPr>
              <a:tblGrid>
                <a:gridCol w="4914536">
                  <a:extLst>
                    <a:ext uri="{9D8B030D-6E8A-4147-A177-3AD203B41FA5}">
                      <a16:colId xmlns:a16="http://schemas.microsoft.com/office/drawing/2014/main" val="1337843456"/>
                    </a:ext>
                  </a:extLst>
                </a:gridCol>
              </a:tblGrid>
              <a:tr h="432856">
                <a:tc>
                  <a:txBody>
                    <a:bodyPr/>
                    <a:lstStyle/>
                    <a:p>
                      <a:r>
                        <a:rPr lang="en-GB" dirty="0">
                          <a:latin typeface="SassoonPrimaryInfant" pitchFamily="2" charset="0"/>
                        </a:rPr>
                        <a:t>Phonics</a:t>
                      </a:r>
                    </a:p>
                  </a:txBody>
                  <a:tcPr anchor="ctr"/>
                </a:tc>
                <a:extLst>
                  <a:ext uri="{0D108BD9-81ED-4DB2-BD59-A6C34878D82A}">
                    <a16:rowId xmlns:a16="http://schemas.microsoft.com/office/drawing/2014/main" val="1786578608"/>
                  </a:ext>
                </a:extLst>
              </a:tr>
              <a:tr h="1544256">
                <a:tc>
                  <a:txBody>
                    <a:bodyPr/>
                    <a:lstStyle/>
                    <a:p>
                      <a:r>
                        <a:rPr lang="en-GB" sz="1400" dirty="0">
                          <a:latin typeface="SassoonPrimaryInfant" pitchFamily="2" charset="0"/>
                        </a:rPr>
                        <a:t>We</a:t>
                      </a:r>
                      <a:r>
                        <a:rPr lang="en-GB" sz="1400" baseline="0" dirty="0">
                          <a:latin typeface="SassoonPrimaryInfant" pitchFamily="2" charset="0"/>
                        </a:rPr>
                        <a:t> will be learning Reception Spring 1 phonemes. </a:t>
                      </a:r>
                    </a:p>
                    <a:p>
                      <a:r>
                        <a:rPr lang="en-GB" sz="1400" baseline="0" dirty="0">
                          <a:latin typeface="SassoonPrimaryInfant" pitchFamily="2" charset="0"/>
                        </a:rPr>
                        <a:t>Diagraphs: ai, </a:t>
                      </a:r>
                      <a:r>
                        <a:rPr lang="en-GB" sz="1400" baseline="0" dirty="0" err="1">
                          <a:latin typeface="SassoonPrimaryInfant" pitchFamily="2" charset="0"/>
                        </a:rPr>
                        <a:t>ee</a:t>
                      </a:r>
                      <a:r>
                        <a:rPr lang="en-GB" sz="1400" baseline="0" dirty="0">
                          <a:latin typeface="SassoonPrimaryInfant" pitchFamily="2" charset="0"/>
                        </a:rPr>
                        <a:t>, </a:t>
                      </a:r>
                      <a:r>
                        <a:rPr lang="en-GB" sz="1400" baseline="0" dirty="0" err="1">
                          <a:latin typeface="SassoonPrimaryInfant" pitchFamily="2" charset="0"/>
                        </a:rPr>
                        <a:t>oa</a:t>
                      </a:r>
                      <a:r>
                        <a:rPr lang="en-GB" sz="1400" baseline="0" dirty="0">
                          <a:latin typeface="SassoonPrimaryInfant" pitchFamily="2" charset="0"/>
                        </a:rPr>
                        <a:t>, </a:t>
                      </a:r>
                      <a:r>
                        <a:rPr lang="en-GB" sz="1400" baseline="0" dirty="0" err="1">
                          <a:latin typeface="SassoonPrimaryInfant" pitchFamily="2" charset="0"/>
                        </a:rPr>
                        <a:t>oo</a:t>
                      </a:r>
                      <a:r>
                        <a:rPr lang="en-GB" sz="1400" baseline="0" dirty="0">
                          <a:latin typeface="SassoonPrimaryInfant" pitchFamily="2" charset="0"/>
                        </a:rPr>
                        <a:t> (long and short sound), </a:t>
                      </a:r>
                      <a:r>
                        <a:rPr lang="en-GB" sz="1400" baseline="0" dirty="0" err="1">
                          <a:latin typeface="SassoonPrimaryInfant" pitchFamily="2" charset="0"/>
                        </a:rPr>
                        <a:t>ar</a:t>
                      </a:r>
                      <a:r>
                        <a:rPr lang="en-GB" sz="1400" baseline="0" dirty="0">
                          <a:latin typeface="SassoonPrimaryInfant" pitchFamily="2" charset="0"/>
                        </a:rPr>
                        <a:t>, or, </a:t>
                      </a:r>
                      <a:r>
                        <a:rPr lang="en-GB" sz="1400" baseline="0" dirty="0" err="1">
                          <a:latin typeface="SassoonPrimaryInfant" pitchFamily="2" charset="0"/>
                        </a:rPr>
                        <a:t>ur</a:t>
                      </a:r>
                      <a:r>
                        <a:rPr lang="en-GB" sz="1400" baseline="0" dirty="0">
                          <a:latin typeface="SassoonPrimaryInfant" pitchFamily="2" charset="0"/>
                        </a:rPr>
                        <a:t>, ow, oi, </a:t>
                      </a:r>
                      <a:r>
                        <a:rPr lang="en-GB" sz="1400" baseline="0" dirty="0" err="1">
                          <a:latin typeface="SassoonPrimaryInfant" pitchFamily="2" charset="0"/>
                        </a:rPr>
                        <a:t>er</a:t>
                      </a:r>
                      <a:r>
                        <a:rPr lang="en-GB" sz="1400" baseline="0" dirty="0">
                          <a:latin typeface="SassoonPrimaryInfant" pitchFamily="2" charset="0"/>
                        </a:rPr>
                        <a:t>, dd, mm, </a:t>
                      </a:r>
                      <a:r>
                        <a:rPr lang="en-GB" sz="1400" baseline="0" dirty="0" err="1">
                          <a:latin typeface="SassoonPrimaryInfant" pitchFamily="2" charset="0"/>
                        </a:rPr>
                        <a:t>tt</a:t>
                      </a:r>
                      <a:r>
                        <a:rPr lang="en-GB" sz="1400" baseline="0" dirty="0">
                          <a:latin typeface="SassoonPrimaryInfant" pitchFamily="2" charset="0"/>
                        </a:rPr>
                        <a:t>, bb, </a:t>
                      </a:r>
                      <a:r>
                        <a:rPr lang="en-GB" sz="1400" baseline="0" dirty="0" err="1">
                          <a:latin typeface="SassoonPrimaryInfant" pitchFamily="2" charset="0"/>
                        </a:rPr>
                        <a:t>rr</a:t>
                      </a:r>
                      <a:r>
                        <a:rPr lang="en-GB" sz="1400" baseline="0" dirty="0">
                          <a:latin typeface="SassoonPrimaryInfant" pitchFamily="2" charset="0"/>
                        </a:rPr>
                        <a:t>, gg, pp, ff.</a:t>
                      </a:r>
                    </a:p>
                    <a:p>
                      <a:r>
                        <a:rPr lang="en-GB" sz="1400" baseline="0" dirty="0">
                          <a:latin typeface="SassoonPrimaryInfant" pitchFamily="2" charset="0"/>
                        </a:rPr>
                        <a:t>Trigraphs: </a:t>
                      </a:r>
                      <a:r>
                        <a:rPr lang="en-GB" sz="1400" baseline="0" dirty="0" err="1">
                          <a:latin typeface="SassoonPrimaryInfant" pitchFamily="2" charset="0"/>
                        </a:rPr>
                        <a:t>igh</a:t>
                      </a:r>
                      <a:r>
                        <a:rPr lang="en-GB" sz="1400" baseline="0" dirty="0">
                          <a:latin typeface="SassoonPrimaryInfant" pitchFamily="2" charset="0"/>
                        </a:rPr>
                        <a:t>, ear</a:t>
                      </a:r>
                      <a:r>
                        <a:rPr lang="en-GB" sz="1800" baseline="0" dirty="0">
                          <a:latin typeface="SassoonPrimaryInfant" pitchFamily="2" charset="0"/>
                        </a:rPr>
                        <a:t>, </a:t>
                      </a:r>
                      <a:r>
                        <a:rPr lang="en-GB" sz="1400" baseline="0" dirty="0">
                          <a:latin typeface="SassoonPrimaryInfant" pitchFamily="2" charset="0"/>
                        </a:rPr>
                        <a:t>air. </a:t>
                      </a:r>
                    </a:p>
                    <a:p>
                      <a:r>
                        <a:rPr lang="en-GB" sz="1400" baseline="0" dirty="0">
                          <a:latin typeface="SassoonPrimaryInfant" pitchFamily="2" charset="0"/>
                        </a:rPr>
                        <a:t>We will be learning a range of tricky words, how to decode and blend to read words, how to segment to spell words and how to chunk up longer words to read them.</a:t>
                      </a:r>
                      <a:endParaRPr lang="en-GB" sz="1400" dirty="0">
                        <a:latin typeface="SassoonPrimaryInfant" pitchFamily="2" charset="0"/>
                      </a:endParaRP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566053306"/>
              </p:ext>
            </p:extLst>
          </p:nvPr>
        </p:nvGraphicFramePr>
        <p:xfrm>
          <a:off x="246499" y="3429000"/>
          <a:ext cx="4479720" cy="3433943"/>
        </p:xfrm>
        <a:graphic>
          <a:graphicData uri="http://schemas.openxmlformats.org/drawingml/2006/table">
            <a:tbl>
              <a:tblPr firstRow="1" bandRow="1">
                <a:tableStyleId>{93296810-A885-4BE3-A3E7-6D5BEEA58F35}</a:tableStyleId>
              </a:tblPr>
              <a:tblGrid>
                <a:gridCol w="4479720">
                  <a:extLst>
                    <a:ext uri="{9D8B030D-6E8A-4147-A177-3AD203B41FA5}">
                      <a16:colId xmlns:a16="http://schemas.microsoft.com/office/drawing/2014/main" val="1337843456"/>
                    </a:ext>
                  </a:extLst>
                </a:gridCol>
              </a:tblGrid>
              <a:tr h="370703">
                <a:tc>
                  <a:txBody>
                    <a:bodyPr/>
                    <a:lstStyle/>
                    <a:p>
                      <a:r>
                        <a:rPr lang="en-GB" dirty="0">
                          <a:latin typeface="SassoonPrimaryInfant" pitchFamily="2" charset="0"/>
                        </a:rPr>
                        <a:t>Understanding</a:t>
                      </a:r>
                      <a:r>
                        <a:rPr lang="en-GB" baseline="0" dirty="0">
                          <a:latin typeface="SassoonPrimaryInfant" pitchFamily="2" charset="0"/>
                        </a:rPr>
                        <a:t> the World</a:t>
                      </a:r>
                      <a:endParaRPr lang="en-GB" dirty="0">
                        <a:latin typeface="SassoonPrimaryInfant" pitchFamily="2" charset="0"/>
                      </a:endParaRPr>
                    </a:p>
                  </a:txBody>
                  <a:tcPr anchor="ctr"/>
                </a:tc>
                <a:extLst>
                  <a:ext uri="{0D108BD9-81ED-4DB2-BD59-A6C34878D82A}">
                    <a16:rowId xmlns:a16="http://schemas.microsoft.com/office/drawing/2014/main" val="1786578608"/>
                  </a:ext>
                </a:extLst>
              </a:tr>
              <a:tr h="3058297">
                <a:tc>
                  <a:txBody>
                    <a:bodyPr/>
                    <a:lstStyle/>
                    <a:p>
                      <a:r>
                        <a:rPr lang="en-GB" sz="1300" dirty="0">
                          <a:latin typeface="SassoonPrimaryInfant" pitchFamily="2" charset="0"/>
                        </a:rPr>
                        <a:t>Understanding</a:t>
                      </a:r>
                      <a:r>
                        <a:rPr lang="en-GB" sz="1300" baseline="0" dirty="0">
                          <a:latin typeface="SassoonPrimaryInfant" pitchFamily="2" charset="0"/>
                        </a:rPr>
                        <a:t> the world is split into 3 sections: The Natural World, Past and Present and People, Culture and Communities. </a:t>
                      </a:r>
                      <a:endParaRPr lang="en-GB" sz="1300" dirty="0">
                        <a:latin typeface="SassoonPrimaryInfant" pitchFamily="2" charset="0"/>
                      </a:endParaRPr>
                    </a:p>
                    <a:p>
                      <a:r>
                        <a:rPr lang="en-GB" sz="1300" b="1" dirty="0">
                          <a:latin typeface="SassoonPrimaryInfant" pitchFamily="2" charset="0"/>
                        </a:rPr>
                        <a:t>The Natural</a:t>
                      </a:r>
                      <a:r>
                        <a:rPr lang="en-GB" sz="1300" b="1" baseline="0" dirty="0">
                          <a:latin typeface="SassoonPrimaryInfant" pitchFamily="2" charset="0"/>
                        </a:rPr>
                        <a:t> World (science link): </a:t>
                      </a:r>
                      <a:r>
                        <a:rPr lang="en-GB" sz="1300" b="0" baseline="0" dirty="0">
                          <a:latin typeface="SassoonPrimaryInfant" pitchFamily="2" charset="0"/>
                        </a:rPr>
                        <a:t>we will be learning about animals including: different categories of animals, nocturnal animals, seasonal changes- growth and change over time. </a:t>
                      </a:r>
                    </a:p>
                    <a:p>
                      <a:r>
                        <a:rPr lang="en-GB" sz="1300" b="1" baseline="0" dirty="0">
                          <a:latin typeface="SassoonPrimaryInfant" pitchFamily="2" charset="0"/>
                        </a:rPr>
                        <a:t>Past and Present (history link): </a:t>
                      </a:r>
                      <a:r>
                        <a:rPr lang="en-US" sz="1300" b="0" i="0" kern="1200" dirty="0">
                          <a:solidFill>
                            <a:schemeClr val="dk1"/>
                          </a:solidFill>
                          <a:effectLst/>
                          <a:latin typeface="SassoonPrimaryInfant" pitchFamily="2" charset="0"/>
                          <a:ea typeface="+mn-ea"/>
                          <a:cs typeface="+mn-cs"/>
                        </a:rPr>
                        <a:t>Children will begin to explore the passage of time in familiar scenarios: seasons, birthdays, local festivals, familiar routines and stories. Children will: sequence a life cycle/stages of growth of a plant/animal</a:t>
                      </a:r>
                    </a:p>
                    <a:p>
                      <a:r>
                        <a:rPr lang="en-US" sz="1300" b="1" i="0" kern="1200" dirty="0">
                          <a:solidFill>
                            <a:schemeClr val="dk1"/>
                          </a:solidFill>
                          <a:effectLst/>
                          <a:latin typeface="SassoonPrimaryInfant" pitchFamily="2" charset="0"/>
                          <a:ea typeface="+mn-ea"/>
                          <a:cs typeface="+mn-cs"/>
                        </a:rPr>
                        <a:t>(Geography link): </a:t>
                      </a:r>
                      <a:r>
                        <a:rPr lang="en-US" sz="1300" b="0" i="0" kern="1200" dirty="0">
                          <a:solidFill>
                            <a:schemeClr val="dk1"/>
                          </a:solidFill>
                          <a:effectLst/>
                          <a:latin typeface="SassoonPrimaryInfant" pitchFamily="2" charset="0"/>
                          <a:ea typeface="+mn-ea"/>
                          <a:cs typeface="+mn-cs"/>
                        </a:rPr>
                        <a:t>Investigating patterns: Children will be able to see where their country is in the world in relation to others, using globes, world maps etc. Introduce children to less familiar environments such as coastal environments.</a:t>
                      </a:r>
                      <a:endParaRPr lang="en-US" sz="1300" b="1" i="0" kern="1200" dirty="0">
                        <a:solidFill>
                          <a:schemeClr val="dk1"/>
                        </a:solidFill>
                        <a:effectLst/>
                        <a:latin typeface="SassoonPrimaryInfant" pitchFamily="2" charset="0"/>
                        <a:ea typeface="+mn-ea"/>
                        <a:cs typeface="+mn-cs"/>
                      </a:endParaRPr>
                    </a:p>
                    <a:p>
                      <a:r>
                        <a:rPr lang="en-GB" sz="1300" b="1" baseline="0" dirty="0">
                          <a:latin typeface="SassoonPrimaryInfant" pitchFamily="2" charset="0"/>
                        </a:rPr>
                        <a:t>People, Culture and Communities (RE link): </a:t>
                      </a:r>
                      <a:r>
                        <a:rPr lang="en-US" sz="1300" b="0" i="0" kern="1200" dirty="0">
                          <a:solidFill>
                            <a:schemeClr val="dk1"/>
                          </a:solidFill>
                          <a:effectLst/>
                          <a:latin typeface="SassoonPrimaryInfant" pitchFamily="2" charset="0"/>
                          <a:ea typeface="+mn-ea"/>
                          <a:cs typeface="+mn-cs"/>
                        </a:rPr>
                        <a:t>Celebrations in different cultures and worldviews.</a:t>
                      </a:r>
                      <a:endParaRPr lang="en-GB" sz="1300" b="1" dirty="0">
                        <a:latin typeface="SassoonPrimaryInfant" pitchFamily="2" charset="0"/>
                      </a:endParaRP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1541191674"/>
              </p:ext>
            </p:extLst>
          </p:nvPr>
        </p:nvGraphicFramePr>
        <p:xfrm>
          <a:off x="4985657" y="2993481"/>
          <a:ext cx="6871063" cy="1940151"/>
        </p:xfrm>
        <a:graphic>
          <a:graphicData uri="http://schemas.openxmlformats.org/drawingml/2006/table">
            <a:tbl>
              <a:tblPr firstRow="1" bandRow="1">
                <a:tableStyleId>{93296810-A885-4BE3-A3E7-6D5BEEA58F35}</a:tableStyleId>
              </a:tblPr>
              <a:tblGrid>
                <a:gridCol w="6871063">
                  <a:extLst>
                    <a:ext uri="{9D8B030D-6E8A-4147-A177-3AD203B41FA5}">
                      <a16:colId xmlns:a16="http://schemas.microsoft.com/office/drawing/2014/main" val="1337843456"/>
                    </a:ext>
                  </a:extLst>
                </a:gridCol>
              </a:tblGrid>
              <a:tr h="406014">
                <a:tc>
                  <a:txBody>
                    <a:bodyPr/>
                    <a:lstStyle/>
                    <a:p>
                      <a:r>
                        <a:rPr lang="en-GB" dirty="0">
                          <a:latin typeface="SassoonPrimaryInfant" pitchFamily="2" charset="0"/>
                        </a:rPr>
                        <a:t>Expressive Arts and Design </a:t>
                      </a:r>
                    </a:p>
                  </a:txBody>
                  <a:tcPr anchor="ctr"/>
                </a:tc>
                <a:extLst>
                  <a:ext uri="{0D108BD9-81ED-4DB2-BD59-A6C34878D82A}">
                    <a16:rowId xmlns:a16="http://schemas.microsoft.com/office/drawing/2014/main" val="1786578608"/>
                  </a:ext>
                </a:extLst>
              </a:tr>
              <a:tr h="1534137">
                <a:tc>
                  <a:txBody>
                    <a:bodyPr/>
                    <a:lstStyle/>
                    <a:p>
                      <a:r>
                        <a:rPr lang="en-GB" sz="1800" b="1" dirty="0">
                          <a:latin typeface="SassoonPrimaryInfant" pitchFamily="2" charset="0"/>
                        </a:rPr>
                        <a:t>Creating</a:t>
                      </a:r>
                      <a:r>
                        <a:rPr lang="en-GB" sz="1800" b="1" baseline="0" dirty="0">
                          <a:latin typeface="SassoonPrimaryInfant" pitchFamily="2" charset="0"/>
                        </a:rPr>
                        <a:t> with Materials: </a:t>
                      </a:r>
                      <a:r>
                        <a:rPr lang="en-GB" sz="1800" b="0" baseline="0" dirty="0">
                          <a:latin typeface="SassoonPrimaryInfant" pitchFamily="2" charset="0"/>
                        </a:rPr>
                        <a:t>Artist study: Paul Klee. Exploring materials, collaging and using a needle and thread for a simple running stitch.</a:t>
                      </a:r>
                    </a:p>
                    <a:p>
                      <a:r>
                        <a:rPr lang="en-GB" sz="1800" b="1" baseline="0" dirty="0">
                          <a:latin typeface="SassoonPrimaryInfant" pitchFamily="2" charset="0"/>
                        </a:rPr>
                        <a:t>Being Imaginative and Expressive: </a:t>
                      </a:r>
                      <a:r>
                        <a:rPr lang="en-GB" sz="1800" b="0" baseline="0" dirty="0">
                          <a:latin typeface="SassoonPrimaryInfant" pitchFamily="2" charset="0"/>
                        </a:rPr>
                        <a:t>We will </a:t>
                      </a:r>
                      <a:r>
                        <a:rPr lang="en-US" sz="1800" b="0" i="0" kern="1200" dirty="0">
                          <a:solidFill>
                            <a:schemeClr val="dk1"/>
                          </a:solidFill>
                          <a:effectLst/>
                          <a:latin typeface="SassoonPrimaryInfant" pitchFamily="2" charset="0"/>
                          <a:ea typeface="+mn-ea"/>
                          <a:cs typeface="+mn-cs"/>
                        </a:rPr>
                        <a:t>use experiences and learnt stories to develop storylines. We will enhance our small world play with simple resources</a:t>
                      </a:r>
                      <a:endParaRPr lang="en-GB" sz="1800" b="1" dirty="0">
                        <a:latin typeface="SassoonPrimaryInfant" pitchFamily="2" charset="0"/>
                      </a:endParaRPr>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1804061140"/>
              </p:ext>
            </p:extLst>
          </p:nvPr>
        </p:nvGraphicFramePr>
        <p:xfrm>
          <a:off x="9598260" y="4970065"/>
          <a:ext cx="2347241" cy="1870447"/>
        </p:xfrm>
        <a:graphic>
          <a:graphicData uri="http://schemas.openxmlformats.org/drawingml/2006/table">
            <a:tbl>
              <a:tblPr firstRow="1" bandRow="1">
                <a:tableStyleId>{93296810-A885-4BE3-A3E7-6D5BEEA58F35}</a:tableStyleId>
              </a:tblPr>
              <a:tblGrid>
                <a:gridCol w="2347241">
                  <a:extLst>
                    <a:ext uri="{9D8B030D-6E8A-4147-A177-3AD203B41FA5}">
                      <a16:colId xmlns:a16="http://schemas.microsoft.com/office/drawing/2014/main" val="1337843456"/>
                    </a:ext>
                  </a:extLst>
                </a:gridCol>
              </a:tblGrid>
              <a:tr h="407407">
                <a:tc>
                  <a:txBody>
                    <a:bodyPr/>
                    <a:lstStyle/>
                    <a:p>
                      <a:r>
                        <a:rPr lang="en-GB">
                          <a:latin typeface="SassoonPrimaryInfant" pitchFamily="2" charset="0"/>
                        </a:rPr>
                        <a:t>Music</a:t>
                      </a:r>
                    </a:p>
                  </a:txBody>
                  <a:tcPr anchor="ctr"/>
                </a:tc>
                <a:extLst>
                  <a:ext uri="{0D108BD9-81ED-4DB2-BD59-A6C34878D82A}">
                    <a16:rowId xmlns:a16="http://schemas.microsoft.com/office/drawing/2014/main" val="1786578608"/>
                  </a:ext>
                </a:extLst>
              </a:tr>
              <a:tr h="1365458">
                <a:tc>
                  <a:txBody>
                    <a:bodyPr/>
                    <a:lstStyle/>
                    <a:p>
                      <a:pPr lvl="0">
                        <a:buNone/>
                      </a:pPr>
                      <a:r>
                        <a:rPr lang="en-GB" dirty="0">
                          <a:latin typeface="SassoonPrimaryInfant" pitchFamily="2" charset="0"/>
                        </a:rPr>
                        <a:t>Continue to develop control of singing voice. Take turns in musical activities and songs.</a:t>
                      </a:r>
                    </a:p>
                  </a:txBody>
                  <a:tcPr/>
                </a:tc>
                <a:extLst>
                  <a:ext uri="{0D108BD9-81ED-4DB2-BD59-A6C34878D82A}">
                    <a16:rowId xmlns:a16="http://schemas.microsoft.com/office/drawing/2014/main" val="2171682978"/>
                  </a:ext>
                </a:extLst>
              </a:tr>
            </a:tbl>
          </a:graphicData>
        </a:graphic>
      </p:graphicFrame>
      <p:graphicFrame>
        <p:nvGraphicFramePr>
          <p:cNvPr id="19" name="Table 18">
            <a:extLst>
              <a:ext uri="{FF2B5EF4-FFF2-40B4-BE49-F238E27FC236}">
                <a16:creationId xmlns:a16="http://schemas.microsoft.com/office/drawing/2014/main" id="{F9DD706B-E236-4F16-926F-D31A1AF6BF15}"/>
              </a:ext>
            </a:extLst>
          </p:cNvPr>
          <p:cNvGraphicFramePr>
            <a:graphicFrameLocks noGrp="1"/>
          </p:cNvGraphicFramePr>
          <p:nvPr>
            <p:extLst>
              <p:ext uri="{D42A27DB-BD31-4B8C-83A1-F6EECF244321}">
                <p14:modId xmlns:p14="http://schemas.microsoft.com/office/powerpoint/2010/main" val="3369028655"/>
              </p:ext>
            </p:extLst>
          </p:nvPr>
        </p:nvGraphicFramePr>
        <p:xfrm>
          <a:off x="7086416" y="4990385"/>
          <a:ext cx="2347241" cy="1772865"/>
        </p:xfrm>
        <a:graphic>
          <a:graphicData uri="http://schemas.openxmlformats.org/drawingml/2006/table">
            <a:tbl>
              <a:tblPr firstRow="1" bandRow="1">
                <a:tableStyleId>{93296810-A885-4BE3-A3E7-6D5BEEA58F35}</a:tableStyleId>
              </a:tblPr>
              <a:tblGrid>
                <a:gridCol w="2347241">
                  <a:extLst>
                    <a:ext uri="{9D8B030D-6E8A-4147-A177-3AD203B41FA5}">
                      <a16:colId xmlns:a16="http://schemas.microsoft.com/office/drawing/2014/main" val="1337843456"/>
                    </a:ext>
                  </a:extLst>
                </a:gridCol>
              </a:tblGrid>
              <a:tr h="436522">
                <a:tc>
                  <a:txBody>
                    <a:bodyPr/>
                    <a:lstStyle/>
                    <a:p>
                      <a:r>
                        <a:rPr lang="en-GB" dirty="0">
                          <a:latin typeface="SassoonPrimaryInfant" pitchFamily="2" charset="0"/>
                        </a:rPr>
                        <a:t>PE</a:t>
                      </a:r>
                    </a:p>
                  </a:txBody>
                  <a:tcPr anchor="ctr"/>
                </a:tc>
                <a:extLst>
                  <a:ext uri="{0D108BD9-81ED-4DB2-BD59-A6C34878D82A}">
                    <a16:rowId xmlns:a16="http://schemas.microsoft.com/office/drawing/2014/main" val="1786578608"/>
                  </a:ext>
                </a:extLst>
              </a:tr>
              <a:tr h="1336343">
                <a:tc>
                  <a:txBody>
                    <a:bodyPr/>
                    <a:lstStyle/>
                    <a:p>
                      <a:r>
                        <a:rPr lang="en-GB" dirty="0">
                          <a:latin typeface="SassoonPrimaryInfant" pitchFamily="2" charset="0"/>
                        </a:rPr>
                        <a:t>Explore how to use space safely. Explore travelling movements, shapes and balances. </a:t>
                      </a:r>
                    </a:p>
                  </a:txBody>
                  <a:tcPr/>
                </a:tc>
                <a:extLst>
                  <a:ext uri="{0D108BD9-81ED-4DB2-BD59-A6C34878D82A}">
                    <a16:rowId xmlns:a16="http://schemas.microsoft.com/office/drawing/2014/main" val="2171682978"/>
                  </a:ext>
                </a:extLst>
              </a:tr>
            </a:tbl>
          </a:graphicData>
        </a:graphic>
      </p:graphicFrame>
      <p:graphicFrame>
        <p:nvGraphicFramePr>
          <p:cNvPr id="20" name="Table 19">
            <a:extLst>
              <a:ext uri="{FF2B5EF4-FFF2-40B4-BE49-F238E27FC236}">
                <a16:creationId xmlns:a16="http://schemas.microsoft.com/office/drawing/2014/main" id="{112F8BEF-6D91-499B-B53E-701AAAAD4B69}"/>
              </a:ext>
            </a:extLst>
          </p:cNvPr>
          <p:cNvGraphicFramePr>
            <a:graphicFrameLocks noGrp="1"/>
          </p:cNvGraphicFramePr>
          <p:nvPr>
            <p:extLst>
              <p:ext uri="{D42A27DB-BD31-4B8C-83A1-F6EECF244321}">
                <p14:modId xmlns:p14="http://schemas.microsoft.com/office/powerpoint/2010/main" val="117697217"/>
              </p:ext>
            </p:extLst>
          </p:nvPr>
        </p:nvGraphicFramePr>
        <p:xfrm>
          <a:off x="4985657" y="4990386"/>
          <a:ext cx="1936156" cy="1772865"/>
        </p:xfrm>
        <a:graphic>
          <a:graphicData uri="http://schemas.openxmlformats.org/drawingml/2006/table">
            <a:tbl>
              <a:tblPr firstRow="1" bandRow="1">
                <a:tableStyleId>{93296810-A885-4BE3-A3E7-6D5BEEA58F35}</a:tableStyleId>
              </a:tblPr>
              <a:tblGrid>
                <a:gridCol w="1936156">
                  <a:extLst>
                    <a:ext uri="{9D8B030D-6E8A-4147-A177-3AD203B41FA5}">
                      <a16:colId xmlns:a16="http://schemas.microsoft.com/office/drawing/2014/main" val="1337843456"/>
                    </a:ext>
                  </a:extLst>
                </a:gridCol>
              </a:tblGrid>
              <a:tr h="436522">
                <a:tc>
                  <a:txBody>
                    <a:bodyPr/>
                    <a:lstStyle/>
                    <a:p>
                      <a:r>
                        <a:rPr lang="en-GB" dirty="0">
                          <a:latin typeface="SassoonPrimaryInfant" pitchFamily="2" charset="0"/>
                        </a:rPr>
                        <a:t>PSED</a:t>
                      </a:r>
                    </a:p>
                  </a:txBody>
                  <a:tcPr anchor="ctr"/>
                </a:tc>
                <a:extLst>
                  <a:ext uri="{0D108BD9-81ED-4DB2-BD59-A6C34878D82A}">
                    <a16:rowId xmlns:a16="http://schemas.microsoft.com/office/drawing/2014/main" val="1786578608"/>
                  </a:ext>
                </a:extLst>
              </a:tr>
              <a:tr h="1336343">
                <a:tc>
                  <a:txBody>
                    <a:bodyPr/>
                    <a:lstStyle/>
                    <a:p>
                      <a:r>
                        <a:rPr lang="en-GB" dirty="0">
                          <a:latin typeface="SassoonPrimaryInfant" pitchFamily="2" charset="0"/>
                        </a:rPr>
                        <a:t>Jigsaw PSED unit:</a:t>
                      </a:r>
                      <a:r>
                        <a:rPr lang="en-GB" baseline="0" dirty="0">
                          <a:latin typeface="SassoonPrimaryInfant" pitchFamily="2" charset="0"/>
                        </a:rPr>
                        <a:t> our dreams and goals. </a:t>
                      </a:r>
                      <a:endParaRPr lang="en-GB" dirty="0">
                        <a:latin typeface="SassoonPrimaryInfant" pitchFamily="2" charset="0"/>
                      </a:endParaRPr>
                    </a:p>
                  </a:txBody>
                  <a:tcPr/>
                </a:tc>
                <a:extLst>
                  <a:ext uri="{0D108BD9-81ED-4DB2-BD59-A6C34878D82A}">
                    <a16:rowId xmlns:a16="http://schemas.microsoft.com/office/drawing/2014/main" val="2171682978"/>
                  </a:ext>
                </a:extLst>
              </a:tr>
            </a:tbl>
          </a:graphicData>
        </a:graphic>
      </p:graphicFrame>
      <p:pic>
        <p:nvPicPr>
          <p:cNvPr id="2" name="Picture 1">
            <a:extLst>
              <a:ext uri="{FF2B5EF4-FFF2-40B4-BE49-F238E27FC236}">
                <a16:creationId xmlns:a16="http://schemas.microsoft.com/office/drawing/2014/main" id="{4DC54513-1E2E-480D-8665-4B8C5379258C}"/>
              </a:ext>
            </a:extLst>
          </p:cNvPr>
          <p:cNvPicPr>
            <a:picLocks noChangeAspect="1"/>
          </p:cNvPicPr>
          <p:nvPr/>
        </p:nvPicPr>
        <p:blipFill>
          <a:blip r:embed="rId2"/>
          <a:stretch>
            <a:fillRect/>
          </a:stretch>
        </p:blipFill>
        <p:spPr>
          <a:xfrm>
            <a:off x="2660772" y="192980"/>
            <a:ext cx="1545546" cy="1004888"/>
          </a:xfrm>
          <a:prstGeom prst="rect">
            <a:avLst/>
          </a:prstGeom>
        </p:spPr>
      </p:pic>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2" ma:contentTypeDescription="Create a new document." ma:contentTypeScope="" ma:versionID="ef0bf6a2a14470e3b5e2ad02e30ed154">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583d56ebc0e15480acd9c1a0f75b7ead"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749df9f-eb47-44f2-be0e-f72bd5306b52" xsi:nil="true"/>
    <lcf76f155ced4ddcb4097134ff3c332f xmlns="ea49b8bd-d29e-4d46-aff1-e5ae5b22063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221DB7B-BE89-4A83-AF77-887D0EB31B22}"/>
</file>

<file path=customXml/itemProps2.xml><?xml version="1.0" encoding="utf-8"?>
<ds:datastoreItem xmlns:ds="http://schemas.openxmlformats.org/officeDocument/2006/customXml" ds:itemID="{DF237BEB-8F27-4B0A-999A-076D1FA61DBA}"/>
</file>

<file path=customXml/itemProps3.xml><?xml version="1.0" encoding="utf-8"?>
<ds:datastoreItem xmlns:ds="http://schemas.openxmlformats.org/officeDocument/2006/customXml" ds:itemID="{B8F6A8D8-73E5-43AC-ACBD-B2381CF696FA}"/>
</file>

<file path=docProps/app.xml><?xml version="1.0" encoding="utf-8"?>
<Properties xmlns="http://schemas.openxmlformats.org/officeDocument/2006/extended-properties" xmlns:vt="http://schemas.openxmlformats.org/officeDocument/2006/docPropsVTypes">
  <TotalTime>87</TotalTime>
  <Words>464</Words>
  <Application>Microsoft Office PowerPoint</Application>
  <PresentationFormat>Widescreen</PresentationFormat>
  <Paragraphs>31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SassoonPrimaryInfant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Kiera Holland</cp:lastModifiedBy>
  <cp:revision>9</cp:revision>
  <dcterms:created xsi:type="dcterms:W3CDTF">2022-01-07T10:34:56Z</dcterms:created>
  <dcterms:modified xsi:type="dcterms:W3CDTF">2026-01-06T20:17:46Z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