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11/09/2024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11/09/2024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49525"/>
            <a:ext cx="3792165" cy="919421"/>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Year </a:t>
            </a:r>
            <a:r>
              <a:rPr kumimoji="0" lang="en-GB" altLang="en-US" sz="2200" b="0" i="0" u="none" strike="noStrike" cap="none" normalizeH="0" baseline="0" dirty="0" smtClean="0">
                <a:ln>
                  <a:noFill/>
                </a:ln>
                <a:solidFill>
                  <a:srgbClr val="000000"/>
                </a:solidFill>
                <a:effectLst/>
                <a:latin typeface="SassoonCRInfant" panose="00000400000000000000" pitchFamily="2" charset="0"/>
                <a:cs typeface="Lucida Sans Unicode" panose="020B0602030504020204" pitchFamily="34" charset="0"/>
              </a:rPr>
              <a:t>4 </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 </a:t>
            </a:r>
            <a:r>
              <a:rPr lang="en-GB" altLang="en-US" sz="2200" dirty="0">
                <a:solidFill>
                  <a:srgbClr val="000000"/>
                </a:solidFill>
                <a:latin typeface="SassoonCRInfant" panose="00000400000000000000" pitchFamily="2" charset="0"/>
                <a:cs typeface="Lucida Sans Unicode" panose="020B0602030504020204" pitchFamily="34" charset="0"/>
              </a:rPr>
              <a:t>Flamingo class</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200" dirty="0">
                <a:solidFill>
                  <a:srgbClr val="000000"/>
                </a:solidFill>
                <a:latin typeface="SassoonCRInfant" panose="00000400000000000000" pitchFamily="2" charset="0"/>
                <a:cs typeface="Lucida Sans Unicode" panose="020B0602030504020204" pitchFamily="34" charset="0"/>
              </a:rPr>
              <a:t>Autumn </a:t>
            </a:r>
            <a:r>
              <a:rPr lang="en-GB" altLang="en-US" sz="2200" dirty="0" smtClean="0">
                <a:solidFill>
                  <a:srgbClr val="000000"/>
                </a:solidFill>
                <a:latin typeface="SassoonCRInfant" panose="00000400000000000000" pitchFamily="2" charset="0"/>
                <a:cs typeface="Lucida Sans Unicode" panose="020B0602030504020204" pitchFamily="34" charset="0"/>
              </a:rPr>
              <a:t>1 C</a:t>
            </a:r>
            <a:r>
              <a:rPr kumimoji="0" lang="en-GB" altLang="en-US" sz="2200" b="0" i="0" u="none" strike="noStrike" cap="none" normalizeH="0" baseline="0" dirty="0" smtClean="0">
                <a:ln>
                  <a:noFill/>
                </a:ln>
                <a:solidFill>
                  <a:srgbClr val="000000"/>
                </a:solidFill>
                <a:effectLst/>
                <a:latin typeface="SassoonCRInfant" panose="00000400000000000000" pitchFamily="2" charset="0"/>
                <a:cs typeface="Lucida Sans Unicode" panose="020B0602030504020204" pitchFamily="34" charset="0"/>
              </a:rPr>
              <a:t>urriculum </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Map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987461562"/>
              </p:ext>
            </p:extLst>
          </p:nvPr>
        </p:nvGraphicFramePr>
        <p:xfrm>
          <a:off x="4200600" y="149525"/>
          <a:ext cx="3790800" cy="2165226"/>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66906">
                <a:tc>
                  <a:txBody>
                    <a:bodyPr/>
                    <a:lstStyle/>
                    <a:p>
                      <a:r>
                        <a:rPr lang="en-GB" dirty="0" smtClean="0"/>
                        <a:t>English</a:t>
                      </a:r>
                      <a:endParaRPr lang="en-GB" dirty="0"/>
                    </a:p>
                  </a:txBody>
                  <a:tcPr anchor="ctr"/>
                </a:tc>
                <a:extLst>
                  <a:ext uri="{0D108BD9-81ED-4DB2-BD59-A6C34878D82A}">
                    <a16:rowId xmlns:a16="http://schemas.microsoft.com/office/drawing/2014/main" val="1786578608"/>
                  </a:ext>
                </a:extLst>
              </a:tr>
              <a:tr h="1589923">
                <a:tc>
                  <a:txBody>
                    <a:bodyPr/>
                    <a:lstStyle/>
                    <a:p>
                      <a:r>
                        <a:rPr lang="en-GB" sz="1400" dirty="0" smtClean="0"/>
                        <a:t>We</a:t>
                      </a:r>
                      <a:r>
                        <a:rPr lang="en-GB" sz="1400" baseline="0" dirty="0" smtClean="0"/>
                        <a:t> will begin the year by reading</a:t>
                      </a:r>
                      <a:r>
                        <a:rPr lang="en-GB" sz="1400" i="1" baseline="0" dirty="0" smtClean="0"/>
                        <a:t> Arthur and the Golden Rope </a:t>
                      </a:r>
                      <a:r>
                        <a:rPr lang="en-GB" sz="1400" baseline="0" dirty="0" smtClean="0"/>
                        <a:t>and producing our own graphic novel panels with the purpose of entertaining the reader. We will then explore writing to persuade, using </a:t>
                      </a:r>
                      <a:r>
                        <a:rPr lang="en-GB" sz="1400" i="1" baseline="0" dirty="0" smtClean="0"/>
                        <a:t>The King who Banned the Dark</a:t>
                      </a:r>
                      <a:r>
                        <a:rPr lang="en-GB" sz="1400" baseline="0" dirty="0" smtClean="0"/>
                        <a:t> as inspiration. We will finish the half term with a poetry unit focused on </a:t>
                      </a:r>
                      <a:r>
                        <a:rPr lang="en-GB" sz="1400" i="1" baseline="0" dirty="0" smtClean="0"/>
                        <a:t>A Small Dragon </a:t>
                      </a:r>
                      <a:r>
                        <a:rPr lang="en-GB" sz="1400" baseline="0" dirty="0" smtClean="0"/>
                        <a:t>by Brian Patten.</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844512205"/>
              </p:ext>
            </p:extLst>
          </p:nvPr>
        </p:nvGraphicFramePr>
        <p:xfrm>
          <a:off x="8198698" y="149525"/>
          <a:ext cx="3790800" cy="1950720"/>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smtClean="0"/>
                        <a:t>We</a:t>
                      </a:r>
                      <a:r>
                        <a:rPr lang="en-GB" sz="1400" baseline="0" dirty="0" smtClean="0"/>
                        <a:t>’ll hit the ground running by introducing thousands in our Place Value unit before moving on to addition, subtraction, multiplication, and division with 4-digit numbers. We’ll begin brushing up on our times tables ready for the Multiplication Check at the end of the year – lots of Times Table Rock Stars for us!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395246309"/>
              </p:ext>
            </p:extLst>
          </p:nvPr>
        </p:nvGraphicFramePr>
        <p:xfrm>
          <a:off x="201137" y="1158602"/>
          <a:ext cx="3792164" cy="1790127"/>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5371">
                <a:tc>
                  <a:txBody>
                    <a:bodyPr/>
                    <a:lstStyle/>
                    <a:p>
                      <a:r>
                        <a:rPr lang="en-GB" dirty="0"/>
                        <a:t>Science</a:t>
                      </a:r>
                    </a:p>
                  </a:txBody>
                  <a:tcPr anchor="ctr"/>
                </a:tc>
                <a:extLst>
                  <a:ext uri="{0D108BD9-81ED-4DB2-BD59-A6C34878D82A}">
                    <a16:rowId xmlns:a16="http://schemas.microsoft.com/office/drawing/2014/main" val="1786578608"/>
                  </a:ext>
                </a:extLst>
              </a:tr>
              <a:tr h="1384756">
                <a:tc>
                  <a:txBody>
                    <a:bodyPr/>
                    <a:lstStyle/>
                    <a:p>
                      <a:r>
                        <a:rPr lang="en-GB" sz="1400" dirty="0" smtClean="0"/>
                        <a:t>We’ve already carried out a rather yucky experiment</a:t>
                      </a:r>
                      <a:r>
                        <a:rPr lang="en-GB" sz="1400" baseline="0" dirty="0" smtClean="0"/>
                        <a:t> using egg shells to represent teeth to explore which liquids could cause tooth decay, and will continue our learning about Humans Including Animals and Living Things throughout this half term.</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522874425"/>
              </p:ext>
            </p:extLst>
          </p:nvPr>
        </p:nvGraphicFramePr>
        <p:xfrm>
          <a:off x="201819" y="3029944"/>
          <a:ext cx="3790800" cy="1790127"/>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smtClean="0"/>
                        <a:t>We</a:t>
                      </a:r>
                      <a:r>
                        <a:rPr lang="en-GB" sz="1400" baseline="0" dirty="0" smtClean="0"/>
                        <a:t> will refresh our knowledge of the Stone Age, discovering in detail how weapons, food, homes, and lifestyles changed over time. We will investigate </a:t>
                      </a:r>
                      <a:r>
                        <a:rPr lang="en-GB" sz="1400" baseline="0" dirty="0" err="1" smtClean="0"/>
                        <a:t>Skara</a:t>
                      </a:r>
                      <a:r>
                        <a:rPr lang="en-GB" sz="1400" baseline="0" dirty="0" smtClean="0"/>
                        <a:t> Brae, the Lascaux caves, and Northern Tanzania to work out more about our ancestors.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4169560421"/>
              </p:ext>
            </p:extLst>
          </p:nvPr>
        </p:nvGraphicFramePr>
        <p:xfrm>
          <a:off x="215566" y="4901286"/>
          <a:ext cx="3790800" cy="178692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400" dirty="0" smtClean="0"/>
                        <a:t>We</a:t>
                      </a:r>
                      <a:r>
                        <a:rPr lang="en-GB" sz="1400" baseline="0" dirty="0" smtClean="0"/>
                        <a:t> will start by refreshing our knowledge of maps before exploring the populations, rivers, and mountains of Europe. We will soon be experts at using atlases and be able to compare the UK with countries such as Italy, Switzerland, and Croatia.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554928247"/>
              </p:ext>
            </p:extLst>
          </p:nvPr>
        </p:nvGraphicFramePr>
        <p:xfrm>
          <a:off x="4199084" y="2373624"/>
          <a:ext cx="3790800" cy="1737360"/>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47647">
                <a:tc>
                  <a:txBody>
                    <a:bodyPr/>
                    <a:lstStyle/>
                    <a:p>
                      <a:r>
                        <a:rPr lang="en-GB" dirty="0"/>
                        <a:t>Art</a:t>
                      </a:r>
                    </a:p>
                  </a:txBody>
                  <a:tcPr anchor="ctr"/>
                </a:tc>
                <a:extLst>
                  <a:ext uri="{0D108BD9-81ED-4DB2-BD59-A6C34878D82A}">
                    <a16:rowId xmlns:a16="http://schemas.microsoft.com/office/drawing/2014/main" val="1786578608"/>
                  </a:ext>
                </a:extLst>
              </a:tr>
              <a:tr h="1368905">
                <a:tc>
                  <a:txBody>
                    <a:bodyPr/>
                    <a:lstStyle/>
                    <a:p>
                      <a:r>
                        <a:rPr lang="en-GB" sz="1400" dirty="0" smtClean="0"/>
                        <a:t>We</a:t>
                      </a:r>
                      <a:r>
                        <a:rPr lang="en-GB" sz="1400" baseline="0" dirty="0" smtClean="0"/>
                        <a:t> will be exploring Symbolist art this half term, looking closely at the life and work of Frida Kahlo. We will study her art style and practise using sketching pencils, watercolour paint, and oil pastels. We hope to produce self-portraits which will be displayed in the corridor for all to enjoy.</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619434005"/>
              </p:ext>
            </p:extLst>
          </p:nvPr>
        </p:nvGraphicFramePr>
        <p:xfrm>
          <a:off x="4203759" y="4196615"/>
          <a:ext cx="1855958" cy="2552935"/>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491021">
                <a:tc>
                  <a:txBody>
                    <a:bodyPr/>
                    <a:lstStyle/>
                    <a:p>
                      <a:r>
                        <a:rPr lang="en-GB" dirty="0"/>
                        <a:t>DT</a:t>
                      </a:r>
                    </a:p>
                  </a:txBody>
                  <a:tcPr anchor="ctr"/>
                </a:tc>
                <a:extLst>
                  <a:ext uri="{0D108BD9-81ED-4DB2-BD59-A6C34878D82A}">
                    <a16:rowId xmlns:a16="http://schemas.microsoft.com/office/drawing/2014/main" val="1786578608"/>
                  </a:ext>
                </a:extLst>
              </a:tr>
              <a:tr h="2061914">
                <a:tc>
                  <a:txBody>
                    <a:bodyPr/>
                    <a:lstStyle/>
                    <a:p>
                      <a:r>
                        <a:rPr lang="en-GB" sz="1400" dirty="0" smtClean="0"/>
                        <a:t>We</a:t>
                      </a:r>
                      <a:r>
                        <a:rPr lang="en-GB" sz="1400" baseline="0" dirty="0" smtClean="0"/>
                        <a:t>’ll be grabbing our chef hats and aprons this half term as we chop, dice, and roll our way towards producing a self-designed sushi selection. We can’t wait!</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702927507"/>
              </p:ext>
            </p:extLst>
          </p:nvPr>
        </p:nvGraphicFramePr>
        <p:xfrm>
          <a:off x="6132284" y="4196615"/>
          <a:ext cx="1857600" cy="256242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4502">
                <a:tc>
                  <a:txBody>
                    <a:bodyPr/>
                    <a:lstStyle/>
                    <a:p>
                      <a:r>
                        <a:rPr lang="en-GB" dirty="0"/>
                        <a:t>Music</a:t>
                      </a:r>
                    </a:p>
                  </a:txBody>
                  <a:tcPr anchor="ctr"/>
                </a:tc>
                <a:extLst>
                  <a:ext uri="{0D108BD9-81ED-4DB2-BD59-A6C34878D82A}">
                    <a16:rowId xmlns:a16="http://schemas.microsoft.com/office/drawing/2014/main" val="1786578608"/>
                  </a:ext>
                </a:extLst>
              </a:tr>
              <a:tr h="2067924">
                <a:tc>
                  <a:txBody>
                    <a:bodyPr/>
                    <a:lstStyle/>
                    <a:p>
                      <a:r>
                        <a:rPr lang="en-GB" sz="1400" dirty="0" smtClean="0"/>
                        <a:t>Pupils will be learning about the history to pop music through</a:t>
                      </a:r>
                      <a:r>
                        <a:rPr lang="en-GB" sz="1400" baseline="0" dirty="0" smtClean="0"/>
                        <a:t> learning the song ‘Mamma Mia’ by ABBA. Sorry in advance if it gets stuck in your head!</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460651888"/>
              </p:ext>
            </p:extLst>
          </p:nvPr>
        </p:nvGraphicFramePr>
        <p:xfrm>
          <a:off x="8195969" y="4440989"/>
          <a:ext cx="1857600" cy="2305874"/>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r>
                        <a:rPr lang="en-GB" sz="1400" i="0" dirty="0"/>
                        <a:t>We will firstly explore ‘Being Me in My World’ and discuss topics such </a:t>
                      </a:r>
                      <a:r>
                        <a:rPr lang="en-GB" sz="1400" i="0" dirty="0" smtClean="0"/>
                        <a:t>as</a:t>
                      </a:r>
                      <a:r>
                        <a:rPr lang="en-GB" sz="1400" i="0" baseline="0" dirty="0" smtClean="0"/>
                        <a:t> teamwork, responsibility, respect, and community.</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434220626"/>
              </p:ext>
            </p:extLst>
          </p:nvPr>
        </p:nvGraphicFramePr>
        <p:xfrm>
          <a:off x="10118834" y="4440989"/>
          <a:ext cx="1857600" cy="230390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238">
                <a:tc>
                  <a:txBody>
                    <a:bodyPr/>
                    <a:lstStyle/>
                    <a:p>
                      <a:r>
                        <a:rPr lang="en-GB" dirty="0"/>
                        <a:t>RE</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mn-lt"/>
                          <a:ea typeface="+mn-ea"/>
                          <a:cs typeface="+mn-cs"/>
                        </a:rPr>
                        <a:t>We</a:t>
                      </a:r>
                      <a:r>
                        <a:rPr lang="en-GB" sz="1400" kern="1200" baseline="0" dirty="0" smtClean="0">
                          <a:solidFill>
                            <a:schemeClr val="dk1"/>
                          </a:solidFill>
                          <a:effectLst/>
                          <a:latin typeface="+mn-lt"/>
                          <a:ea typeface="+mn-ea"/>
                          <a:cs typeface="+mn-cs"/>
                        </a:rPr>
                        <a:t> will explore Humanism and learn what motivates Humanists to lead good lives. We will link back to our own experiences and values as we go.</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358510469"/>
              </p:ext>
            </p:extLst>
          </p:nvPr>
        </p:nvGraphicFramePr>
        <p:xfrm>
          <a:off x="8203222"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We </a:t>
                      </a:r>
                      <a:r>
                        <a:rPr lang="en-GB" sz="1400" i="0" dirty="0" smtClean="0"/>
                        <a:t>will</a:t>
                      </a:r>
                      <a:r>
                        <a:rPr lang="en-GB" sz="1400" i="0" baseline="0" dirty="0" smtClean="0"/>
                        <a:t> be </a:t>
                      </a:r>
                      <a:r>
                        <a:rPr lang="en-GB" sz="1400" i="0" dirty="0" smtClean="0"/>
                        <a:t>learning about the Internet this half term</a:t>
                      </a:r>
                      <a:r>
                        <a:rPr lang="en-GB" sz="1400" i="0" baseline="0" dirty="0" smtClean="0"/>
                        <a:t>. We will cover networks, sharing information, websites, and how to keep safe online.</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3100066660"/>
              </p:ext>
            </p:extLst>
          </p:nvPr>
        </p:nvGraphicFramePr>
        <p:xfrm>
          <a:off x="10131898"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400" i="0" dirty="0" smtClean="0"/>
                        <a:t>Children will develop their</a:t>
                      </a:r>
                      <a:r>
                        <a:rPr lang="en-GB" sz="1400" i="0" baseline="0" dirty="0" smtClean="0"/>
                        <a:t> knowledge of attacking and defending within invasion games through Tag Rugby this half term.</a:t>
                      </a:r>
                      <a:endParaRPr lang="en-GB" sz="1400" i="0" dirty="0"/>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2BC8FF-D64D-430B-B35D-F2C5F72C967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66cb0dc-d351-45af-9abe-2a4c6f397d9b"/>
    <ds:schemaRef ds:uri="http://purl.org/dc/elements/1.1/"/>
    <ds:schemaRef ds:uri="http://schemas.microsoft.com/office/2006/metadata/properties"/>
    <ds:schemaRef ds:uri="d4bfe957-5417-4326-b3ca-2e7faf1b0fa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722</TotalTime>
  <Words>498</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Lucida Sans Unicode</vt:lpstr>
      <vt:lpstr>SassoonCRInfant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Elisa Walker</cp:lastModifiedBy>
  <cp:revision>28</cp:revision>
  <dcterms:created xsi:type="dcterms:W3CDTF">2022-01-07T10:34:56Z</dcterms:created>
  <dcterms:modified xsi:type="dcterms:W3CDTF">2024-09-11T18:37:34Z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