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64E38C-B3A1-4293-8B01-87E0100131FE}" v="527" dt="2023-09-13T13:26:18.592"/>
    <p1510:client id="{49C726B0-F273-4078-8697-E396ACB92E32}" v="326" dt="2023-09-13T13:25:25.3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5788"/>
  </p:normalViewPr>
  <p:slideViewPr>
    <p:cSldViewPr snapToGrid="0">
      <p:cViewPr varScale="1">
        <p:scale>
          <a:sx n="64" d="100"/>
          <a:sy n="64" d="100"/>
        </p:scale>
        <p:origin x="64" y="1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12/09/2024</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12/09/2024</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12/09/2024</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12/09/2024</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12/09/2024</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12/09/2024</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12/09/2024</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12/09/2024</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12/09/2024</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12/09/2024</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12/09/2024</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12/09/2024</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99551"/>
            <a:ext cx="4163470" cy="1039713"/>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alibri" panose="020F0502020204030204" pitchFamily="34" charset="0"/>
              </a:rPr>
              <a:t>Our theme this term is…</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rgbClr val="000000"/>
              </a:solidFill>
              <a:effectLst/>
              <a:latin typeface="Bernard MT Condensed" panose="020508060609050204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rPr>
              <a:t> </a:t>
            </a:r>
            <a:endParaRPr kumimoji="0" lang="en-US" altLang="en-US" sz="2400" b="0" i="0" u="none" strike="noStrike" cap="none" normalizeH="0" baseline="0" dirty="0">
              <a:ln>
                <a:noFill/>
              </a:ln>
              <a:solidFill>
                <a:schemeClr val="tx1"/>
              </a:solidFill>
              <a:effectLst/>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574268160"/>
              </p:ext>
            </p:extLst>
          </p:nvPr>
        </p:nvGraphicFramePr>
        <p:xfrm>
          <a:off x="4464117" y="208976"/>
          <a:ext cx="3686721" cy="2289488"/>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69248">
                <a:tc>
                  <a:txBody>
                    <a:bodyPr/>
                    <a:lstStyle/>
                    <a:p>
                      <a:r>
                        <a:rPr lang="en-GB" dirty="0"/>
                        <a:t>English (Writing)</a:t>
                      </a:r>
                    </a:p>
                  </a:txBody>
                  <a:tcPr anchor="ctr"/>
                </a:tc>
                <a:extLst>
                  <a:ext uri="{0D108BD9-81ED-4DB2-BD59-A6C34878D82A}">
                    <a16:rowId xmlns:a16="http://schemas.microsoft.com/office/drawing/2014/main" val="1786578608"/>
                  </a:ext>
                </a:extLst>
              </a:tr>
              <a:tr h="19148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In reading, we will be focusing on becoming a fluent reader. In writing we will be reading the book ‘Leon and the place between’. </a:t>
                      </a:r>
                      <a:r>
                        <a:rPr lang="en-US" sz="1200" dirty="0" smtClean="0"/>
                        <a:t>Throughout the sequence we will explore the author’s language and use this language as the basis for their own descriptive writing. We will explore the characters’ thoughts and emotions to be able to write in role of the character. Using the structure of the original story, children will plan their own version of the story where their own character enters a magical world. </a:t>
                      </a:r>
                      <a:endParaRPr lang="en-GB" sz="1200" baseline="0" dirty="0" smtClean="0"/>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253302938"/>
              </p:ext>
            </p:extLst>
          </p:nvPr>
        </p:nvGraphicFramePr>
        <p:xfrm>
          <a:off x="8198698" y="208975"/>
          <a:ext cx="3792164" cy="2298480"/>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51404">
                <a:tc>
                  <a:txBody>
                    <a:bodyPr/>
                    <a:lstStyle/>
                    <a:p>
                      <a:r>
                        <a:rPr lang="en-GB" dirty="0"/>
                        <a:t>Maths</a:t>
                      </a:r>
                    </a:p>
                  </a:txBody>
                  <a:tcPr anchor="ctr"/>
                </a:tc>
                <a:extLst>
                  <a:ext uri="{0D108BD9-81ED-4DB2-BD59-A6C34878D82A}">
                    <a16:rowId xmlns:a16="http://schemas.microsoft.com/office/drawing/2014/main" val="1786578608"/>
                  </a:ext>
                </a:extLst>
              </a:tr>
              <a:tr h="1932720">
                <a:tc>
                  <a:txBody>
                    <a:bodyPr/>
                    <a:lstStyle/>
                    <a:p>
                      <a:r>
                        <a:rPr lang="en-GB" sz="1400" dirty="0" smtClean="0"/>
                        <a:t>This</a:t>
                      </a:r>
                      <a:r>
                        <a:rPr lang="en-GB" sz="1400" baseline="0" dirty="0" smtClean="0"/>
                        <a:t> year, we start by exploring </a:t>
                      </a:r>
                      <a:r>
                        <a:rPr lang="en-GB" sz="1400" baseline="0" dirty="0" smtClean="0"/>
                        <a:t>numbers and place value. We will explore different representations of 3 digit numbers to understand the value of each digit. (hundreds, tens, ones). We will then build on this knowledge by exploring estimating and rounding numbers. Which in turn will help support mental addition and </a:t>
                      </a:r>
                      <a:r>
                        <a:rPr lang="en-GB" sz="1400" baseline="0" smtClean="0"/>
                        <a:t>subtraction. </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1349743392"/>
              </p:ext>
            </p:extLst>
          </p:nvPr>
        </p:nvGraphicFramePr>
        <p:xfrm>
          <a:off x="201137" y="1307476"/>
          <a:ext cx="4163471" cy="1773245"/>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01548">
                <a:tc>
                  <a:txBody>
                    <a:bodyPr/>
                    <a:lstStyle/>
                    <a:p>
                      <a:r>
                        <a:rPr lang="en-GB" dirty="0"/>
                        <a:t>Science</a:t>
                      </a:r>
                    </a:p>
                  </a:txBody>
                  <a:tcPr anchor="ctr"/>
                </a:tc>
                <a:extLst>
                  <a:ext uri="{0D108BD9-81ED-4DB2-BD59-A6C34878D82A}">
                    <a16:rowId xmlns:a16="http://schemas.microsoft.com/office/drawing/2014/main" val="1786578608"/>
                  </a:ext>
                </a:extLst>
              </a:tr>
              <a:tr h="1371697">
                <a:tc>
                  <a:txBody>
                    <a:bodyPr/>
                    <a:lstStyle/>
                    <a:p>
                      <a:r>
                        <a:rPr lang="en-GB" sz="1300" dirty="0">
                          <a:solidFill>
                            <a:schemeClr val="tx1"/>
                          </a:solidFill>
                        </a:rPr>
                        <a:t>This half-term we will be learning about living things and sound. We will investigate how</a:t>
                      </a:r>
                      <a:r>
                        <a:rPr lang="en-GB" sz="1300" baseline="0" dirty="0">
                          <a:solidFill>
                            <a:schemeClr val="tx1"/>
                          </a:solidFill>
                        </a:rPr>
                        <a:t> we classify animals and plants, use classification keys, and explore the impact of the environment on habitats. We will also be investigating different types of sounds and their sources. This will include recording our findings from the environment.</a:t>
                      </a: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781074032"/>
              </p:ext>
            </p:extLst>
          </p:nvPr>
        </p:nvGraphicFramePr>
        <p:xfrm>
          <a:off x="201137" y="3148933"/>
          <a:ext cx="4163471" cy="1790127"/>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18527">
                <a:tc>
                  <a:txBody>
                    <a:bodyPr/>
                    <a:lstStyle/>
                    <a:p>
                      <a:r>
                        <a:rPr lang="en-GB" dirty="0"/>
                        <a:t>History</a:t>
                      </a:r>
                    </a:p>
                  </a:txBody>
                  <a:tcPr anchor="ctr"/>
                </a:tc>
                <a:extLst>
                  <a:ext uri="{0D108BD9-81ED-4DB2-BD59-A6C34878D82A}">
                    <a16:rowId xmlns:a16="http://schemas.microsoft.com/office/drawing/2014/main" val="1786578608"/>
                  </a:ext>
                </a:extLst>
              </a:tr>
              <a:tr h="1354718">
                <a:tc>
                  <a:txBody>
                    <a:bodyPr/>
                    <a:lstStyle/>
                    <a:p>
                      <a:r>
                        <a:rPr lang="en-GB" sz="1400"/>
                        <a:t>We will be learning all about life in the Stone Age. We will learn how historians and architects have used artefacts to uncover how early people made and used tools, gathered food, and lived in communities. We will complete the unit by creating our very own cave paintings. </a:t>
                      </a:r>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866695598"/>
              </p:ext>
            </p:extLst>
          </p:nvPr>
        </p:nvGraphicFramePr>
        <p:xfrm>
          <a:off x="201137" y="4990390"/>
          <a:ext cx="4163471" cy="1786928"/>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394369">
                <a:tc>
                  <a:txBody>
                    <a:bodyPr/>
                    <a:lstStyle/>
                    <a:p>
                      <a:r>
                        <a:rPr lang="en-GB" dirty="0"/>
                        <a:t>Art and DT</a:t>
                      </a:r>
                    </a:p>
                  </a:txBody>
                  <a:tcPr anchor="ctr"/>
                </a:tc>
                <a:extLst>
                  <a:ext uri="{0D108BD9-81ED-4DB2-BD59-A6C34878D82A}">
                    <a16:rowId xmlns:a16="http://schemas.microsoft.com/office/drawing/2014/main" val="1786578608"/>
                  </a:ext>
                </a:extLst>
              </a:tr>
              <a:tr h="1392559">
                <a:tc>
                  <a:txBody>
                    <a:bodyPr/>
                    <a:lstStyle/>
                    <a:p>
                      <a:r>
                        <a:rPr lang="en-GB" sz="1400" dirty="0"/>
                        <a:t>We </a:t>
                      </a:r>
                      <a:r>
                        <a:rPr lang="en-GB" sz="1400" dirty="0" smtClean="0"/>
                        <a:t>will be learning about</a:t>
                      </a:r>
                      <a:r>
                        <a:rPr lang="en-GB" sz="1400" baseline="0" dirty="0" smtClean="0"/>
                        <a:t> how artists throughout history have taken inspiration from animals. We will </a:t>
                      </a:r>
                      <a:r>
                        <a:rPr lang="en-GB" sz="1400" baseline="0" dirty="0" err="1" smtClean="0"/>
                        <a:t>will</a:t>
                      </a:r>
                      <a:r>
                        <a:rPr lang="en-GB" sz="1400" baseline="0" dirty="0" smtClean="0"/>
                        <a:t> create our own animal inspired artwork. </a:t>
                      </a:r>
                      <a:endParaRPr lang="en-GB" sz="1400" dirty="0" smtClean="0"/>
                    </a:p>
                    <a:p>
                      <a:r>
                        <a:rPr lang="en-GB" sz="1400" dirty="0" smtClean="0"/>
                        <a:t>In </a:t>
                      </a:r>
                      <a:r>
                        <a:rPr lang="en-GB" sz="1400" dirty="0"/>
                        <a:t>DT, we will sharpen our cooking </a:t>
                      </a:r>
                      <a:r>
                        <a:rPr lang="en-GB" sz="1400" dirty="0" smtClean="0"/>
                        <a:t>skills by focusing on different cutting techniques to create </a:t>
                      </a:r>
                      <a:r>
                        <a:rPr lang="en-GB" sz="1400" dirty="0"/>
                        <a:t>our own vegetable soup.</a:t>
                      </a:r>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3601393302"/>
              </p:ext>
            </p:extLst>
          </p:nvPr>
        </p:nvGraphicFramePr>
        <p:xfrm>
          <a:off x="4464117" y="2618959"/>
          <a:ext cx="3686721" cy="1773246"/>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71086">
                <a:tc>
                  <a:txBody>
                    <a:bodyPr/>
                    <a:lstStyle/>
                    <a:p>
                      <a:r>
                        <a:rPr lang="en-GB" dirty="0" smtClean="0"/>
                        <a:t>RE</a:t>
                      </a:r>
                      <a:endParaRPr lang="en-GB" dirty="0"/>
                    </a:p>
                  </a:txBody>
                  <a:tcPr anchor="ctr"/>
                </a:tc>
                <a:extLst>
                  <a:ext uri="{0D108BD9-81ED-4DB2-BD59-A6C34878D82A}">
                    <a16:rowId xmlns:a16="http://schemas.microsoft.com/office/drawing/2014/main" val="1786578608"/>
                  </a:ext>
                </a:extLst>
              </a:tr>
              <a:tr h="1402160">
                <a:tc>
                  <a:txBody>
                    <a:bodyPr/>
                    <a:lstStyle/>
                    <a:p>
                      <a:r>
                        <a:rPr lang="en-GB" sz="1400" dirty="0"/>
                        <a:t>This half-term we will be </a:t>
                      </a:r>
                      <a:r>
                        <a:rPr lang="en-GB" sz="1400" dirty="0" smtClean="0"/>
                        <a:t>learning</a:t>
                      </a:r>
                      <a:r>
                        <a:rPr lang="en-GB" sz="1400" baseline="0" dirty="0" smtClean="0"/>
                        <a:t> </a:t>
                      </a:r>
                      <a:r>
                        <a:rPr lang="en-GB" sz="1400" baseline="0" dirty="0" smtClean="0"/>
                        <a:t>about Humanism. This will be an introduction to what  Humanists may believe. </a:t>
                      </a:r>
                      <a:endParaRPr lang="en-GB" sz="1400" kern="1200" dirty="0">
                        <a:solidFill>
                          <a:schemeClr val="dk1"/>
                        </a:solidFill>
                        <a:effectLst/>
                        <a:latin typeface="+mn-lt"/>
                        <a:ea typeface="+mn-ea"/>
                        <a:cs typeface="+mn-cs"/>
                      </a:endParaRPr>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3288962333"/>
              </p:ext>
            </p:extLst>
          </p:nvPr>
        </p:nvGraphicFramePr>
        <p:xfrm>
          <a:off x="8198698" y="2618958"/>
          <a:ext cx="3792164" cy="1849366"/>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71086">
                <a:tc>
                  <a:txBody>
                    <a:bodyPr/>
                    <a:lstStyle/>
                    <a:p>
                      <a:r>
                        <a:rPr lang="en-GB" dirty="0"/>
                        <a:t>Computing</a:t>
                      </a:r>
                    </a:p>
                  </a:txBody>
                  <a:tcPr anchor="ctr"/>
                </a:tc>
                <a:extLst>
                  <a:ext uri="{0D108BD9-81ED-4DB2-BD59-A6C34878D82A}">
                    <a16:rowId xmlns:a16="http://schemas.microsoft.com/office/drawing/2014/main" val="1786578608"/>
                  </a:ext>
                </a:extLst>
              </a:tr>
              <a:tr h="1402160">
                <a:tc>
                  <a:txBody>
                    <a:bodyPr/>
                    <a:lstStyle/>
                    <a:p>
                      <a:r>
                        <a:rPr lang="en-GB" sz="1300" dirty="0"/>
                        <a:t>We will be </a:t>
                      </a:r>
                      <a:r>
                        <a:rPr lang="en-GB" sz="1300" b="0" i="0" u="none" strike="noStrike" noProof="0" dirty="0">
                          <a:latin typeface="Calibri"/>
                        </a:rPr>
                        <a:t>develop their understanding of digital devices and focus on inputs, processes, and outputs. We will also compare digital and non-digital devices. We will be introducing to computer networks, including devices that make up a network’s infrastructure, such as wireless access points and switches. </a:t>
                      </a:r>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720377805"/>
              </p:ext>
            </p:extLst>
          </p:nvPr>
        </p:nvGraphicFramePr>
        <p:xfrm>
          <a:off x="4464116" y="4473058"/>
          <a:ext cx="1987309" cy="2305874"/>
        </p:xfrm>
        <a:graphic>
          <a:graphicData uri="http://schemas.openxmlformats.org/drawingml/2006/table">
            <a:tbl>
              <a:tblPr firstRow="1" bandRow="1">
                <a:tableStyleId>{93296810-A885-4BE3-A3E7-6D5BEEA58F35}</a:tableStyleId>
              </a:tblPr>
              <a:tblGrid>
                <a:gridCol w="1987309">
                  <a:extLst>
                    <a:ext uri="{9D8B030D-6E8A-4147-A177-3AD203B41FA5}">
                      <a16:colId xmlns:a16="http://schemas.microsoft.com/office/drawing/2014/main" val="1337843456"/>
                    </a:ext>
                  </a:extLst>
                </a:gridCol>
              </a:tblGrid>
              <a:tr h="443502">
                <a:tc>
                  <a:txBody>
                    <a:bodyPr/>
                    <a:lstStyle/>
                    <a:p>
                      <a:r>
                        <a:rPr lang="en-GB" dirty="0"/>
                        <a:t>PSHE</a:t>
                      </a:r>
                    </a:p>
                  </a:txBody>
                  <a:tcPr anchor="ctr"/>
                </a:tc>
                <a:extLst>
                  <a:ext uri="{0D108BD9-81ED-4DB2-BD59-A6C34878D82A}">
                    <a16:rowId xmlns:a16="http://schemas.microsoft.com/office/drawing/2014/main" val="1786578608"/>
                  </a:ext>
                </a:extLst>
              </a:tr>
              <a:tr h="1862372">
                <a:tc>
                  <a:txBody>
                    <a:bodyPr/>
                    <a:lstStyle/>
                    <a:p>
                      <a:r>
                        <a:rPr lang="en-GB" sz="1400" dirty="0"/>
                        <a:t>We will be </a:t>
                      </a:r>
                      <a:r>
                        <a:rPr lang="en-GB" sz="1400" dirty="0" smtClean="0"/>
                        <a:t>looking at</a:t>
                      </a:r>
                      <a:r>
                        <a:rPr lang="en-GB" sz="1400" baseline="0" dirty="0" smtClean="0"/>
                        <a:t> ‘Being Me in my World’ jigsaw piece. We will focus on being a part of kingfisher class and how we are all part of a team and how our actions affect others in the class. </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341697254"/>
              </p:ext>
            </p:extLst>
          </p:nvPr>
        </p:nvGraphicFramePr>
        <p:xfrm>
          <a:off x="6512767" y="4472814"/>
          <a:ext cx="1647811" cy="2307720"/>
        </p:xfrm>
        <a:graphic>
          <a:graphicData uri="http://schemas.openxmlformats.org/drawingml/2006/table">
            <a:tbl>
              <a:tblPr firstRow="1" bandRow="1">
                <a:tableStyleId>{93296810-A885-4BE3-A3E7-6D5BEEA58F35}</a:tableStyleId>
              </a:tblPr>
              <a:tblGrid>
                <a:gridCol w="1647811">
                  <a:extLst>
                    <a:ext uri="{9D8B030D-6E8A-4147-A177-3AD203B41FA5}">
                      <a16:colId xmlns:a16="http://schemas.microsoft.com/office/drawing/2014/main" val="1337843456"/>
                    </a:ext>
                  </a:extLst>
                </a:gridCol>
              </a:tblGrid>
              <a:tr h="445348">
                <a:tc>
                  <a:txBody>
                    <a:bodyPr/>
                    <a:lstStyle/>
                    <a:p>
                      <a:r>
                        <a:rPr lang="en-GB" dirty="0"/>
                        <a:t>PE</a:t>
                      </a:r>
                    </a:p>
                  </a:txBody>
                  <a:tcPr anchor="ctr"/>
                </a:tc>
                <a:extLst>
                  <a:ext uri="{0D108BD9-81ED-4DB2-BD59-A6C34878D82A}">
                    <a16:rowId xmlns:a16="http://schemas.microsoft.com/office/drawing/2014/main" val="1786578608"/>
                  </a:ext>
                </a:extLst>
              </a:tr>
              <a:tr h="1862372">
                <a:tc>
                  <a:txBody>
                    <a:bodyPr/>
                    <a:lstStyle/>
                    <a:p>
                      <a:r>
                        <a:rPr lang="en-GB" sz="1400" dirty="0"/>
                        <a:t>This half-term we will be learning </a:t>
                      </a:r>
                      <a:r>
                        <a:rPr lang="en-GB" sz="1400" dirty="0" smtClean="0"/>
                        <a:t>the skills </a:t>
                      </a:r>
                      <a:r>
                        <a:rPr lang="en-GB" sz="1400" dirty="0" smtClean="0"/>
                        <a:t>for gymnastics.</a:t>
                      </a:r>
                      <a:r>
                        <a:rPr lang="en-GB" sz="1400" baseline="0" dirty="0" smtClean="0"/>
                        <a:t> </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3934965578"/>
              </p:ext>
            </p:extLst>
          </p:nvPr>
        </p:nvGraphicFramePr>
        <p:xfrm>
          <a:off x="8221919" y="4467702"/>
          <a:ext cx="1835339" cy="2305874"/>
        </p:xfrm>
        <a:graphic>
          <a:graphicData uri="http://schemas.openxmlformats.org/drawingml/2006/table">
            <a:tbl>
              <a:tblPr firstRow="1" bandRow="1">
                <a:tableStyleId>{93296810-A885-4BE3-A3E7-6D5BEEA58F35}</a:tableStyleId>
              </a:tblPr>
              <a:tblGrid>
                <a:gridCol w="1835339">
                  <a:extLst>
                    <a:ext uri="{9D8B030D-6E8A-4147-A177-3AD203B41FA5}">
                      <a16:colId xmlns:a16="http://schemas.microsoft.com/office/drawing/2014/main" val="1337843456"/>
                    </a:ext>
                  </a:extLst>
                </a:gridCol>
              </a:tblGrid>
              <a:tr h="490795">
                <a:tc>
                  <a:txBody>
                    <a:bodyPr/>
                    <a:lstStyle/>
                    <a:p>
                      <a:r>
                        <a:rPr lang="en-GB" dirty="0"/>
                        <a:t>Music</a:t>
                      </a:r>
                    </a:p>
                  </a:txBody>
                  <a:tcPr anchor="ctr"/>
                </a:tc>
                <a:extLst>
                  <a:ext uri="{0D108BD9-81ED-4DB2-BD59-A6C34878D82A}">
                    <a16:rowId xmlns:a16="http://schemas.microsoft.com/office/drawing/2014/main" val="1786578608"/>
                  </a:ext>
                </a:extLst>
              </a:tr>
              <a:tr h="1815079">
                <a:tc>
                  <a:txBody>
                    <a:bodyPr/>
                    <a:lstStyle/>
                    <a:p>
                      <a:r>
                        <a:rPr lang="en-US" sz="1400" b="0" i="0" kern="1200" dirty="0" smtClean="0">
                          <a:solidFill>
                            <a:schemeClr val="dk1"/>
                          </a:solidFill>
                          <a:effectLst/>
                          <a:latin typeface="+mn-lt"/>
                          <a:ea typeface="+mn-ea"/>
                          <a:cs typeface="+mn-cs"/>
                        </a:rPr>
                        <a:t>Pupils will be learning how to sing rounds and how to perform basic melodies on the recorders.</a:t>
                      </a:r>
                      <a:endParaRPr lang="en-GB" sz="1100" i="0" dirty="0"/>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2395242722"/>
              </p:ext>
            </p:extLst>
          </p:nvPr>
        </p:nvGraphicFramePr>
        <p:xfrm>
          <a:off x="10118600" y="4469670"/>
          <a:ext cx="1868634" cy="2303906"/>
        </p:xfrm>
        <a:graphic>
          <a:graphicData uri="http://schemas.openxmlformats.org/drawingml/2006/table">
            <a:tbl>
              <a:tblPr firstRow="1" bandRow="1">
                <a:tableStyleId>{93296810-A885-4BE3-A3E7-6D5BEEA58F35}</a:tableStyleId>
              </a:tblPr>
              <a:tblGrid>
                <a:gridCol w="1868634">
                  <a:extLst>
                    <a:ext uri="{9D8B030D-6E8A-4147-A177-3AD203B41FA5}">
                      <a16:colId xmlns:a16="http://schemas.microsoft.com/office/drawing/2014/main" val="1337843456"/>
                    </a:ext>
                  </a:extLst>
                </a:gridCol>
              </a:tblGrid>
              <a:tr h="490238">
                <a:tc>
                  <a:txBody>
                    <a:bodyPr/>
                    <a:lstStyle/>
                    <a:p>
                      <a:r>
                        <a:rPr lang="en-GB" dirty="0"/>
                        <a:t>French </a:t>
                      </a:r>
                    </a:p>
                  </a:txBody>
                  <a:tcPr anchor="ctr"/>
                </a:tc>
                <a:extLst>
                  <a:ext uri="{0D108BD9-81ED-4DB2-BD59-A6C34878D82A}">
                    <a16:rowId xmlns:a16="http://schemas.microsoft.com/office/drawing/2014/main" val="1786578608"/>
                  </a:ext>
                </a:extLst>
              </a:tr>
              <a:tr h="18136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smtClean="0">
                          <a:solidFill>
                            <a:schemeClr val="dk1"/>
                          </a:solidFill>
                          <a:effectLst/>
                          <a:latin typeface="+mn-lt"/>
                          <a:ea typeface="+mn-ea"/>
                          <a:cs typeface="+mn-cs"/>
                        </a:rPr>
                        <a:t>We will be learning ‘presenting</a:t>
                      </a:r>
                      <a:r>
                        <a:rPr lang="en-GB" sz="1400" kern="1200" baseline="0" dirty="0" smtClean="0">
                          <a:solidFill>
                            <a:schemeClr val="dk1"/>
                          </a:solidFill>
                          <a:effectLst/>
                          <a:latin typeface="+mn-lt"/>
                          <a:ea typeface="+mn-ea"/>
                          <a:cs typeface="+mn-cs"/>
                        </a:rPr>
                        <a:t> myself’ where we will be learning how to introduce ourselves and ask and answer simple questions.</a:t>
                      </a:r>
                      <a:endParaRPr lang="en-GB" sz="1400" kern="1200" dirty="0">
                        <a:solidFill>
                          <a:schemeClr val="dk1"/>
                        </a:solidFill>
                        <a:effectLst/>
                        <a:latin typeface="+mn-lt"/>
                        <a:ea typeface="+mn-ea"/>
                        <a:cs typeface="+mn-cs"/>
                      </a:endParaRPr>
                    </a:p>
                  </a:txBody>
                  <a:tcPr/>
                </a:tc>
                <a:extLst>
                  <a:ext uri="{0D108BD9-81ED-4DB2-BD59-A6C34878D82A}">
                    <a16:rowId xmlns:a16="http://schemas.microsoft.com/office/drawing/2014/main" val="2171682978"/>
                  </a:ext>
                </a:extLst>
              </a:tr>
            </a:tbl>
          </a:graphicData>
        </a:graphic>
      </p:graphicFrame>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D2BC8FF-D64D-430B-B35D-F2C5F72C967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66cb0dc-d351-45af-9abe-2a4c6f397d9b"/>
    <ds:schemaRef ds:uri="http://purl.org/dc/elements/1.1/"/>
    <ds:schemaRef ds:uri="http://schemas.microsoft.com/office/2006/metadata/properties"/>
    <ds:schemaRef ds:uri="d4bfe957-5417-4326-b3ca-2e7faf1b0fa8"/>
    <ds:schemaRef ds:uri="http://www.w3.org/XML/1998/namespace"/>
    <ds:schemaRef ds:uri="http://purl.org/dc/dcmitype/"/>
  </ds:schemaRefs>
</ds:datastoreItem>
</file>

<file path=customXml/itemProps2.xml><?xml version="1.0" encoding="utf-8"?>
<ds:datastoreItem xmlns:ds="http://schemas.openxmlformats.org/officeDocument/2006/customXml" ds:itemID="{8338D159-D274-4E15-A58B-07196265F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cb0dc-d351-45af-9abe-2a4c6f397d9b"/>
    <ds:schemaRef ds:uri="d4bfe957-5417-4326-b3ca-2e7faf1b0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D06EBA1-5A79-4761-A012-E55BEBBD7A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3451</TotalTime>
  <Words>515</Words>
  <Application>Microsoft Office PowerPoint</Application>
  <PresentationFormat>Widescreen</PresentationFormat>
  <Paragraphs>26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Bernard MT Condensed</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Naomi Stafford</cp:lastModifiedBy>
  <cp:revision>276</cp:revision>
  <dcterms:created xsi:type="dcterms:W3CDTF">2022-01-07T10:34:56Z</dcterms:created>
  <dcterms:modified xsi:type="dcterms:W3CDTF">2024-09-12T07:16:24Z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