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3F5DE1-4909-4B5C-8320-E74C4B0EA265}" v="2" dt="2026-01-05T17:24:26.8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p:scale>
          <a:sx n="100" d="100"/>
          <a:sy n="100" d="100"/>
        </p:scale>
        <p:origin x="-9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njue Lin" userId="13a8517a-009f-4b21-aee7-3ec85330847d" providerId="ADAL" clId="{A93F5DE1-4909-4B5C-8320-E74C4B0EA265}"/>
    <pc:docChg chg="undo custSel modSld">
      <pc:chgData name="Jinjue Lin" userId="13a8517a-009f-4b21-aee7-3ec85330847d" providerId="ADAL" clId="{A93F5DE1-4909-4B5C-8320-E74C4B0EA265}" dt="2026-01-08T12:25:07.343" v="182" actId="14100"/>
      <pc:docMkLst>
        <pc:docMk/>
      </pc:docMkLst>
      <pc:sldChg chg="modSp mod">
        <pc:chgData name="Jinjue Lin" userId="13a8517a-009f-4b21-aee7-3ec85330847d" providerId="ADAL" clId="{A93F5DE1-4909-4B5C-8320-E74C4B0EA265}" dt="2026-01-08T12:25:07.343" v="182" actId="14100"/>
        <pc:sldMkLst>
          <pc:docMk/>
          <pc:sldMk cId="3514798268" sldId="256"/>
        </pc:sldMkLst>
        <pc:spChg chg="mod">
          <ac:chgData name="Jinjue Lin" userId="13a8517a-009f-4b21-aee7-3ec85330847d" providerId="ADAL" clId="{A93F5DE1-4909-4B5C-8320-E74C4B0EA265}" dt="2026-01-05T17:24:26.850" v="1" actId="2711"/>
          <ac:spMkLst>
            <pc:docMk/>
            <pc:sldMk cId="3514798268" sldId="256"/>
            <ac:spMk id="4" creationId="{27D964CA-FAD4-40D5-8A19-F7B4BB4823E1}"/>
          </ac:spMkLst>
        </pc:spChg>
        <pc:graphicFrameChg chg="mod modGraphic">
          <ac:chgData name="Jinjue Lin" userId="13a8517a-009f-4b21-aee7-3ec85330847d" providerId="ADAL" clId="{A93F5DE1-4909-4B5C-8320-E74C4B0EA265}" dt="2026-01-08T12:18:25.836" v="56" actId="1038"/>
          <ac:graphicFrameMkLst>
            <pc:docMk/>
            <pc:sldMk cId="3514798268" sldId="256"/>
            <ac:graphicFrameMk id="5" creationId="{FA8CF3AC-CD02-44AC-BB62-4E92093EB6ED}"/>
          </ac:graphicFrameMkLst>
        </pc:graphicFrameChg>
        <pc:graphicFrameChg chg="mod modGraphic">
          <ac:chgData name="Jinjue Lin" userId="13a8517a-009f-4b21-aee7-3ec85330847d" providerId="ADAL" clId="{A93F5DE1-4909-4B5C-8320-E74C4B0EA265}" dt="2026-01-08T12:18:48.860" v="57" actId="14100"/>
          <ac:graphicFrameMkLst>
            <pc:docMk/>
            <pc:sldMk cId="3514798268" sldId="256"/>
            <ac:graphicFrameMk id="8" creationId="{29206755-AFEA-4C39-969A-3A80F2EEC01F}"/>
          </ac:graphicFrameMkLst>
        </pc:graphicFrameChg>
        <pc:graphicFrameChg chg="mod modGraphic">
          <ac:chgData name="Jinjue Lin" userId="13a8517a-009f-4b21-aee7-3ec85330847d" providerId="ADAL" clId="{A93F5DE1-4909-4B5C-8320-E74C4B0EA265}" dt="2026-01-05T17:30:02.518" v="24" actId="404"/>
          <ac:graphicFrameMkLst>
            <pc:docMk/>
            <pc:sldMk cId="3514798268" sldId="256"/>
            <ac:graphicFrameMk id="9" creationId="{144B4083-B2DA-4CA1-AEF1-973FE94A42AE}"/>
          </ac:graphicFrameMkLst>
        </pc:graphicFrameChg>
        <pc:graphicFrameChg chg="mod modGraphic">
          <ac:chgData name="Jinjue Lin" userId="13a8517a-009f-4b21-aee7-3ec85330847d" providerId="ADAL" clId="{A93F5DE1-4909-4B5C-8320-E74C4B0EA265}" dt="2026-01-05T17:31:39.738" v="36" actId="1076"/>
          <ac:graphicFrameMkLst>
            <pc:docMk/>
            <pc:sldMk cId="3514798268" sldId="256"/>
            <ac:graphicFrameMk id="10" creationId="{F6BF2F47-F5A6-44A7-89DF-6F32BA1D053C}"/>
          </ac:graphicFrameMkLst>
        </pc:graphicFrameChg>
        <pc:graphicFrameChg chg="mod modGraphic">
          <ac:chgData name="Jinjue Lin" userId="13a8517a-009f-4b21-aee7-3ec85330847d" providerId="ADAL" clId="{A93F5DE1-4909-4B5C-8320-E74C4B0EA265}" dt="2026-01-08T12:17:26.858" v="37" actId="14100"/>
          <ac:graphicFrameMkLst>
            <pc:docMk/>
            <pc:sldMk cId="3514798268" sldId="256"/>
            <ac:graphicFrameMk id="12" creationId="{0631405A-09BD-40D8-B190-EC27D20D8371}"/>
          </ac:graphicFrameMkLst>
        </pc:graphicFrameChg>
        <pc:graphicFrameChg chg="mod modGraphic">
          <ac:chgData name="Jinjue Lin" userId="13a8517a-009f-4b21-aee7-3ec85330847d" providerId="ADAL" clId="{A93F5DE1-4909-4B5C-8320-E74C4B0EA265}" dt="2026-01-08T12:22:22.002" v="62" actId="14100"/>
          <ac:graphicFrameMkLst>
            <pc:docMk/>
            <pc:sldMk cId="3514798268" sldId="256"/>
            <ac:graphicFrameMk id="13" creationId="{E578EDF0-7EBF-4637-839E-C002CD7B9ED3}"/>
          </ac:graphicFrameMkLst>
        </pc:graphicFrameChg>
        <pc:graphicFrameChg chg="mod modGraphic">
          <ac:chgData name="Jinjue Lin" userId="13a8517a-009f-4b21-aee7-3ec85330847d" providerId="ADAL" clId="{A93F5DE1-4909-4B5C-8320-E74C4B0EA265}" dt="2026-01-08T12:25:03.543" v="181" actId="14100"/>
          <ac:graphicFrameMkLst>
            <pc:docMk/>
            <pc:sldMk cId="3514798268" sldId="256"/>
            <ac:graphicFrameMk id="14" creationId="{A67AED8A-3D48-48B8-B381-BC6349F0A3F0}"/>
          </ac:graphicFrameMkLst>
        </pc:graphicFrameChg>
        <pc:graphicFrameChg chg="mod modGraphic">
          <ac:chgData name="Jinjue Lin" userId="13a8517a-009f-4b21-aee7-3ec85330847d" providerId="ADAL" clId="{A93F5DE1-4909-4B5C-8320-E74C4B0EA265}" dt="2026-01-08T12:23:40.079" v="75" actId="14100"/>
          <ac:graphicFrameMkLst>
            <pc:docMk/>
            <pc:sldMk cId="3514798268" sldId="256"/>
            <ac:graphicFrameMk id="15" creationId="{513AC508-FC68-42F9-A28F-33BEB6A59376}"/>
          </ac:graphicFrameMkLst>
        </pc:graphicFrameChg>
        <pc:graphicFrameChg chg="mod modGraphic">
          <ac:chgData name="Jinjue Lin" userId="13a8517a-009f-4b21-aee7-3ec85330847d" providerId="ADAL" clId="{A93F5DE1-4909-4B5C-8320-E74C4B0EA265}" dt="2026-01-08T12:23:29.449" v="74" actId="14100"/>
          <ac:graphicFrameMkLst>
            <pc:docMk/>
            <pc:sldMk cId="3514798268" sldId="256"/>
            <ac:graphicFrameMk id="16" creationId="{31C26C41-BF83-4C9A-8B11-EE06B7BFA4C7}"/>
          </ac:graphicFrameMkLst>
        </pc:graphicFrameChg>
        <pc:graphicFrameChg chg="mod modGraphic">
          <ac:chgData name="Jinjue Lin" userId="13a8517a-009f-4b21-aee7-3ec85330847d" providerId="ADAL" clId="{A93F5DE1-4909-4B5C-8320-E74C4B0EA265}" dt="2026-01-05T17:30:57.110" v="32" actId="404"/>
          <ac:graphicFrameMkLst>
            <pc:docMk/>
            <pc:sldMk cId="3514798268" sldId="256"/>
            <ac:graphicFrameMk id="18" creationId="{0C72E488-66D1-4F8C-BC5E-D49BC2011FC1}"/>
          </ac:graphicFrameMkLst>
        </pc:graphicFrameChg>
        <pc:graphicFrameChg chg="mod modGraphic">
          <ac:chgData name="Jinjue Lin" userId="13a8517a-009f-4b21-aee7-3ec85330847d" providerId="ADAL" clId="{A93F5DE1-4909-4B5C-8320-E74C4B0EA265}" dt="2026-01-08T12:25:07.343" v="182" actId="14100"/>
          <ac:graphicFrameMkLst>
            <pc:docMk/>
            <pc:sldMk cId="3514798268" sldId="256"/>
            <ac:graphicFrameMk id="19" creationId="{614B8E49-FF1B-4C0F-A659-326E9F34802C}"/>
          </ac:graphicFrameMkLst>
        </pc:graphicFrameChg>
        <pc:graphicFrameChg chg="mod modGraphic">
          <ac:chgData name="Jinjue Lin" userId="13a8517a-009f-4b21-aee7-3ec85330847d" providerId="ADAL" clId="{A93F5DE1-4909-4B5C-8320-E74C4B0EA265}" dt="2026-01-08T12:22:13.739" v="60" actId="14100"/>
          <ac:graphicFrameMkLst>
            <pc:docMk/>
            <pc:sldMk cId="3514798268" sldId="256"/>
            <ac:graphicFrameMk id="20" creationId="{71600C2F-EC17-4378-B5AB-FE9E381046E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5B3B59-B088-4313-A11A-70658AFC885E}" type="datetimeFigureOut">
              <a:rPr lang="en-GB" smtClean="0"/>
              <a:t>08/01/2026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1B8671-C9AC-4303-B47F-1F5756C34541}" type="slidenum">
              <a:rPr lang="en-GB" smtClean="0"/>
              <a:t>‹#›</a:t>
            </a:fld>
            <a:endParaRPr lang="en-GB"/>
          </a:p>
        </p:txBody>
      </p:sp>
    </p:spTree>
    <p:extLst>
      <p:ext uri="{BB962C8B-B14F-4D97-AF65-F5344CB8AC3E}">
        <p14:creationId xmlns:p14="http://schemas.microsoft.com/office/powerpoint/2010/main" val="470562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1B8671-C9AC-4303-B47F-1F5756C34541}" type="slidenum">
              <a:rPr lang="en-GB" smtClean="0"/>
              <a:t>1</a:t>
            </a:fld>
            <a:endParaRPr lang="en-GB"/>
          </a:p>
        </p:txBody>
      </p:sp>
    </p:spTree>
    <p:extLst>
      <p:ext uri="{BB962C8B-B14F-4D97-AF65-F5344CB8AC3E}">
        <p14:creationId xmlns:p14="http://schemas.microsoft.com/office/powerpoint/2010/main" val="2615873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08/01/2026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08/01/2026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194329" y="90440"/>
            <a:ext cx="4163470" cy="664049"/>
          </a:xfrm>
          <a:prstGeom prst="rect">
            <a:avLst/>
          </a:prstGeom>
          <a:noFill/>
          <a:ln w="28575" algn="in">
            <a:solidFill>
              <a:schemeClr val="accent5"/>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SassoonPrimaryInfant" pitchFamily="2" charset="0"/>
              </a:rPr>
              <a:t>Year 1 – Robin Class </a:t>
            </a: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000" dirty="0">
                <a:solidFill>
                  <a:srgbClr val="000000"/>
                </a:solidFill>
                <a:latin typeface="SassoonPrimaryInfant" pitchFamily="2" charset="0"/>
              </a:rPr>
              <a:t>Spring Term Learning Map </a:t>
            </a:r>
            <a:endParaRPr kumimoji="0" lang="en-GB" altLang="en-US" sz="2000" b="0" i="0" u="none" strike="noStrike" cap="none" normalizeH="0" baseline="0" dirty="0">
              <a:ln>
                <a:noFill/>
              </a:ln>
              <a:solidFill>
                <a:srgbClr val="000000"/>
              </a:solidFill>
              <a:effectLst/>
              <a:latin typeface="SassoonPrimaryInfant" pitchFamily="2" charset="0"/>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4216428730"/>
              </p:ext>
            </p:extLst>
          </p:nvPr>
        </p:nvGraphicFramePr>
        <p:xfrm>
          <a:off x="4451553" y="83475"/>
          <a:ext cx="3854137" cy="2516387"/>
        </p:xfrm>
        <a:graphic>
          <a:graphicData uri="http://schemas.openxmlformats.org/drawingml/2006/table">
            <a:tbl>
              <a:tblPr firstRow="1" bandRow="1">
                <a:tableStyleId>{7DF18680-E054-41AD-8BC1-D1AEF772440D}</a:tableStyleId>
              </a:tblPr>
              <a:tblGrid>
                <a:gridCol w="3854137">
                  <a:extLst>
                    <a:ext uri="{9D8B030D-6E8A-4147-A177-3AD203B41FA5}">
                      <a16:colId xmlns:a16="http://schemas.microsoft.com/office/drawing/2014/main" val="1337843456"/>
                    </a:ext>
                  </a:extLst>
                </a:gridCol>
              </a:tblGrid>
              <a:tr h="367492">
                <a:tc>
                  <a:txBody>
                    <a:bodyPr/>
                    <a:lstStyle/>
                    <a:p>
                      <a:r>
                        <a:rPr lang="en-GB" sz="2000" dirty="0">
                          <a:latin typeface="SassoonPrimaryInfant" pitchFamily="2" charset="0"/>
                        </a:rPr>
                        <a:t>English </a:t>
                      </a:r>
                    </a:p>
                  </a:txBody>
                  <a:tcPr anchor="ctr"/>
                </a:tc>
                <a:extLst>
                  <a:ext uri="{0D108BD9-81ED-4DB2-BD59-A6C34878D82A}">
                    <a16:rowId xmlns:a16="http://schemas.microsoft.com/office/drawing/2014/main" val="1786578608"/>
                  </a:ext>
                </a:extLst>
              </a:tr>
              <a:tr h="2120147">
                <a:tc>
                  <a:txBody>
                    <a:bodyPr/>
                    <a:lstStyle/>
                    <a:p>
                      <a:r>
                        <a:rPr lang="en-GB" sz="1600" dirty="0">
                          <a:latin typeface="SassoonPrimaryInfant" pitchFamily="2" charset="0"/>
                        </a:rPr>
                        <a:t>Across the spring term, we will be  exploring a range of texts such as </a:t>
                      </a:r>
                      <a:r>
                        <a:rPr lang="en-GB" sz="1600" i="1" dirty="0">
                          <a:latin typeface="SassoonPrimaryInfant" pitchFamily="2" charset="0"/>
                        </a:rPr>
                        <a:t>Stanley’s Stick</a:t>
                      </a:r>
                      <a:r>
                        <a:rPr lang="en-GB" sz="1600" dirty="0">
                          <a:latin typeface="SassoonPrimaryInfant" pitchFamily="2" charset="0"/>
                        </a:rPr>
                        <a:t>, </a:t>
                      </a:r>
                      <a:r>
                        <a:rPr lang="en-GB" sz="1600" i="1" dirty="0">
                          <a:latin typeface="SassoonPrimaryInfant" pitchFamily="2" charset="0"/>
                        </a:rPr>
                        <a:t>Ruby’s Worry </a:t>
                      </a:r>
                      <a:r>
                        <a:rPr lang="en-GB" sz="1600" dirty="0">
                          <a:latin typeface="SassoonPrimaryInfant" pitchFamily="2" charset="0"/>
                        </a:rPr>
                        <a:t>and </a:t>
                      </a:r>
                      <a:r>
                        <a:rPr lang="en-GB" sz="1600" i="1" dirty="0">
                          <a:latin typeface="SassoonPrimaryInfant" pitchFamily="2" charset="0"/>
                        </a:rPr>
                        <a:t>Oi Frog</a:t>
                      </a:r>
                      <a:r>
                        <a:rPr lang="en-GB" sz="1600" i="0" dirty="0">
                          <a:latin typeface="SassoonPrimaryInfant" pitchFamily="2" charset="0"/>
                        </a:rPr>
                        <a:t>. We will be writing a mix of text-types like narratives, recount and investigating poetry. Children will continue to practise writing ‘golden sentences’ and developing ideas using their imagination in their writing. </a:t>
                      </a:r>
                      <a:endParaRPr lang="en-GB" sz="1600" i="1" dirty="0">
                        <a:latin typeface="SassoonPrimaryInfant" pitchFamily="2" charset="0"/>
                      </a:endParaRP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612117145"/>
              </p:ext>
            </p:extLst>
          </p:nvPr>
        </p:nvGraphicFramePr>
        <p:xfrm>
          <a:off x="8392635" y="90440"/>
          <a:ext cx="3659665" cy="2516386"/>
        </p:xfrm>
        <a:graphic>
          <a:graphicData uri="http://schemas.openxmlformats.org/drawingml/2006/table">
            <a:tbl>
              <a:tblPr firstRow="1" bandRow="1">
                <a:tableStyleId>{7DF18680-E054-41AD-8BC1-D1AEF772440D}</a:tableStyleId>
              </a:tblPr>
              <a:tblGrid>
                <a:gridCol w="3659665">
                  <a:extLst>
                    <a:ext uri="{9D8B030D-6E8A-4147-A177-3AD203B41FA5}">
                      <a16:colId xmlns:a16="http://schemas.microsoft.com/office/drawing/2014/main" val="1337843456"/>
                    </a:ext>
                  </a:extLst>
                </a:gridCol>
              </a:tblGrid>
              <a:tr h="414089">
                <a:tc>
                  <a:txBody>
                    <a:bodyPr/>
                    <a:lstStyle/>
                    <a:p>
                      <a:r>
                        <a:rPr lang="en-GB" sz="2000" dirty="0">
                          <a:latin typeface="SassoonPrimaryInfant" pitchFamily="2" charset="0"/>
                        </a:rPr>
                        <a:t>Maths</a:t>
                      </a:r>
                    </a:p>
                  </a:txBody>
                  <a:tcPr anchor="ctr"/>
                </a:tc>
                <a:extLst>
                  <a:ext uri="{0D108BD9-81ED-4DB2-BD59-A6C34878D82A}">
                    <a16:rowId xmlns:a16="http://schemas.microsoft.com/office/drawing/2014/main" val="1786578608"/>
                  </a:ext>
                </a:extLst>
              </a:tr>
              <a:tr h="2102297">
                <a:tc>
                  <a:txBody>
                    <a:bodyPr/>
                    <a:lstStyle/>
                    <a:p>
                      <a:r>
                        <a:rPr lang="en-GB" sz="1600" dirty="0">
                          <a:latin typeface="SassoonPrimaryInfant" pitchFamily="2" charset="0"/>
                        </a:rPr>
                        <a:t>In Spring 1, our geometry focus will be on 2D and 3D shapes. We will learn about measurements, including length, height and mass. We will consolidate addition and subtraction with numbers up to 20. In Spring 2, we be looking at money and recognising coins. We will also start to count in 2s, 5s and 10s.</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1791788699"/>
              </p:ext>
            </p:extLst>
          </p:nvPr>
        </p:nvGraphicFramePr>
        <p:xfrm>
          <a:off x="201137" y="826206"/>
          <a:ext cx="4163471" cy="1773245"/>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401548">
                <a:tc>
                  <a:txBody>
                    <a:bodyPr/>
                    <a:lstStyle/>
                    <a:p>
                      <a:r>
                        <a:rPr lang="en-GB" sz="2000" dirty="0">
                          <a:latin typeface="SassoonPrimaryInfant" pitchFamily="2" charset="0"/>
                        </a:rPr>
                        <a:t>Phonics</a:t>
                      </a:r>
                    </a:p>
                  </a:txBody>
                  <a:tcPr anchor="ctr"/>
                </a:tc>
                <a:extLst>
                  <a:ext uri="{0D108BD9-81ED-4DB2-BD59-A6C34878D82A}">
                    <a16:rowId xmlns:a16="http://schemas.microsoft.com/office/drawing/2014/main" val="1786578608"/>
                  </a:ext>
                </a:extLst>
              </a:tr>
              <a:tr h="1371697">
                <a:tc>
                  <a:txBody>
                    <a:bodyPr/>
                    <a:lstStyle/>
                    <a:p>
                      <a:r>
                        <a:rPr lang="en-GB" sz="1600" dirty="0">
                          <a:latin typeface="SassoonPrimaryInfant" pitchFamily="2" charset="0"/>
                        </a:rPr>
                        <a:t>Across the Spring term, we will continue to learn the Phase 5 graphemes. We will focus on practising our graphemes by sound-talking, blending and segmenting. Additionally, we will be building on our bank of tricky words. </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3568272535"/>
              </p:ext>
            </p:extLst>
          </p:nvPr>
        </p:nvGraphicFramePr>
        <p:xfrm>
          <a:off x="201137" y="2677936"/>
          <a:ext cx="4163471" cy="1973007"/>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418527">
                <a:tc>
                  <a:txBody>
                    <a:bodyPr/>
                    <a:lstStyle/>
                    <a:p>
                      <a:r>
                        <a:rPr lang="en-GB" sz="2000" dirty="0">
                          <a:latin typeface="SassoonPrimaryInfant" pitchFamily="2" charset="0"/>
                        </a:rPr>
                        <a:t>Science </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SassoonPrimaryInfant" pitchFamily="2" charset="0"/>
                        </a:rPr>
                        <a:t>Our topic for Spring 1 is ‘Humans’. We will focus on the human body and our five senses. We will also explore what is a healthy lifestyle. In Spring 2, we will move on to ‘Plants’ and investigate the nature to help us explore the common trees and flowers.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2763668526"/>
              </p:ext>
            </p:extLst>
          </p:nvPr>
        </p:nvGraphicFramePr>
        <p:xfrm>
          <a:off x="201137" y="4701792"/>
          <a:ext cx="4241202" cy="2020983"/>
        </p:xfrm>
        <a:graphic>
          <a:graphicData uri="http://schemas.openxmlformats.org/drawingml/2006/table">
            <a:tbl>
              <a:tblPr firstRow="1" bandRow="1">
                <a:tableStyleId>{7DF18680-E054-41AD-8BC1-D1AEF772440D}</a:tableStyleId>
              </a:tblPr>
              <a:tblGrid>
                <a:gridCol w="4241202">
                  <a:extLst>
                    <a:ext uri="{9D8B030D-6E8A-4147-A177-3AD203B41FA5}">
                      <a16:colId xmlns:a16="http://schemas.microsoft.com/office/drawing/2014/main" val="1337843456"/>
                    </a:ext>
                  </a:extLst>
                </a:gridCol>
              </a:tblGrid>
              <a:tr h="406780">
                <a:tc>
                  <a:txBody>
                    <a:bodyPr/>
                    <a:lstStyle/>
                    <a:p>
                      <a:r>
                        <a:rPr lang="en-GB" sz="2000" dirty="0">
                          <a:latin typeface="SassoonPrimaryInfant" pitchFamily="2" charset="0"/>
                        </a:rPr>
                        <a:t>History </a:t>
                      </a:r>
                    </a:p>
                  </a:txBody>
                  <a:tcPr anchor="ctr"/>
                </a:tc>
                <a:extLst>
                  <a:ext uri="{0D108BD9-81ED-4DB2-BD59-A6C34878D82A}">
                    <a16:rowId xmlns:a16="http://schemas.microsoft.com/office/drawing/2014/main" val="1786578608"/>
                  </a:ext>
                </a:extLst>
              </a:tr>
              <a:tr h="1614203">
                <a:tc>
                  <a:txBody>
                    <a:bodyPr/>
                    <a:lstStyle/>
                    <a:p>
                      <a:r>
                        <a:rPr lang="en-GB" sz="1600" dirty="0">
                          <a:latin typeface="SassoonPrimaryInfant" pitchFamily="2" charset="0"/>
                        </a:rPr>
                        <a:t>Our topic in Spring 1 focuses on ‘Medicine’ and specifically Florence Nightingale and the legacy she left in the world of medicine. In Spring 2, we will explore ‘The Grove Primary School’ as part of our local history unit and learn about the history of our school and the school building. </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858075986"/>
              </p:ext>
            </p:extLst>
          </p:nvPr>
        </p:nvGraphicFramePr>
        <p:xfrm>
          <a:off x="4482953" y="4496758"/>
          <a:ext cx="1783351" cy="2255897"/>
        </p:xfrm>
        <a:graphic>
          <a:graphicData uri="http://schemas.openxmlformats.org/drawingml/2006/table">
            <a:tbl>
              <a:tblPr firstRow="1" bandRow="1">
                <a:tableStyleId>{7DF18680-E054-41AD-8BC1-D1AEF772440D}</a:tableStyleId>
              </a:tblPr>
              <a:tblGrid>
                <a:gridCol w="1783351">
                  <a:extLst>
                    <a:ext uri="{9D8B030D-6E8A-4147-A177-3AD203B41FA5}">
                      <a16:colId xmlns:a16="http://schemas.microsoft.com/office/drawing/2014/main" val="1337843456"/>
                    </a:ext>
                  </a:extLst>
                </a:gridCol>
              </a:tblGrid>
              <a:tr h="418952">
                <a:tc>
                  <a:txBody>
                    <a:bodyPr/>
                    <a:lstStyle/>
                    <a:p>
                      <a:r>
                        <a:rPr lang="en-GB" sz="2000" dirty="0">
                          <a:latin typeface="SassoonPrimaryInfant" pitchFamily="2" charset="0"/>
                        </a:rPr>
                        <a:t>Art</a:t>
                      </a:r>
                    </a:p>
                  </a:txBody>
                  <a:tcPr anchor="ctr"/>
                </a:tc>
                <a:extLst>
                  <a:ext uri="{0D108BD9-81ED-4DB2-BD59-A6C34878D82A}">
                    <a16:rowId xmlns:a16="http://schemas.microsoft.com/office/drawing/2014/main" val="1786578608"/>
                  </a:ext>
                </a:extLst>
              </a:tr>
              <a:tr h="1836945">
                <a:tc>
                  <a:txBody>
                    <a:bodyPr/>
                    <a:lstStyle/>
                    <a:p>
                      <a:r>
                        <a:rPr lang="en-GB" sz="1600" dirty="0">
                          <a:latin typeface="SassoonPrimaryInfant" pitchFamily="2" charset="0"/>
                        </a:rPr>
                        <a:t>Our art units this term focuses on the nature. The two respective units are ‘Landscapes’ and ‘In the Jungle’. </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877863549"/>
              </p:ext>
            </p:extLst>
          </p:nvPr>
        </p:nvGraphicFramePr>
        <p:xfrm>
          <a:off x="10075168" y="3998704"/>
          <a:ext cx="1977132" cy="2724071"/>
        </p:xfrm>
        <a:graphic>
          <a:graphicData uri="http://schemas.openxmlformats.org/drawingml/2006/table">
            <a:tbl>
              <a:tblPr firstRow="1" bandRow="1">
                <a:tableStyleId>{7DF18680-E054-41AD-8BC1-D1AEF772440D}</a:tableStyleId>
              </a:tblPr>
              <a:tblGrid>
                <a:gridCol w="1977132">
                  <a:extLst>
                    <a:ext uri="{9D8B030D-6E8A-4147-A177-3AD203B41FA5}">
                      <a16:colId xmlns:a16="http://schemas.microsoft.com/office/drawing/2014/main" val="1337843456"/>
                    </a:ext>
                  </a:extLst>
                </a:gridCol>
              </a:tblGrid>
              <a:tr h="578389">
                <a:tc>
                  <a:txBody>
                    <a:bodyPr/>
                    <a:lstStyle/>
                    <a:p>
                      <a:r>
                        <a:rPr lang="en-GB" sz="2000" dirty="0">
                          <a:latin typeface="SassoonPrimaryInfant" pitchFamily="2" charset="0"/>
                        </a:rPr>
                        <a:t>Computing</a:t>
                      </a:r>
                    </a:p>
                  </a:txBody>
                  <a:tcPr anchor="ctr"/>
                </a:tc>
                <a:extLst>
                  <a:ext uri="{0D108BD9-81ED-4DB2-BD59-A6C34878D82A}">
                    <a16:rowId xmlns:a16="http://schemas.microsoft.com/office/drawing/2014/main" val="1786578608"/>
                  </a:ext>
                </a:extLst>
              </a:tr>
              <a:tr h="2145682">
                <a:tc>
                  <a:txBody>
                    <a:bodyPr/>
                    <a:lstStyle/>
                    <a:p>
                      <a:r>
                        <a:rPr lang="en-GB" sz="1600" dirty="0">
                          <a:latin typeface="SassoonPrimaryInfant" pitchFamily="2" charset="0"/>
                        </a:rPr>
                        <a:t>Children will learn how to program a robot and make short algorithms using the Bee-Bots. Then, they will explore how to type on computers to create simple writing.</a:t>
                      </a: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4235723751"/>
              </p:ext>
            </p:extLst>
          </p:nvPr>
        </p:nvGraphicFramePr>
        <p:xfrm>
          <a:off x="10070874" y="2690794"/>
          <a:ext cx="1981426" cy="1251140"/>
        </p:xfrm>
        <a:graphic>
          <a:graphicData uri="http://schemas.openxmlformats.org/drawingml/2006/table">
            <a:tbl>
              <a:tblPr firstRow="1" bandRow="1">
                <a:tableStyleId>{7DF18680-E054-41AD-8BC1-D1AEF772440D}</a:tableStyleId>
              </a:tblPr>
              <a:tblGrid>
                <a:gridCol w="1981426">
                  <a:extLst>
                    <a:ext uri="{9D8B030D-6E8A-4147-A177-3AD203B41FA5}">
                      <a16:colId xmlns:a16="http://schemas.microsoft.com/office/drawing/2014/main" val="1337843456"/>
                    </a:ext>
                  </a:extLst>
                </a:gridCol>
              </a:tblGrid>
              <a:tr h="369081">
                <a:tc>
                  <a:txBody>
                    <a:bodyPr/>
                    <a:lstStyle/>
                    <a:p>
                      <a:r>
                        <a:rPr lang="en-GB" sz="2000" dirty="0">
                          <a:latin typeface="SassoonPrimaryInfant" pitchFamily="2" charset="0"/>
                        </a:rPr>
                        <a:t>PSHE</a:t>
                      </a:r>
                    </a:p>
                  </a:txBody>
                  <a:tcPr anchor="ctr"/>
                </a:tc>
                <a:extLst>
                  <a:ext uri="{0D108BD9-81ED-4DB2-BD59-A6C34878D82A}">
                    <a16:rowId xmlns:a16="http://schemas.microsoft.com/office/drawing/2014/main" val="1786578608"/>
                  </a:ext>
                </a:extLst>
              </a:tr>
              <a:tr h="854900">
                <a:tc>
                  <a:txBody>
                    <a:bodyPr/>
                    <a:lstStyle/>
                    <a:p>
                      <a:r>
                        <a:rPr lang="en-GB" sz="1600" dirty="0">
                          <a:latin typeface="SassoonPrimaryInfant" pitchFamily="2" charset="0"/>
                        </a:rPr>
                        <a:t>Our Spring units are ‘Dreams and Goals’ and ‘Healthy Me’.</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386906209"/>
              </p:ext>
            </p:extLst>
          </p:nvPr>
        </p:nvGraphicFramePr>
        <p:xfrm>
          <a:off x="8262148" y="2690794"/>
          <a:ext cx="1716860" cy="1770240"/>
        </p:xfrm>
        <a:graphic>
          <a:graphicData uri="http://schemas.openxmlformats.org/drawingml/2006/table">
            <a:tbl>
              <a:tblPr firstRow="1" bandRow="1">
                <a:tableStyleId>{7DF18680-E054-41AD-8BC1-D1AEF772440D}</a:tableStyleId>
              </a:tblPr>
              <a:tblGrid>
                <a:gridCol w="1716860">
                  <a:extLst>
                    <a:ext uri="{9D8B030D-6E8A-4147-A177-3AD203B41FA5}">
                      <a16:colId xmlns:a16="http://schemas.microsoft.com/office/drawing/2014/main" val="1337843456"/>
                    </a:ext>
                  </a:extLst>
                </a:gridCol>
              </a:tblGrid>
              <a:tr h="418722">
                <a:tc>
                  <a:txBody>
                    <a:bodyPr/>
                    <a:lstStyle/>
                    <a:p>
                      <a:r>
                        <a:rPr lang="en-GB" sz="2000" dirty="0">
                          <a:latin typeface="SassoonPrimaryInfant" pitchFamily="2" charset="0"/>
                        </a:rPr>
                        <a:t>RE</a:t>
                      </a:r>
                    </a:p>
                  </a:txBody>
                  <a:tcPr anchor="ctr"/>
                </a:tc>
                <a:extLst>
                  <a:ext uri="{0D108BD9-81ED-4DB2-BD59-A6C34878D82A}">
                    <a16:rowId xmlns:a16="http://schemas.microsoft.com/office/drawing/2014/main" val="1786578608"/>
                  </a:ext>
                </a:extLst>
              </a:tr>
              <a:tr h="13515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SassoonPrimaryInfant" pitchFamily="2" charset="0"/>
                        </a:rPr>
                        <a:t>We will introduce a new religion – ‘Hinduism’ and learn about the Easter story. </a:t>
                      </a:r>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1238939566"/>
              </p:ext>
            </p:extLst>
          </p:nvPr>
        </p:nvGraphicFramePr>
        <p:xfrm>
          <a:off x="8228903" y="4628936"/>
          <a:ext cx="1783351" cy="2255897"/>
        </p:xfrm>
        <a:graphic>
          <a:graphicData uri="http://schemas.openxmlformats.org/drawingml/2006/table">
            <a:tbl>
              <a:tblPr firstRow="1" bandRow="1">
                <a:tableStyleId>{7DF18680-E054-41AD-8BC1-D1AEF772440D}</a:tableStyleId>
              </a:tblPr>
              <a:tblGrid>
                <a:gridCol w="1783351">
                  <a:extLst>
                    <a:ext uri="{9D8B030D-6E8A-4147-A177-3AD203B41FA5}">
                      <a16:colId xmlns:a16="http://schemas.microsoft.com/office/drawing/2014/main" val="1337843456"/>
                    </a:ext>
                  </a:extLst>
                </a:gridCol>
              </a:tblGrid>
              <a:tr h="457577">
                <a:tc>
                  <a:txBody>
                    <a:bodyPr/>
                    <a:lstStyle/>
                    <a:p>
                      <a:r>
                        <a:rPr lang="en-GB" sz="2000" dirty="0">
                          <a:latin typeface="SassoonPrimaryInfant" pitchFamily="2" charset="0"/>
                        </a:rPr>
                        <a:t>PE</a:t>
                      </a:r>
                    </a:p>
                  </a:txBody>
                  <a:tcPr anchor="ctr"/>
                </a:tc>
                <a:extLst>
                  <a:ext uri="{0D108BD9-81ED-4DB2-BD59-A6C34878D82A}">
                    <a16:rowId xmlns:a16="http://schemas.microsoft.com/office/drawing/2014/main" val="1786578608"/>
                  </a:ext>
                </a:extLst>
              </a:tr>
              <a:tr h="17372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SassoonPrimaryInfant" pitchFamily="2" charset="0"/>
                        </a:rPr>
                        <a:t>We will learn the basics of invasion games and playing in teams in Spring 1. We will be swimming in Spring 2. </a:t>
                      </a:r>
                    </a:p>
                  </a:txBody>
                  <a:tcPr/>
                </a:tc>
                <a:extLst>
                  <a:ext uri="{0D108BD9-81ED-4DB2-BD59-A6C34878D82A}">
                    <a16:rowId xmlns:a16="http://schemas.microsoft.com/office/drawing/2014/main" val="2171682978"/>
                  </a:ext>
                </a:extLst>
              </a:tr>
            </a:tbl>
          </a:graphicData>
        </a:graphic>
      </p:graphicFrame>
      <p:graphicFrame>
        <p:nvGraphicFramePr>
          <p:cNvPr id="19" name="Table 18">
            <a:extLst>
              <a:ext uri="{FF2B5EF4-FFF2-40B4-BE49-F238E27FC236}">
                <a16:creationId xmlns:a16="http://schemas.microsoft.com/office/drawing/2014/main" id="{614B8E49-FF1B-4C0F-A659-326E9F34802C}"/>
              </a:ext>
            </a:extLst>
          </p:cNvPr>
          <p:cNvGraphicFramePr>
            <a:graphicFrameLocks noGrp="1"/>
          </p:cNvGraphicFramePr>
          <p:nvPr>
            <p:extLst>
              <p:ext uri="{D42A27DB-BD31-4B8C-83A1-F6EECF244321}">
                <p14:modId xmlns:p14="http://schemas.microsoft.com/office/powerpoint/2010/main" val="960333289"/>
              </p:ext>
            </p:extLst>
          </p:nvPr>
        </p:nvGraphicFramePr>
        <p:xfrm>
          <a:off x="6360452" y="4497784"/>
          <a:ext cx="1820371" cy="2224991"/>
        </p:xfrm>
        <a:graphic>
          <a:graphicData uri="http://schemas.openxmlformats.org/drawingml/2006/table">
            <a:tbl>
              <a:tblPr firstRow="1" bandRow="1">
                <a:tableStyleId>{7DF18680-E054-41AD-8BC1-D1AEF772440D}</a:tableStyleId>
              </a:tblPr>
              <a:tblGrid>
                <a:gridCol w="1820371">
                  <a:extLst>
                    <a:ext uri="{9D8B030D-6E8A-4147-A177-3AD203B41FA5}">
                      <a16:colId xmlns:a16="http://schemas.microsoft.com/office/drawing/2014/main" val="1337843456"/>
                    </a:ext>
                  </a:extLst>
                </a:gridCol>
              </a:tblGrid>
              <a:tr h="436862">
                <a:tc>
                  <a:txBody>
                    <a:bodyPr/>
                    <a:lstStyle/>
                    <a:p>
                      <a:r>
                        <a:rPr lang="en-GB" sz="2000" dirty="0">
                          <a:latin typeface="SassoonPrimaryInfant" pitchFamily="2" charset="0"/>
                        </a:rPr>
                        <a:t>DT</a:t>
                      </a:r>
                    </a:p>
                  </a:txBody>
                  <a:tcPr anchor="ctr"/>
                </a:tc>
                <a:extLst>
                  <a:ext uri="{0D108BD9-81ED-4DB2-BD59-A6C34878D82A}">
                    <a16:rowId xmlns:a16="http://schemas.microsoft.com/office/drawing/2014/main" val="1786578608"/>
                  </a:ext>
                </a:extLst>
              </a:tr>
              <a:tr h="17881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SassoonPrimaryInfant" pitchFamily="2" charset="0"/>
                        </a:rPr>
                        <a:t>In Spring 1, we will be creating our own ‘Portable Snack’. In Spring 2, we will explore and create ‘Sliders’. </a:t>
                      </a:r>
                    </a:p>
                  </a:txBody>
                  <a:tcPr/>
                </a:tc>
                <a:extLst>
                  <a:ext uri="{0D108BD9-81ED-4DB2-BD59-A6C34878D82A}">
                    <a16:rowId xmlns:a16="http://schemas.microsoft.com/office/drawing/2014/main" val="2171682978"/>
                  </a:ext>
                </a:extLst>
              </a:tr>
            </a:tbl>
          </a:graphicData>
        </a:graphic>
      </p:graphicFrame>
      <p:graphicFrame>
        <p:nvGraphicFramePr>
          <p:cNvPr id="20" name="Table 19">
            <a:extLst>
              <a:ext uri="{FF2B5EF4-FFF2-40B4-BE49-F238E27FC236}">
                <a16:creationId xmlns:a16="http://schemas.microsoft.com/office/drawing/2014/main" id="{71600C2F-EC17-4378-B5AB-FE9E381046E7}"/>
              </a:ext>
            </a:extLst>
          </p:cNvPr>
          <p:cNvGraphicFramePr>
            <a:graphicFrameLocks noGrp="1"/>
          </p:cNvGraphicFramePr>
          <p:nvPr>
            <p:extLst>
              <p:ext uri="{D42A27DB-BD31-4B8C-83A1-F6EECF244321}">
                <p14:modId xmlns:p14="http://schemas.microsoft.com/office/powerpoint/2010/main" val="1088309844"/>
              </p:ext>
            </p:extLst>
          </p:nvPr>
        </p:nvGraphicFramePr>
        <p:xfrm>
          <a:off x="4479269" y="2677936"/>
          <a:ext cx="3686721" cy="1770240"/>
        </p:xfrm>
        <a:graphic>
          <a:graphicData uri="http://schemas.openxmlformats.org/drawingml/2006/table">
            <a:tbl>
              <a:tblPr firstRow="1" bandRow="1">
                <a:tableStyleId>{7DF18680-E054-41AD-8BC1-D1AEF772440D}</a:tableStyleId>
              </a:tblPr>
              <a:tblGrid>
                <a:gridCol w="3686721">
                  <a:extLst>
                    <a:ext uri="{9D8B030D-6E8A-4147-A177-3AD203B41FA5}">
                      <a16:colId xmlns:a16="http://schemas.microsoft.com/office/drawing/2014/main" val="1337843456"/>
                    </a:ext>
                  </a:extLst>
                </a:gridCol>
              </a:tblGrid>
              <a:tr h="410949">
                <a:tc>
                  <a:txBody>
                    <a:bodyPr/>
                    <a:lstStyle/>
                    <a:p>
                      <a:r>
                        <a:rPr lang="en-GB" sz="2000" dirty="0">
                          <a:latin typeface="SassoonPrimaryInfant" pitchFamily="2" charset="0"/>
                        </a:rPr>
                        <a:t>Geography </a:t>
                      </a:r>
                    </a:p>
                  </a:txBody>
                  <a:tcPr anchor="ctr"/>
                </a:tc>
                <a:extLst>
                  <a:ext uri="{0D108BD9-81ED-4DB2-BD59-A6C34878D82A}">
                    <a16:rowId xmlns:a16="http://schemas.microsoft.com/office/drawing/2014/main" val="1786578608"/>
                  </a:ext>
                </a:extLst>
              </a:tr>
              <a:tr h="1359291">
                <a:tc>
                  <a:txBody>
                    <a:bodyPr/>
                    <a:lstStyle/>
                    <a:p>
                      <a:r>
                        <a:rPr lang="en-GB" sz="1600" dirty="0">
                          <a:latin typeface="SassoonPrimaryInfant" pitchFamily="2" charset="0"/>
                        </a:rPr>
                        <a:t>We continue to explore about the Earth. Children will learn about the continents, oceans, climate and weather of the earth. We will also focus on map skills, compass directions and human vs physical features. </a:t>
                      </a:r>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ef0bf6a2a14470e3b5e2ad02e30ed154">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583d56ebc0e15480acd9c1a0f75b7ea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FD2BC8FF-D64D-430B-B35D-F2C5F72C9672}">
  <ds:schemaRefs>
    <ds:schemaRef ds:uri="http://schemas.microsoft.com/office/2006/documentManagement/types"/>
    <ds:schemaRef ds:uri="http://purl.org/dc/terms/"/>
    <ds:schemaRef ds:uri="http://www.w3.org/XML/1998/namespace"/>
    <ds:schemaRef ds:uri="d4bfe957-5417-4326-b3ca-2e7faf1b0fa8"/>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566cb0dc-d351-45af-9abe-2a4c6f397d9b"/>
    <ds:schemaRef ds:uri="http://purl.org/dc/dcmitype/"/>
  </ds:schemaRefs>
</ds:datastoreItem>
</file>

<file path=customXml/itemProps3.xml><?xml version="1.0" encoding="utf-8"?>
<ds:datastoreItem xmlns:ds="http://schemas.openxmlformats.org/officeDocument/2006/customXml" ds:itemID="{B5FE567A-D914-4D4D-A70B-7E9B9BD059D2}"/>
</file>

<file path=docProps/app.xml><?xml version="1.0" encoding="utf-8"?>
<Properties xmlns="http://schemas.openxmlformats.org/officeDocument/2006/extended-properties" xmlns:vt="http://schemas.openxmlformats.org/officeDocument/2006/docPropsVTypes">
  <TotalTime>776</TotalTime>
  <Words>481</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SassoonPrimaryInfant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Jinjue Lin</cp:lastModifiedBy>
  <cp:revision>66</cp:revision>
  <dcterms:created xsi:type="dcterms:W3CDTF">2022-01-07T10:34:56Z</dcterms:created>
  <dcterms:modified xsi:type="dcterms:W3CDTF">2026-01-08T12:25:13Z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