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65" d="100"/>
          <a:sy n="65" d="100"/>
        </p:scale>
        <p:origin x="72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06/11/2024</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06/11/2024</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49525"/>
            <a:ext cx="3792165" cy="919421"/>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200" b="0" i="0" u="none" strike="noStrike" cap="none" normalizeH="0" baseline="0" dirty="0">
                <a:ln>
                  <a:noFill/>
                </a:ln>
                <a:solidFill>
                  <a:srgbClr val="000000"/>
                </a:solidFill>
                <a:effectLst/>
                <a:latin typeface="SassoonCRInfant" panose="00000400000000000000" pitchFamily="2" charset="0"/>
                <a:cs typeface="Lucida Sans Unicode" panose="020B0602030504020204" pitchFamily="34" charset="0"/>
              </a:rPr>
              <a:t>Year </a:t>
            </a:r>
            <a:r>
              <a:rPr kumimoji="0" lang="en-GB" altLang="en-US" sz="2200" b="0" i="0" u="none" strike="noStrike" cap="none" normalizeH="0" baseline="0" dirty="0" smtClean="0">
                <a:ln>
                  <a:noFill/>
                </a:ln>
                <a:solidFill>
                  <a:srgbClr val="000000"/>
                </a:solidFill>
                <a:effectLst/>
                <a:latin typeface="SassoonCRInfant" panose="00000400000000000000" pitchFamily="2" charset="0"/>
                <a:cs typeface="Lucida Sans Unicode" panose="020B0602030504020204" pitchFamily="34" charset="0"/>
              </a:rPr>
              <a:t>4 </a:t>
            </a:r>
            <a:r>
              <a:rPr kumimoji="0" lang="en-GB" altLang="en-US" sz="2200" b="0" i="0" u="none" strike="noStrike" cap="none" normalizeH="0" baseline="0" dirty="0">
                <a:ln>
                  <a:noFill/>
                </a:ln>
                <a:solidFill>
                  <a:srgbClr val="000000"/>
                </a:solidFill>
                <a:effectLst/>
                <a:latin typeface="SassoonCRInfant" panose="00000400000000000000" pitchFamily="2" charset="0"/>
                <a:cs typeface="Lucida Sans Unicode" panose="020B0602030504020204" pitchFamily="34" charset="0"/>
              </a:rPr>
              <a:t>– </a:t>
            </a:r>
            <a:r>
              <a:rPr lang="en-GB" altLang="en-US" sz="2200" dirty="0">
                <a:solidFill>
                  <a:srgbClr val="000000"/>
                </a:solidFill>
                <a:latin typeface="SassoonCRInfant" panose="00000400000000000000" pitchFamily="2" charset="0"/>
                <a:cs typeface="Lucida Sans Unicode" panose="020B0602030504020204" pitchFamily="34" charset="0"/>
              </a:rPr>
              <a:t>Flamingo class</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200" dirty="0">
                <a:solidFill>
                  <a:srgbClr val="000000"/>
                </a:solidFill>
                <a:latin typeface="SassoonCRInfant" panose="00000400000000000000" pitchFamily="2" charset="0"/>
                <a:cs typeface="Lucida Sans Unicode" panose="020B0602030504020204" pitchFamily="34" charset="0"/>
              </a:rPr>
              <a:t>Autumn 2</a:t>
            </a:r>
            <a:r>
              <a:rPr lang="en-GB" altLang="en-US" sz="2200" dirty="0" smtClean="0">
                <a:solidFill>
                  <a:srgbClr val="000000"/>
                </a:solidFill>
                <a:latin typeface="SassoonCRInfant" panose="00000400000000000000" pitchFamily="2" charset="0"/>
                <a:cs typeface="Lucida Sans Unicode" panose="020B0602030504020204" pitchFamily="34" charset="0"/>
              </a:rPr>
              <a:t> C</a:t>
            </a:r>
            <a:r>
              <a:rPr kumimoji="0" lang="en-GB" altLang="en-US" sz="2200" b="0" i="0" u="none" strike="noStrike" cap="none" normalizeH="0" baseline="0" dirty="0" smtClean="0">
                <a:ln>
                  <a:noFill/>
                </a:ln>
                <a:solidFill>
                  <a:srgbClr val="000000"/>
                </a:solidFill>
                <a:effectLst/>
                <a:latin typeface="SassoonCRInfant" panose="00000400000000000000" pitchFamily="2" charset="0"/>
                <a:cs typeface="Lucida Sans Unicode" panose="020B0602030504020204" pitchFamily="34" charset="0"/>
              </a:rPr>
              <a:t>urriculum </a:t>
            </a:r>
            <a:r>
              <a:rPr kumimoji="0" lang="en-GB" altLang="en-US" sz="2200" b="0" i="0" u="none" strike="noStrike" cap="none" normalizeH="0" baseline="0" dirty="0">
                <a:ln>
                  <a:noFill/>
                </a:ln>
                <a:solidFill>
                  <a:srgbClr val="000000"/>
                </a:solidFill>
                <a:effectLst/>
                <a:latin typeface="SassoonCRInfant" panose="00000400000000000000" pitchFamily="2" charset="0"/>
                <a:cs typeface="Lucida Sans Unicode" panose="020B0602030504020204" pitchFamily="34" charset="0"/>
              </a:rPr>
              <a:t>Map </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3562054282"/>
              </p:ext>
            </p:extLst>
          </p:nvPr>
        </p:nvGraphicFramePr>
        <p:xfrm>
          <a:off x="4200600" y="149525"/>
          <a:ext cx="3790800" cy="2165226"/>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66906">
                <a:tc>
                  <a:txBody>
                    <a:bodyPr/>
                    <a:lstStyle/>
                    <a:p>
                      <a:r>
                        <a:rPr lang="en-GB" dirty="0" smtClean="0"/>
                        <a:t>English</a:t>
                      </a:r>
                      <a:endParaRPr lang="en-GB" dirty="0"/>
                    </a:p>
                  </a:txBody>
                  <a:tcPr anchor="ctr"/>
                </a:tc>
                <a:extLst>
                  <a:ext uri="{0D108BD9-81ED-4DB2-BD59-A6C34878D82A}">
                    <a16:rowId xmlns:a16="http://schemas.microsoft.com/office/drawing/2014/main" val="1786578608"/>
                  </a:ext>
                </a:extLst>
              </a:tr>
              <a:tr h="1589923">
                <a:tc>
                  <a:txBody>
                    <a:bodyPr/>
                    <a:lstStyle/>
                    <a:p>
                      <a:r>
                        <a:rPr lang="en-GB" sz="1400" dirty="0" smtClean="0"/>
                        <a:t>We</a:t>
                      </a:r>
                      <a:r>
                        <a:rPr lang="en-GB" sz="1400" baseline="0" dirty="0" smtClean="0"/>
                        <a:t> will explore a range of explanation texts including </a:t>
                      </a:r>
                      <a:r>
                        <a:rPr lang="en-GB" sz="1400" i="1" baseline="0" dirty="0" smtClean="0"/>
                        <a:t>Until I Met Dudley</a:t>
                      </a:r>
                      <a:r>
                        <a:rPr lang="en-GB" sz="1400" baseline="0" dirty="0" smtClean="0"/>
                        <a:t>, </a:t>
                      </a:r>
                      <a:r>
                        <a:rPr lang="en-GB" sz="1400" i="1" baseline="0" dirty="0" smtClean="0"/>
                        <a:t>Rosie Revere, Engineer</a:t>
                      </a:r>
                      <a:r>
                        <a:rPr lang="en-GB" sz="1400" baseline="0" dirty="0" smtClean="0"/>
                        <a:t> and </a:t>
                      </a:r>
                      <a:r>
                        <a:rPr lang="en-GB" sz="1400" i="1" baseline="0" dirty="0" smtClean="0"/>
                        <a:t>This Book Thinks You’re an Inventor </a:t>
                      </a:r>
                      <a:r>
                        <a:rPr lang="en-GB" sz="1400" i="0" baseline="0" dirty="0" smtClean="0"/>
                        <a:t>to gain the skills and vocabulary needed to write a guide for our own inventions</a:t>
                      </a:r>
                      <a:r>
                        <a:rPr lang="en-GB" sz="1400" i="1" baseline="0" dirty="0" smtClean="0"/>
                        <a:t>. </a:t>
                      </a:r>
                      <a:r>
                        <a:rPr lang="en-GB" sz="1400" baseline="0" dirty="0" smtClean="0"/>
                        <a:t>We will then revisit narrative writing using </a:t>
                      </a:r>
                      <a:r>
                        <a:rPr lang="en-GB" sz="1400" i="1" baseline="0" dirty="0" err="1" smtClean="0"/>
                        <a:t>Starbird</a:t>
                      </a:r>
                      <a:r>
                        <a:rPr lang="en-GB" sz="1400" baseline="0" dirty="0" smtClean="0"/>
                        <a:t> and </a:t>
                      </a:r>
                      <a:r>
                        <a:rPr lang="en-GB" sz="1400" i="1" baseline="0" dirty="0" err="1" smtClean="0"/>
                        <a:t>Zeraffa</a:t>
                      </a:r>
                      <a:r>
                        <a:rPr lang="en-GB" sz="1400" i="1" baseline="0" dirty="0" smtClean="0"/>
                        <a:t> </a:t>
                      </a:r>
                      <a:r>
                        <a:rPr lang="en-GB" sz="1400" i="1" baseline="0" dirty="0" err="1" smtClean="0"/>
                        <a:t>Giraffa</a:t>
                      </a:r>
                      <a:r>
                        <a:rPr lang="en-GB" sz="1400" i="1" baseline="0" dirty="0" smtClean="0"/>
                        <a:t> </a:t>
                      </a:r>
                      <a:r>
                        <a:rPr lang="en-GB" sz="1400" baseline="0" dirty="0" smtClean="0"/>
                        <a:t>as inspiration for our own animal adventure stories.</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2430514394"/>
              </p:ext>
            </p:extLst>
          </p:nvPr>
        </p:nvGraphicFramePr>
        <p:xfrm>
          <a:off x="8198698" y="149525"/>
          <a:ext cx="3790800" cy="1950720"/>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22052">
                <a:tc>
                  <a:txBody>
                    <a:bodyPr/>
                    <a:lstStyle/>
                    <a:p>
                      <a:r>
                        <a:rPr lang="en-GB" dirty="0"/>
                        <a:t>Maths</a:t>
                      </a:r>
                    </a:p>
                  </a:txBody>
                  <a:tcPr anchor="ctr"/>
                </a:tc>
                <a:extLst>
                  <a:ext uri="{0D108BD9-81ED-4DB2-BD59-A6C34878D82A}">
                    <a16:rowId xmlns:a16="http://schemas.microsoft.com/office/drawing/2014/main" val="1786578608"/>
                  </a:ext>
                </a:extLst>
              </a:tr>
              <a:tr h="1544865">
                <a:tc>
                  <a:txBody>
                    <a:bodyPr/>
                    <a:lstStyle/>
                    <a:p>
                      <a:r>
                        <a:rPr lang="en-GB" sz="1400" dirty="0" smtClean="0"/>
                        <a:t>We</a:t>
                      </a:r>
                      <a:r>
                        <a:rPr lang="en-GB" sz="1400" baseline="0" dirty="0" smtClean="0"/>
                        <a:t>’ll recap formal subtraction before delving further into multiplication and division. After that, we’ll explore unit conversion and learn the difference between discrete and continuous data. We will cover the 2x, 5x, and square times tables in depth to know 21/36 of our essential times table facts by Christmas.</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2914332585"/>
              </p:ext>
            </p:extLst>
          </p:nvPr>
        </p:nvGraphicFramePr>
        <p:xfrm>
          <a:off x="201137" y="1158602"/>
          <a:ext cx="3792164" cy="1790127"/>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405371">
                <a:tc>
                  <a:txBody>
                    <a:bodyPr/>
                    <a:lstStyle/>
                    <a:p>
                      <a:r>
                        <a:rPr lang="en-GB" dirty="0"/>
                        <a:t>Science</a:t>
                      </a:r>
                    </a:p>
                  </a:txBody>
                  <a:tcPr anchor="ctr"/>
                </a:tc>
                <a:extLst>
                  <a:ext uri="{0D108BD9-81ED-4DB2-BD59-A6C34878D82A}">
                    <a16:rowId xmlns:a16="http://schemas.microsoft.com/office/drawing/2014/main" val="1786578608"/>
                  </a:ext>
                </a:extLst>
              </a:tr>
              <a:tr h="1384756">
                <a:tc>
                  <a:txBody>
                    <a:bodyPr/>
                    <a:lstStyle/>
                    <a:p>
                      <a:r>
                        <a:rPr lang="en-GB" sz="1400" dirty="0" smtClean="0"/>
                        <a:t>We’ll be honing our green thumbs this</a:t>
                      </a:r>
                      <a:r>
                        <a:rPr lang="en-GB" sz="1400" baseline="0" dirty="0" smtClean="0"/>
                        <a:t> half term as we explore the world of plants. We’ll learn about the requirements for life and growth through several hands-on experiments and hope to transform the school’s flower beds ready for the warmer months.</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3043495929"/>
              </p:ext>
            </p:extLst>
          </p:nvPr>
        </p:nvGraphicFramePr>
        <p:xfrm>
          <a:off x="201819" y="3029944"/>
          <a:ext cx="3790800" cy="1790127"/>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418527">
                <a:tc>
                  <a:txBody>
                    <a:bodyPr/>
                    <a:lstStyle/>
                    <a:p>
                      <a:r>
                        <a:rPr lang="en-GB" dirty="0"/>
                        <a:t>History</a:t>
                      </a:r>
                    </a:p>
                  </a:txBody>
                  <a:tcPr anchor="ctr"/>
                </a:tc>
                <a:extLst>
                  <a:ext uri="{0D108BD9-81ED-4DB2-BD59-A6C34878D82A}">
                    <a16:rowId xmlns:a16="http://schemas.microsoft.com/office/drawing/2014/main" val="1786578608"/>
                  </a:ext>
                </a:extLst>
              </a:tr>
              <a:tr h="1354718">
                <a:tc>
                  <a:txBody>
                    <a:bodyPr/>
                    <a:lstStyle/>
                    <a:p>
                      <a:r>
                        <a:rPr lang="en-GB" sz="1400" dirty="0" smtClean="0"/>
                        <a:t>We’ll take a step forward in</a:t>
                      </a:r>
                      <a:r>
                        <a:rPr lang="en-GB" sz="1400" baseline="0" dirty="0" smtClean="0"/>
                        <a:t> time from the Stone Age, learning what life was like in the Bronze and Iron Ages. </a:t>
                      </a:r>
                      <a:r>
                        <a:rPr lang="en-US" sz="1400" baseline="0" dirty="0" smtClean="0"/>
                        <a:t>We’ll investigate t</a:t>
                      </a:r>
                      <a:r>
                        <a:rPr lang="en-US" sz="1400" dirty="0" smtClean="0"/>
                        <a:t>he Sumerians</a:t>
                      </a:r>
                      <a:r>
                        <a:rPr lang="en-US" sz="1400" baseline="0" dirty="0" smtClean="0"/>
                        <a:t> </a:t>
                      </a:r>
                      <a:r>
                        <a:rPr lang="en-US" sz="1400" dirty="0" smtClean="0"/>
                        <a:t>in Mesopotamia and</a:t>
                      </a:r>
                      <a:r>
                        <a:rPr lang="en-US" sz="1400" baseline="0" dirty="0" smtClean="0"/>
                        <a:t> how they used bronze to build </a:t>
                      </a:r>
                      <a:r>
                        <a:rPr lang="en-US" sz="1400" dirty="0" smtClean="0"/>
                        <a:t>the first great civilization, comparing this to the Celtic warriors and their use of iron.</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3224326520"/>
              </p:ext>
            </p:extLst>
          </p:nvPr>
        </p:nvGraphicFramePr>
        <p:xfrm>
          <a:off x="215566" y="4901286"/>
          <a:ext cx="3790800" cy="1786928"/>
        </p:xfrm>
        <a:graphic>
          <a:graphicData uri="http://schemas.openxmlformats.org/drawingml/2006/table">
            <a:tbl>
              <a:tblPr firstRow="1" bandRow="1">
                <a:tableStyleId>{93296810-A885-4BE3-A3E7-6D5BEEA58F35}</a:tableStyleId>
              </a:tblPr>
              <a:tblGrid>
                <a:gridCol w="3790800">
                  <a:extLst>
                    <a:ext uri="{9D8B030D-6E8A-4147-A177-3AD203B41FA5}">
                      <a16:colId xmlns:a16="http://schemas.microsoft.com/office/drawing/2014/main" val="1337843456"/>
                    </a:ext>
                  </a:extLst>
                </a:gridCol>
              </a:tblGrid>
              <a:tr h="394369">
                <a:tc>
                  <a:txBody>
                    <a:bodyPr/>
                    <a:lstStyle/>
                    <a:p>
                      <a:r>
                        <a:rPr lang="en-GB" dirty="0"/>
                        <a:t>Geography</a:t>
                      </a:r>
                    </a:p>
                  </a:txBody>
                  <a:tcPr anchor="ctr"/>
                </a:tc>
                <a:extLst>
                  <a:ext uri="{0D108BD9-81ED-4DB2-BD59-A6C34878D82A}">
                    <a16:rowId xmlns:a16="http://schemas.microsoft.com/office/drawing/2014/main" val="1786578608"/>
                  </a:ext>
                </a:extLst>
              </a:tr>
              <a:tr h="1392559">
                <a:tc>
                  <a:txBody>
                    <a:bodyPr/>
                    <a:lstStyle/>
                    <a:p>
                      <a:r>
                        <a:rPr lang="en-GB" sz="1400" dirty="0" smtClean="0"/>
                        <a:t>We</a:t>
                      </a:r>
                      <a:r>
                        <a:rPr lang="en-GB" sz="1400" baseline="0" dirty="0" smtClean="0"/>
                        <a:t> will explore latitude and longitude before learning about landscape features including the process of weathering, the structure of rivers, and how mountains are formed. </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989582463"/>
              </p:ext>
            </p:extLst>
          </p:nvPr>
        </p:nvGraphicFramePr>
        <p:xfrm>
          <a:off x="4199084" y="2373624"/>
          <a:ext cx="3776516" cy="1737360"/>
        </p:xfrm>
        <a:graphic>
          <a:graphicData uri="http://schemas.openxmlformats.org/drawingml/2006/table">
            <a:tbl>
              <a:tblPr firstRow="1" bandRow="1">
                <a:tableStyleId>{93296810-A885-4BE3-A3E7-6D5BEEA58F35}</a:tableStyleId>
              </a:tblPr>
              <a:tblGrid>
                <a:gridCol w="3776516">
                  <a:extLst>
                    <a:ext uri="{9D8B030D-6E8A-4147-A177-3AD203B41FA5}">
                      <a16:colId xmlns:a16="http://schemas.microsoft.com/office/drawing/2014/main" val="1337843456"/>
                    </a:ext>
                  </a:extLst>
                </a:gridCol>
              </a:tblGrid>
              <a:tr h="347647">
                <a:tc>
                  <a:txBody>
                    <a:bodyPr/>
                    <a:lstStyle/>
                    <a:p>
                      <a:r>
                        <a:rPr lang="en-GB" dirty="0"/>
                        <a:t>Art</a:t>
                      </a:r>
                    </a:p>
                  </a:txBody>
                  <a:tcPr anchor="ctr"/>
                </a:tc>
                <a:extLst>
                  <a:ext uri="{0D108BD9-81ED-4DB2-BD59-A6C34878D82A}">
                    <a16:rowId xmlns:a16="http://schemas.microsoft.com/office/drawing/2014/main" val="1786578608"/>
                  </a:ext>
                </a:extLst>
              </a:tr>
              <a:tr h="1368905">
                <a:tc>
                  <a:txBody>
                    <a:bodyPr/>
                    <a:lstStyle/>
                    <a:p>
                      <a:r>
                        <a:rPr lang="en-GB" sz="1400" dirty="0" smtClean="0"/>
                        <a:t>We</a:t>
                      </a:r>
                      <a:r>
                        <a:rPr lang="en-GB" sz="1400" baseline="0" dirty="0" smtClean="0"/>
                        <a:t> will be exploring Impressionism in Art this half term, using work by Monet, Renoir, Pissarro, and Sisley as inspiration for our own paintings. We will practise showing light, impasto painting, and using the ‘broken colour’ technique through stippling, hatching, and cross-hatching.</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3313804834"/>
              </p:ext>
            </p:extLst>
          </p:nvPr>
        </p:nvGraphicFramePr>
        <p:xfrm>
          <a:off x="4203759" y="4196615"/>
          <a:ext cx="1855958" cy="2552935"/>
        </p:xfrm>
        <a:graphic>
          <a:graphicData uri="http://schemas.openxmlformats.org/drawingml/2006/table">
            <a:tbl>
              <a:tblPr firstRow="1" bandRow="1">
                <a:tableStyleId>{93296810-A885-4BE3-A3E7-6D5BEEA58F35}</a:tableStyleId>
              </a:tblPr>
              <a:tblGrid>
                <a:gridCol w="1855958">
                  <a:extLst>
                    <a:ext uri="{9D8B030D-6E8A-4147-A177-3AD203B41FA5}">
                      <a16:colId xmlns:a16="http://schemas.microsoft.com/office/drawing/2014/main" val="1337843456"/>
                    </a:ext>
                  </a:extLst>
                </a:gridCol>
              </a:tblGrid>
              <a:tr h="491021">
                <a:tc>
                  <a:txBody>
                    <a:bodyPr/>
                    <a:lstStyle/>
                    <a:p>
                      <a:r>
                        <a:rPr lang="en-GB" dirty="0"/>
                        <a:t>DT</a:t>
                      </a:r>
                    </a:p>
                  </a:txBody>
                  <a:tcPr anchor="ctr"/>
                </a:tc>
                <a:extLst>
                  <a:ext uri="{0D108BD9-81ED-4DB2-BD59-A6C34878D82A}">
                    <a16:rowId xmlns:a16="http://schemas.microsoft.com/office/drawing/2014/main" val="1786578608"/>
                  </a:ext>
                </a:extLst>
              </a:tr>
              <a:tr h="2061914">
                <a:tc>
                  <a:txBody>
                    <a:bodyPr/>
                    <a:lstStyle/>
                    <a:p>
                      <a:r>
                        <a:rPr lang="en-GB" sz="1400" dirty="0" smtClean="0"/>
                        <a:t>We</a:t>
                      </a:r>
                      <a:r>
                        <a:rPr lang="en-GB" sz="1400" baseline="0" dirty="0" smtClean="0"/>
                        <a:t>’ll be exploring structures this half term. We’ll think about how to make a structure strong and sturdy before putting our building skills to the test!</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2057477420"/>
              </p:ext>
            </p:extLst>
          </p:nvPr>
        </p:nvGraphicFramePr>
        <p:xfrm>
          <a:off x="6132284" y="4196615"/>
          <a:ext cx="1857600" cy="2562426"/>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94502">
                <a:tc>
                  <a:txBody>
                    <a:bodyPr/>
                    <a:lstStyle/>
                    <a:p>
                      <a:r>
                        <a:rPr lang="en-GB" dirty="0"/>
                        <a:t>Music</a:t>
                      </a:r>
                    </a:p>
                  </a:txBody>
                  <a:tcPr anchor="ctr"/>
                </a:tc>
                <a:extLst>
                  <a:ext uri="{0D108BD9-81ED-4DB2-BD59-A6C34878D82A}">
                    <a16:rowId xmlns:a16="http://schemas.microsoft.com/office/drawing/2014/main" val="1786578608"/>
                  </a:ext>
                </a:extLst>
              </a:tr>
              <a:tr h="2067924">
                <a:tc>
                  <a:txBody>
                    <a:bodyPr/>
                    <a:lstStyle/>
                    <a:p>
                      <a:r>
                        <a:rPr lang="en-US" sz="1400" dirty="0" smtClean="0"/>
                        <a:t>Pupils will be learning how to use repetition and contrast to enhance their compositions and performances.</a:t>
                      </a:r>
                      <a:r>
                        <a:rPr lang="en-US" sz="1400" baseline="0" dirty="0" smtClean="0"/>
                        <a:t> They will use a variety of percussion instruments. </a:t>
                      </a:r>
                      <a:endParaRPr lang="en-US" sz="1400" dirty="0" smtClean="0"/>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753749262"/>
              </p:ext>
            </p:extLst>
          </p:nvPr>
        </p:nvGraphicFramePr>
        <p:xfrm>
          <a:off x="8195969" y="4440989"/>
          <a:ext cx="1857600" cy="2305874"/>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90795">
                <a:tc>
                  <a:txBody>
                    <a:bodyPr/>
                    <a:lstStyle/>
                    <a:p>
                      <a:r>
                        <a:rPr lang="en-GB" dirty="0"/>
                        <a:t>PSHE</a:t>
                      </a:r>
                    </a:p>
                  </a:txBody>
                  <a:tcPr anchor="ctr"/>
                </a:tc>
                <a:extLst>
                  <a:ext uri="{0D108BD9-81ED-4DB2-BD59-A6C34878D82A}">
                    <a16:rowId xmlns:a16="http://schemas.microsoft.com/office/drawing/2014/main" val="1786578608"/>
                  </a:ext>
                </a:extLst>
              </a:tr>
              <a:tr h="1815079">
                <a:tc>
                  <a:txBody>
                    <a:bodyPr/>
                    <a:lstStyle/>
                    <a:p>
                      <a:r>
                        <a:rPr lang="en-GB" sz="1400" i="0" dirty="0" smtClean="0"/>
                        <a:t>Our new</a:t>
                      </a:r>
                      <a:r>
                        <a:rPr lang="en-GB" sz="1400" i="0" baseline="0" dirty="0" smtClean="0"/>
                        <a:t> topic is ‘Celebrating Difference’. We will </a:t>
                      </a:r>
                      <a:r>
                        <a:rPr lang="en-GB" sz="1400" i="0" dirty="0" smtClean="0"/>
                        <a:t>discuss judging</a:t>
                      </a:r>
                      <a:r>
                        <a:rPr lang="en-GB" sz="1400" i="0" baseline="0" dirty="0" smtClean="0"/>
                        <a:t> by appearances, acceptance, inclusivity, bullying, and social problem-solving. </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337851003"/>
              </p:ext>
            </p:extLst>
          </p:nvPr>
        </p:nvGraphicFramePr>
        <p:xfrm>
          <a:off x="10118834" y="4440989"/>
          <a:ext cx="1857600" cy="2303906"/>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90238">
                <a:tc>
                  <a:txBody>
                    <a:bodyPr/>
                    <a:lstStyle/>
                    <a:p>
                      <a:r>
                        <a:rPr lang="en-GB" dirty="0"/>
                        <a:t>RE</a:t>
                      </a:r>
                    </a:p>
                  </a:txBody>
                  <a:tcPr anchor="ctr"/>
                </a:tc>
                <a:extLst>
                  <a:ext uri="{0D108BD9-81ED-4DB2-BD59-A6C34878D82A}">
                    <a16:rowId xmlns:a16="http://schemas.microsoft.com/office/drawing/2014/main" val="1786578608"/>
                  </a:ext>
                </a:extLst>
              </a:tr>
              <a:tr h="18136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dk1"/>
                          </a:solidFill>
                          <a:effectLst/>
                          <a:latin typeface="+mn-lt"/>
                          <a:ea typeface="+mn-ea"/>
                          <a:cs typeface="+mn-cs"/>
                        </a:rPr>
                        <a:t>We</a:t>
                      </a:r>
                      <a:r>
                        <a:rPr lang="en-GB" sz="1400" kern="1200" baseline="0" dirty="0" smtClean="0">
                          <a:solidFill>
                            <a:schemeClr val="dk1"/>
                          </a:solidFill>
                          <a:effectLst/>
                          <a:latin typeface="+mn-lt"/>
                          <a:ea typeface="+mn-ea"/>
                          <a:cs typeface="+mn-cs"/>
                        </a:rPr>
                        <a:t> will revisit the Christmas Story within Christianity to explore symbolism and meaning for different people, including the use of the Christingle. </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graphicFrame>
        <p:nvGraphicFramePr>
          <p:cNvPr id="19" name="Table 18">
            <a:extLst>
              <a:ext uri="{FF2B5EF4-FFF2-40B4-BE49-F238E27FC236}">
                <a16:creationId xmlns:a16="http://schemas.microsoft.com/office/drawing/2014/main" id="{C022E6C8-2687-45D1-BC28-9C94ACD6EB05}"/>
              </a:ext>
            </a:extLst>
          </p:cNvPr>
          <p:cNvGraphicFramePr>
            <a:graphicFrameLocks noGrp="1"/>
          </p:cNvGraphicFramePr>
          <p:nvPr>
            <p:extLst>
              <p:ext uri="{D42A27DB-BD31-4B8C-83A1-F6EECF244321}">
                <p14:modId xmlns:p14="http://schemas.microsoft.com/office/powerpoint/2010/main" val="523684543"/>
              </p:ext>
            </p:extLst>
          </p:nvPr>
        </p:nvGraphicFramePr>
        <p:xfrm>
          <a:off x="8203222" y="2180073"/>
          <a:ext cx="1857600" cy="2181087"/>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64235">
                <a:tc>
                  <a:txBody>
                    <a:bodyPr/>
                    <a:lstStyle/>
                    <a:p>
                      <a:r>
                        <a:rPr lang="en-GB" dirty="0"/>
                        <a:t>Computing</a:t>
                      </a:r>
                    </a:p>
                  </a:txBody>
                  <a:tcPr anchor="ctr"/>
                </a:tc>
                <a:extLst>
                  <a:ext uri="{0D108BD9-81ED-4DB2-BD59-A6C34878D82A}">
                    <a16:rowId xmlns:a16="http://schemas.microsoft.com/office/drawing/2014/main" val="1786578608"/>
                  </a:ext>
                </a:extLst>
              </a:tr>
              <a:tr h="1716852">
                <a:tc>
                  <a:txBody>
                    <a:bodyPr/>
                    <a:lstStyle/>
                    <a:p>
                      <a:r>
                        <a:rPr lang="en-GB" sz="1400" i="0" dirty="0"/>
                        <a:t>We </a:t>
                      </a:r>
                      <a:r>
                        <a:rPr lang="en-GB" sz="1400" i="0" dirty="0" smtClean="0"/>
                        <a:t>will</a:t>
                      </a:r>
                      <a:r>
                        <a:rPr lang="en-GB" sz="1400" i="0" baseline="0" dirty="0" smtClean="0"/>
                        <a:t> be </a:t>
                      </a:r>
                      <a:r>
                        <a:rPr lang="en-GB" sz="1400" i="0" dirty="0" smtClean="0"/>
                        <a:t>learning about Audio</a:t>
                      </a:r>
                      <a:r>
                        <a:rPr lang="en-GB" sz="1400" i="0" baseline="0" dirty="0" smtClean="0"/>
                        <a:t> Production </a:t>
                      </a:r>
                      <a:r>
                        <a:rPr lang="en-GB" sz="1400" i="0" dirty="0" smtClean="0"/>
                        <a:t>this half term</a:t>
                      </a:r>
                      <a:r>
                        <a:rPr lang="en-GB" sz="1400" i="0" baseline="0" dirty="0" smtClean="0"/>
                        <a:t>. We will use ‘Audacity’ to script, record and edit our very own podcasts!</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20" name="Table 19">
            <a:extLst>
              <a:ext uri="{FF2B5EF4-FFF2-40B4-BE49-F238E27FC236}">
                <a16:creationId xmlns:a16="http://schemas.microsoft.com/office/drawing/2014/main" id="{F45B6582-5930-4BEB-8105-0A3848F608C7}"/>
              </a:ext>
            </a:extLst>
          </p:cNvPr>
          <p:cNvGraphicFramePr>
            <a:graphicFrameLocks noGrp="1"/>
          </p:cNvGraphicFramePr>
          <p:nvPr>
            <p:extLst>
              <p:ext uri="{D42A27DB-BD31-4B8C-83A1-F6EECF244321}">
                <p14:modId xmlns:p14="http://schemas.microsoft.com/office/powerpoint/2010/main" val="4244986069"/>
              </p:ext>
            </p:extLst>
          </p:nvPr>
        </p:nvGraphicFramePr>
        <p:xfrm>
          <a:off x="10131898" y="2180073"/>
          <a:ext cx="1857600" cy="2181087"/>
        </p:xfrm>
        <a:graphic>
          <a:graphicData uri="http://schemas.openxmlformats.org/drawingml/2006/table">
            <a:tbl>
              <a:tblPr firstRow="1" bandRow="1">
                <a:tableStyleId>{93296810-A885-4BE3-A3E7-6D5BEEA58F35}</a:tableStyleId>
              </a:tblPr>
              <a:tblGrid>
                <a:gridCol w="1857600">
                  <a:extLst>
                    <a:ext uri="{9D8B030D-6E8A-4147-A177-3AD203B41FA5}">
                      <a16:colId xmlns:a16="http://schemas.microsoft.com/office/drawing/2014/main" val="1337843456"/>
                    </a:ext>
                  </a:extLst>
                </a:gridCol>
              </a:tblGrid>
              <a:tr h="464235">
                <a:tc>
                  <a:txBody>
                    <a:bodyPr/>
                    <a:lstStyle/>
                    <a:p>
                      <a:r>
                        <a:rPr lang="en-GB" dirty="0"/>
                        <a:t>PE</a:t>
                      </a:r>
                    </a:p>
                  </a:txBody>
                  <a:tcPr anchor="ctr"/>
                </a:tc>
                <a:extLst>
                  <a:ext uri="{0D108BD9-81ED-4DB2-BD59-A6C34878D82A}">
                    <a16:rowId xmlns:a16="http://schemas.microsoft.com/office/drawing/2014/main" val="1786578608"/>
                  </a:ext>
                </a:extLst>
              </a:tr>
              <a:tr h="1716852">
                <a:tc>
                  <a:txBody>
                    <a:bodyPr/>
                    <a:lstStyle/>
                    <a:p>
                      <a:r>
                        <a:rPr lang="en-GB" sz="1400" i="0" dirty="0" smtClean="0"/>
                        <a:t>It’s time for swimming!</a:t>
                      </a:r>
                      <a:r>
                        <a:rPr lang="en-GB" sz="1400" i="0" baseline="0" dirty="0" smtClean="0"/>
                        <a:t> Children will build on their ability to perform a range of front and back strokes. Don’t forget your kit on a Wednesday!</a:t>
                      </a:r>
                      <a:endParaRPr lang="en-GB" sz="1400" i="0" dirty="0"/>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798A8CDD61D742AD1F06CEBAFB0290" ma:contentTypeVersion="16" ma:contentTypeDescription="Create a new document." ma:contentTypeScope="" ma:versionID="5cd1b97321fdbf455848307945bc4b31">
  <xsd:schema xmlns:xsd="http://www.w3.org/2001/XMLSchema" xmlns:xs="http://www.w3.org/2001/XMLSchema" xmlns:p="http://schemas.microsoft.com/office/2006/metadata/properties" xmlns:ns2="566cb0dc-d351-45af-9abe-2a4c6f397d9b" xmlns:ns3="d4bfe957-5417-4326-b3ca-2e7faf1b0fa8" targetNamespace="http://schemas.microsoft.com/office/2006/metadata/properties" ma:root="true" ma:fieldsID="cc9c18d10f4609ab73a54128534ca958" ns2:_="" ns3:_="">
    <xsd:import namespace="566cb0dc-d351-45af-9abe-2a4c6f397d9b"/>
    <xsd:import namespace="d4bfe957-5417-4326-b3ca-2e7faf1b0fa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6cb0dc-d351-45af-9abe-2a4c6f397d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4bfe957-5417-4326-b3ca-2e7faf1b0fa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eb1072c-ecf9-4c07-8a21-80e52c02d8cf}" ma:internalName="TaxCatchAll" ma:showField="CatchAllData" ma:web="d4bfe957-5417-4326-b3ca-2e7faf1b0f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66cb0dc-d351-45af-9abe-2a4c6f397d9b">
      <Terms xmlns="http://schemas.microsoft.com/office/infopath/2007/PartnerControls"/>
    </lcf76f155ced4ddcb4097134ff3c332f>
    <TaxCatchAll xmlns="d4bfe957-5417-4326-b3ca-2e7faf1b0fa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38D159-D274-4E15-A58B-07196265F3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6cb0dc-d351-45af-9abe-2a4c6f397d9b"/>
    <ds:schemaRef ds:uri="d4bfe957-5417-4326-b3ca-2e7faf1b0f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2BC8FF-D64D-430B-B35D-F2C5F72C9672}">
  <ds:schemaRefs>
    <ds:schemaRef ds:uri="http://schemas.openxmlformats.org/package/2006/metadata/core-properties"/>
    <ds:schemaRef ds:uri="http://schemas.microsoft.com/office/2006/documentManagement/types"/>
    <ds:schemaRef ds:uri="http://schemas.microsoft.com/office/infopath/2007/PartnerControls"/>
    <ds:schemaRef ds:uri="566cb0dc-d351-45af-9abe-2a4c6f397d9b"/>
    <ds:schemaRef ds:uri="http://purl.org/dc/elements/1.1/"/>
    <ds:schemaRef ds:uri="http://schemas.microsoft.com/office/2006/metadata/properties"/>
    <ds:schemaRef ds:uri="d4bfe957-5417-4326-b3ca-2e7faf1b0fa8"/>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DD06EBA1-5A79-4761-A012-E55BEBBD7A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1116</TotalTime>
  <Words>477</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Lucida Sans Unicode</vt:lpstr>
      <vt:lpstr>SassoonCRInfant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Elisa Walker</cp:lastModifiedBy>
  <cp:revision>39</cp:revision>
  <dcterms:created xsi:type="dcterms:W3CDTF">2022-01-07T10:34:56Z</dcterms:created>
  <dcterms:modified xsi:type="dcterms:W3CDTF">2024-11-06T13:43:06Z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0x010100AA798A8CDD61D742AD1F06CEBAFB0290</vt:lpwstr>
  </property>
</Properties>
</file>